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9" r:id="rId15"/>
    <p:sldId id="269" r:id="rId16"/>
    <p:sldId id="273" r:id="rId17"/>
    <p:sldId id="274" r:id="rId18"/>
    <p:sldId id="280" r:id="rId19"/>
    <p:sldId id="275" r:id="rId20"/>
    <p:sldId id="276" r:id="rId21"/>
    <p:sldId id="277" r:id="rId22"/>
    <p:sldId id="278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74F88-B11F-E247-BBD1-1EE360ED329B}" v="9" dt="2019-01-20T22:47:54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74"/>
  </p:normalViewPr>
  <p:slideViewPr>
    <p:cSldViewPr>
      <p:cViewPr varScale="1">
        <p:scale>
          <a:sx n="124" d="100"/>
          <a:sy n="124" d="100"/>
        </p:scale>
        <p:origin x="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Urban" userId="8ba435eb-ed40-4a3a-8c8a-210e490c1579" providerId="ADAL" clId="{533BECE1-F426-420C-A010-21E0B4554C52}"/>
  </pc:docChgLst>
  <pc:docChgLst>
    <pc:chgData name="Tuss, David" userId="dd29fc2d-4186-4f08-b971-b92ea922f488" providerId="ADAL" clId="{55774F88-B11F-E247-BBD1-1EE360ED329B}"/>
    <pc:docChg chg="custSel modSld">
      <pc:chgData name="Tuss, David" userId="dd29fc2d-4186-4f08-b971-b92ea922f488" providerId="ADAL" clId="{55774F88-B11F-E247-BBD1-1EE360ED329B}" dt="2019-01-20T22:59:40.286" v="19" actId="1076"/>
      <pc:docMkLst>
        <pc:docMk/>
      </pc:docMkLst>
      <pc:sldChg chg="delSp modSp">
        <pc:chgData name="Tuss, David" userId="dd29fc2d-4186-4f08-b971-b92ea922f488" providerId="ADAL" clId="{55774F88-B11F-E247-BBD1-1EE360ED329B}" dt="2019-01-20T22:47:58.382" v="11" actId="478"/>
        <pc:sldMkLst>
          <pc:docMk/>
          <pc:sldMk cId="0" sldId="256"/>
        </pc:sldMkLst>
        <pc:spChg chg="mod">
          <ac:chgData name="Tuss, David" userId="dd29fc2d-4186-4f08-b971-b92ea922f488" providerId="ADAL" clId="{55774F88-B11F-E247-BBD1-1EE360ED329B}" dt="2019-01-20T22:47:55.297" v="10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Tuss, David" userId="dd29fc2d-4186-4f08-b971-b92ea922f488" providerId="ADAL" clId="{55774F88-B11F-E247-BBD1-1EE360ED329B}" dt="2019-01-20T22:47:58.382" v="11" actId="478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Tuss, David" userId="dd29fc2d-4186-4f08-b971-b92ea922f488" providerId="ADAL" clId="{55774F88-B11F-E247-BBD1-1EE360ED329B}" dt="2019-01-20T22:59:40.286" v="19" actId="1076"/>
        <pc:sldMkLst>
          <pc:docMk/>
          <pc:sldMk cId="0" sldId="257"/>
        </pc:sldMkLst>
        <pc:spChg chg="mod">
          <ac:chgData name="Tuss, David" userId="dd29fc2d-4186-4f08-b971-b92ea922f488" providerId="ADAL" clId="{55774F88-B11F-E247-BBD1-1EE360ED329B}" dt="2019-01-20T22:59:23.389" v="17" actId="14100"/>
          <ac:spMkLst>
            <pc:docMk/>
            <pc:sldMk cId="0" sldId="257"/>
            <ac:spMk id="25602" creationId="{00000000-0000-0000-0000-000000000000}"/>
          </ac:spMkLst>
        </pc:spChg>
        <pc:picChg chg="mod">
          <ac:chgData name="Tuss, David" userId="dd29fc2d-4186-4f08-b971-b92ea922f488" providerId="ADAL" clId="{55774F88-B11F-E247-BBD1-1EE360ED329B}" dt="2019-01-20T22:59:40.286" v="19" actId="1076"/>
          <ac:picMkLst>
            <pc:docMk/>
            <pc:sldMk cId="0" sldId="257"/>
            <ac:picMk id="1028" creationId="{6DFA9C6C-1A61-4B32-BB1A-E121133BEA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78BC-5179-45E0-8B5F-B9B83BA8229A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5F8D-EF95-48F4-9842-E75ABBDD1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2D45D-62F2-4DDD-936E-F40C20BB5F1E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8AB0-FA2F-4BF7-9A8C-2D8971EEE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5CED9F-0E0D-4503-B65C-B29FB6443E35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E1F213-1B09-4707-AED2-B0C6B9F50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8aMpHwYh0" TargetMode="External"/><Relationship Id="rId2" Type="http://schemas.openxmlformats.org/officeDocument/2006/relationships/hyperlink" Target="https://www.youtube.com/watch?v=nMEyeKQClq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Meiosis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Divisions, Not One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meiosis, DNA is replicated once and divided twice (meiosis I and meiosis II), forming four haploid nuclei</a:t>
            </a:r>
          </a:p>
          <a:p>
            <a:endParaRPr lang="en-US" dirty="0"/>
          </a:p>
          <a:p>
            <a:r>
              <a:rPr lang="en-US" dirty="0"/>
              <a:t>In meiosis I, each duplicated homologous chromosome is separated from its partner</a:t>
            </a:r>
          </a:p>
          <a:p>
            <a:endParaRPr lang="en-US" dirty="0"/>
          </a:p>
          <a:p>
            <a:r>
              <a:rPr lang="en-US" dirty="0"/>
              <a:t>In meiosis II, sister </a:t>
            </a:r>
            <a:r>
              <a:rPr lang="en-US" dirty="0" err="1"/>
              <a:t>chromatids</a:t>
            </a:r>
            <a:r>
              <a:rPr lang="en-US" dirty="0"/>
              <a:t> are separated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Divisions, Not One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Meiosis I</a:t>
            </a:r>
          </a:p>
          <a:p>
            <a:endParaRPr lang="en-US"/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/>
              <a:t>Meiosis II</a:t>
            </a:r>
          </a:p>
          <a:p>
            <a:endParaRPr lang="en-US"/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8916" name="Picture1" descr="10p15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4497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1" descr="10p15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4572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10.3 Visual Tour of Meiosis</a:t>
            </a:r>
          </a:p>
        </p:txBody>
      </p:sp>
      <p:pic>
        <p:nvPicPr>
          <p:cNvPr id="40965" name="Picture1" descr="1005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0425" y="1371600"/>
            <a:ext cx="7423150" cy="51816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10.3 Visual Tour of Meiosis</a:t>
            </a:r>
          </a:p>
        </p:txBody>
      </p:sp>
      <p:pic>
        <p:nvPicPr>
          <p:cNvPr id="179205" name="Picture1" descr="1005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371600"/>
            <a:ext cx="7127875" cy="51816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Meiosis -use Chapter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8392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Make a model of meiosis. Include the following:</a:t>
            </a:r>
          </a:p>
          <a:p>
            <a:pPr lvl="1"/>
            <a:r>
              <a:rPr lang="en-US" dirty="0"/>
              <a:t>A drawing and explanation of 4 phases of meiosis 1 and 4 phases of meiosis 2 including correct chromosome structure and number, cell structures, and cells.</a:t>
            </a:r>
          </a:p>
          <a:p>
            <a:r>
              <a:rPr lang="en-US" dirty="0"/>
              <a:t>Use 6 chromosomes – use different colors for the chromosomes in a homologous pair </a:t>
            </a:r>
          </a:p>
          <a:p>
            <a:r>
              <a:rPr lang="en-US" dirty="0"/>
              <a:t>Label each with the following:</a:t>
            </a:r>
          </a:p>
          <a:p>
            <a:pPr lvl="1"/>
            <a:r>
              <a:rPr lang="en-US" dirty="0"/>
              <a:t>Haploid or diploid</a:t>
            </a:r>
          </a:p>
          <a:p>
            <a:pPr lvl="1"/>
            <a:r>
              <a:rPr lang="en-US" dirty="0"/>
              <a:t>Chromosome number </a:t>
            </a:r>
          </a:p>
          <a:p>
            <a:r>
              <a:rPr lang="en-US" dirty="0"/>
              <a:t>Label at least one of each of the following:</a:t>
            </a:r>
          </a:p>
          <a:p>
            <a:pPr lvl="1"/>
            <a:r>
              <a:rPr lang="en-US" dirty="0"/>
              <a:t>Homologous chromosome</a:t>
            </a:r>
          </a:p>
          <a:p>
            <a:pPr lvl="1"/>
            <a:r>
              <a:rPr lang="en-US" dirty="0"/>
              <a:t>Where crossing over occurs</a:t>
            </a:r>
          </a:p>
          <a:p>
            <a:pPr lvl="1"/>
            <a:r>
              <a:rPr lang="en-US" dirty="0"/>
              <a:t>Tetrad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562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Crossing Over in Prophase 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4572000" cy="4625609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Crossing over</a:t>
            </a:r>
          </a:p>
          <a:p>
            <a:pPr lvl="1"/>
            <a:r>
              <a:rPr lang="en-US" dirty="0"/>
              <a:t>The process by which a chromosome and its homologous partner exchange heritable information in corresponding segments</a:t>
            </a:r>
          </a:p>
          <a:p>
            <a:pPr lvl="1"/>
            <a:r>
              <a:rPr lang="en-US" dirty="0"/>
              <a:t>Occurs during condensation in prophase I</a:t>
            </a:r>
          </a:p>
        </p:txBody>
      </p:sp>
      <p:pic>
        <p:nvPicPr>
          <p:cNvPr id="4" name="Picture1" descr="1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1" y="60771"/>
            <a:ext cx="3352800" cy="679722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Segregation of </a:t>
            </a:r>
            <a:br>
              <a:rPr lang="en-US"/>
            </a:br>
            <a:r>
              <a:rPr lang="en-US"/>
              <a:t>Chromosomes into Gametes</a:t>
            </a:r>
            <a:r>
              <a:rPr lang="en-US" sz="28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Homologous chromosomes can be attached to either spindle pole in prophase I, so each homologue can be packaged into either one of the two new nuclei</a:t>
            </a:r>
          </a:p>
          <a:p>
            <a:endParaRPr lang="en-US"/>
          </a:p>
          <a:p>
            <a:r>
              <a:rPr lang="en-US"/>
              <a:t>Random assortment produces 10</a:t>
            </a:r>
            <a:r>
              <a:rPr lang="en-US" baseline="30000"/>
              <a:t>23</a:t>
            </a:r>
            <a:r>
              <a:rPr lang="en-US"/>
              <a:t> (8,388,608) possible combinations of homologous chromosomes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4495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 Assortment</a:t>
            </a:r>
          </a:p>
        </p:txBody>
      </p:sp>
      <p:pic>
        <p:nvPicPr>
          <p:cNvPr id="45061" name="Picture1" descr="1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76200"/>
            <a:ext cx="4343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Meiosis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Review - 5 minutes</a:t>
            </a:r>
            <a:endParaRPr lang="en-US" dirty="0"/>
          </a:p>
          <a:p>
            <a:r>
              <a:rPr lang="en-US" dirty="0">
                <a:hlinkClick r:id="rId3"/>
              </a:rPr>
              <a:t>Meiosis - 3 minute Review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7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Gamete Formation in Animals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Males</a:t>
            </a:r>
          </a:p>
          <a:p>
            <a:pPr lvl="1"/>
            <a:r>
              <a:rPr lang="en-US"/>
              <a:t>Meiosis of primary spermatocytes produces four haploid spermatids, which mature into </a:t>
            </a:r>
            <a:r>
              <a:rPr lang="en-US" b="1">
                <a:solidFill>
                  <a:srgbClr val="0000FF"/>
                </a:solidFill>
              </a:rPr>
              <a:t>sperm</a:t>
            </a:r>
          </a:p>
          <a:p>
            <a:pPr lvl="1"/>
            <a:endParaRPr lang="en-US" b="1">
              <a:solidFill>
                <a:srgbClr val="0000FF"/>
              </a:solidFill>
            </a:endParaRPr>
          </a:p>
          <a:p>
            <a:r>
              <a:rPr lang="en-US"/>
              <a:t>Females</a:t>
            </a:r>
          </a:p>
          <a:p>
            <a:pPr lvl="1"/>
            <a:r>
              <a:rPr lang="en-US"/>
              <a:t>Meiosis of a primary oocyte forms cells of different sizes; the secondary oocyte gets most of the cytoplasm and matures into an ovum (</a:t>
            </a:r>
            <a:r>
              <a:rPr lang="en-US" b="1">
                <a:solidFill>
                  <a:srgbClr val="0000FF"/>
                </a:solidFill>
              </a:rPr>
              <a:t>egg</a:t>
            </a:r>
            <a:r>
              <a:rPr lang="en-US"/>
              <a:t>); other cells (</a:t>
            </a:r>
            <a:r>
              <a:rPr lang="en-US" b="1">
                <a:solidFill>
                  <a:srgbClr val="0000FF"/>
                </a:solidFill>
              </a:rPr>
              <a:t>polar bodies</a:t>
            </a:r>
            <a:r>
              <a:rPr lang="en-US"/>
              <a:t>) get little cytoplasm and degenerate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5105400" cy="1252728"/>
          </a:xfrm>
        </p:spPr>
        <p:txBody>
          <a:bodyPr/>
          <a:lstStyle/>
          <a:p>
            <a:r>
              <a:rPr lang="en-US" dirty="0"/>
              <a:t>Introducing Alleles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5486400" cy="46256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Asexual reproduction</a:t>
            </a:r>
            <a:r>
              <a:rPr lang="en-US" dirty="0"/>
              <a:t> produces genetically identical copies of a parent (</a:t>
            </a:r>
            <a:r>
              <a:rPr lang="en-US" b="1" dirty="0">
                <a:solidFill>
                  <a:srgbClr val="0000FF"/>
                </a:solidFill>
              </a:rPr>
              <a:t>clones</a:t>
            </a:r>
            <a:r>
              <a:rPr lang="en-US" dirty="0"/>
              <a:t>)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Sexual reproduction</a:t>
            </a:r>
            <a:r>
              <a:rPr lang="en-US" dirty="0"/>
              <a:t> introduces variation in the combinations of traits among offspring</a:t>
            </a:r>
          </a:p>
        </p:txBody>
      </p:sp>
      <p:pic>
        <p:nvPicPr>
          <p:cNvPr id="1028" name="Picture 4" descr="Image result for asexual reproduction cartoon">
            <a:extLst>
              <a:ext uri="{FF2B5EF4-FFF2-40B4-BE49-F238E27FC236}">
                <a16:creationId xmlns:a16="http://schemas.microsoft.com/office/drawing/2014/main" id="{6DFA9C6C-1A61-4B32-BB1A-E121133BE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60" y="914400"/>
            <a:ext cx="3810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xternal fertilization">
            <a:extLst>
              <a:ext uri="{FF2B5EF4-FFF2-40B4-BE49-F238E27FC236}">
                <a16:creationId xmlns:a16="http://schemas.microsoft.com/office/drawing/2014/main" id="{A0A71C0A-0CAD-4867-A28E-80AA12C8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 Formation in Animals</a:t>
            </a:r>
          </a:p>
        </p:txBody>
      </p:sp>
      <p:pic>
        <p:nvPicPr>
          <p:cNvPr id="49157" name="Picture1" descr="1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78025"/>
            <a:ext cx="8229600" cy="3967163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Egg Formation in Animals</a:t>
            </a:r>
          </a:p>
        </p:txBody>
      </p:sp>
      <p:pic>
        <p:nvPicPr>
          <p:cNvPr id="51204" name="Picture1" descr="1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312863"/>
            <a:ext cx="896461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Shufflings at Fertilization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Chance combinations of maternal and paternal chromosomes through fertilization produce a unique combination of genetic information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Fertilization</a:t>
            </a:r>
          </a:p>
          <a:p>
            <a:pPr lvl="1"/>
            <a:r>
              <a:rPr lang="en-US" dirty="0"/>
              <a:t>The fusion of two haploid gametes (sperm and egg) resulting in a diploid zygote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 and Alleles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8177"/>
            <a:ext cx="8915400" cy="3773424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Genes</a:t>
            </a:r>
            <a:r>
              <a:rPr lang="en-US" dirty="0"/>
              <a:t> are regions in an organism’s DNA that encode information about heritable traits</a:t>
            </a:r>
          </a:p>
          <a:p>
            <a:pPr lvl="1"/>
            <a:r>
              <a:rPr lang="en-US" dirty="0"/>
              <a:t>In sexual reproduction, pairs of genes are inherited on pairs of chromosomes, one maternal and one paternal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Alleles</a:t>
            </a:r>
            <a:r>
              <a:rPr lang="en-US" dirty="0"/>
              <a:t> are different forms of the same gene</a:t>
            </a:r>
          </a:p>
          <a:p>
            <a:pPr lvl="1"/>
            <a:r>
              <a:rPr lang="en-US" dirty="0"/>
              <a:t>Offspring of sexual reproducers inherit new combinations of alleles, the basis of traits</a:t>
            </a:r>
          </a:p>
        </p:txBody>
      </p:sp>
      <p:pic>
        <p:nvPicPr>
          <p:cNvPr id="2050" name="Picture 2" descr="Image result for genes and alleles">
            <a:extLst>
              <a:ext uri="{FF2B5EF4-FFF2-40B4-BE49-F238E27FC236}">
                <a16:creationId xmlns:a16="http://schemas.microsoft.com/office/drawing/2014/main" id="{2FF9071E-5A71-4A25-AFB2-2910B5FB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73" y="4572000"/>
            <a:ext cx="4214812" cy="29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Chromosome Pair: Maternal and Paternal</a:t>
            </a:r>
          </a:p>
        </p:txBody>
      </p:sp>
      <p:pic>
        <p:nvPicPr>
          <p:cNvPr id="32773" name="Picture1" descr="1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6900" y="1371600"/>
            <a:ext cx="2868613" cy="51816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10.2 What Meiosis Does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8001000" cy="2796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Meiosis</a:t>
            </a:r>
          </a:p>
          <a:p>
            <a:pPr lvl="1"/>
            <a:r>
              <a:rPr lang="en-US" dirty="0"/>
              <a:t>A nuclear division mechanism that precedes cytoplasmic division of immature reproductive cells in sexually-reproducing eukaryotic species</a:t>
            </a:r>
          </a:p>
          <a:p>
            <a:pPr lvl="1">
              <a:buFont typeface="Times" pitchFamily="84" charset="0"/>
              <a:buNone/>
            </a:pPr>
            <a:endParaRPr lang="en-US" dirty="0"/>
          </a:p>
        </p:txBody>
      </p:sp>
      <p:pic>
        <p:nvPicPr>
          <p:cNvPr id="3074" name="Picture 2" descr="Image result for meiosis">
            <a:extLst>
              <a:ext uri="{FF2B5EF4-FFF2-40B4-BE49-F238E27FC236}">
                <a16:creationId xmlns:a16="http://schemas.microsoft.com/office/drawing/2014/main" id="{DADC8132-1F8A-4D73-B9C5-AA31787B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42462"/>
            <a:ext cx="5181600" cy="32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Halving the Diploid Number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A diploid cell has two nonidentical copies of every chromosome (except XY sex chromosomes)</a:t>
            </a:r>
          </a:p>
          <a:p>
            <a:pPr lvl="1"/>
            <a:r>
              <a:rPr lang="en-US"/>
              <a:t>Humans have 23 pairs of </a:t>
            </a:r>
            <a:r>
              <a:rPr lang="en-US" b="1">
                <a:solidFill>
                  <a:srgbClr val="0000FF"/>
                </a:solidFill>
              </a:rPr>
              <a:t>homologous chromosomes</a:t>
            </a:r>
          </a:p>
          <a:p>
            <a:endParaRPr lang="en-US"/>
          </a:p>
          <a:p>
            <a:r>
              <a:rPr lang="en-US"/>
              <a:t>Meiosis in </a:t>
            </a:r>
            <a:r>
              <a:rPr lang="en-US" b="1">
                <a:solidFill>
                  <a:srgbClr val="0000FF"/>
                </a:solidFill>
              </a:rPr>
              <a:t>germ cells</a:t>
            </a:r>
            <a:r>
              <a:rPr lang="en-US"/>
              <a:t> halves the </a:t>
            </a:r>
            <a:r>
              <a:rPr lang="en-US" b="1">
                <a:solidFill>
                  <a:srgbClr val="0000FF"/>
                </a:solidFill>
              </a:rPr>
              <a:t>diploid</a:t>
            </a:r>
            <a:r>
              <a:rPr lang="en-US"/>
              <a:t> number of chromosomes (2</a:t>
            </a:r>
            <a:r>
              <a:rPr lang="en-US" i="1"/>
              <a:t>n</a:t>
            </a:r>
            <a:r>
              <a:rPr lang="en-US"/>
              <a:t>) to the </a:t>
            </a:r>
            <a:r>
              <a:rPr lang="en-US" b="1">
                <a:solidFill>
                  <a:srgbClr val="0000FF"/>
                </a:solidFill>
              </a:rPr>
              <a:t>haploid</a:t>
            </a:r>
            <a:r>
              <a:rPr lang="en-US"/>
              <a:t> number (</a:t>
            </a:r>
            <a:r>
              <a:rPr lang="en-US" i="1"/>
              <a:t>n</a:t>
            </a:r>
            <a:r>
              <a:rPr lang="en-US"/>
              <a:t>), producing haploid </a:t>
            </a:r>
            <a:r>
              <a:rPr lang="en-US" b="1">
                <a:solidFill>
                  <a:srgbClr val="0000FF"/>
                </a:solidFill>
              </a:rPr>
              <a:t>gametes</a:t>
            </a:r>
          </a:p>
          <a:p>
            <a:pPr lvl="1"/>
            <a:r>
              <a:rPr lang="en-US"/>
              <a:t>Eggs and sperm have 23 unpaired chromosomes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Gamete Production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5257800" cy="4625609"/>
          </a:xfrm>
        </p:spPr>
        <p:txBody>
          <a:bodyPr/>
          <a:lstStyle/>
          <a:p>
            <a:r>
              <a:rPr lang="en-US" dirty="0"/>
              <a:t>Gametes are produced in specialized reproductive structures or organs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4" name="Picture1" descr="1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7" y="1600200"/>
            <a:ext cx="3421063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Human Chromosomes: </a:t>
            </a:r>
            <a:br>
              <a:rPr lang="en-US"/>
            </a:br>
            <a:r>
              <a:rPr lang="en-US"/>
              <a:t>Homologous Pairs</a:t>
            </a:r>
          </a:p>
        </p:txBody>
      </p:sp>
      <p:pic>
        <p:nvPicPr>
          <p:cNvPr id="39941" name="Picture1" descr="1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1375" y="1371600"/>
            <a:ext cx="4921250" cy="51816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Restoring the Diploid Number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Human gametes (eggs and sperm) have 23 chromosomes – one of each homologous pair</a:t>
            </a:r>
          </a:p>
          <a:p>
            <a:endParaRPr lang="en-US"/>
          </a:p>
          <a:p>
            <a:r>
              <a:rPr lang="en-US"/>
              <a:t>The diploid number (23 pairs) is restored at fertilization, when two haploid gametes fuse and form a diploid </a:t>
            </a:r>
            <a:r>
              <a:rPr lang="en-US" b="1">
                <a:solidFill>
                  <a:srgbClr val="0000FF"/>
                </a:solidFill>
              </a:rPr>
              <a:t>zygote</a:t>
            </a:r>
            <a:r>
              <a:rPr lang="en-US"/>
              <a:t>,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/>
              <a:t>the first cell of a new individual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</TotalTime>
  <Words>571</Words>
  <Application>Microsoft Macintosh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Times</vt:lpstr>
      <vt:lpstr>Wingdings</vt:lpstr>
      <vt:lpstr>Wingdings 2</vt:lpstr>
      <vt:lpstr>Wingdings 3</vt:lpstr>
      <vt:lpstr>Module</vt:lpstr>
      <vt:lpstr>Meiosis</vt:lpstr>
      <vt:lpstr>Introducing Alleles</vt:lpstr>
      <vt:lpstr>Genes and Alleles</vt:lpstr>
      <vt:lpstr>Chromosome Pair: Maternal and Paternal</vt:lpstr>
      <vt:lpstr>10.2 What Meiosis Does</vt:lpstr>
      <vt:lpstr>Halving the Diploid Number</vt:lpstr>
      <vt:lpstr>Gamete Production</vt:lpstr>
      <vt:lpstr>Human Chromosomes:  Homologous Pairs</vt:lpstr>
      <vt:lpstr>Restoring the Diploid Number</vt:lpstr>
      <vt:lpstr>Two Divisions, Not One</vt:lpstr>
      <vt:lpstr>Two Divisions, Not One</vt:lpstr>
      <vt:lpstr>10.3 Visual Tour of Meiosis</vt:lpstr>
      <vt:lpstr>10.3 Visual Tour of Meiosis</vt:lpstr>
      <vt:lpstr>Modeling Meiosis -use Chapter 10</vt:lpstr>
      <vt:lpstr>Crossing Over in Prophase I</vt:lpstr>
      <vt:lpstr>Segregation of  Chromosomes into Gametes </vt:lpstr>
      <vt:lpstr>Random Assortment</vt:lpstr>
      <vt:lpstr>Review of Meiosis Video</vt:lpstr>
      <vt:lpstr>Gamete Formation in Animals</vt:lpstr>
      <vt:lpstr>Sperm Formation in Animals</vt:lpstr>
      <vt:lpstr>Egg Formation in Animals</vt:lpstr>
      <vt:lpstr>More Shufflings at Fertilization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Meiosis</dc:title>
  <dc:creator>Sarah</dc:creator>
  <cp:lastModifiedBy>Tuss, David</cp:lastModifiedBy>
  <cp:revision>6</cp:revision>
  <cp:lastPrinted>2013-12-13T16:42:21Z</cp:lastPrinted>
  <dcterms:created xsi:type="dcterms:W3CDTF">2013-12-12T04:37:20Z</dcterms:created>
  <dcterms:modified xsi:type="dcterms:W3CDTF">2019-01-20T22:59:50Z</dcterms:modified>
</cp:coreProperties>
</file>