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79" r:id="rId9"/>
    <p:sldId id="263" r:id="rId10"/>
    <p:sldId id="264" r:id="rId11"/>
    <p:sldId id="265" r:id="rId12"/>
    <p:sldId id="266" r:id="rId13"/>
    <p:sldId id="267" r:id="rId14"/>
    <p:sldId id="268" r:id="rId15"/>
    <p:sldId id="273" r:id="rId16"/>
    <p:sldId id="269" r:id="rId17"/>
    <p:sldId id="270" r:id="rId18"/>
    <p:sldId id="271" r:id="rId19"/>
    <p:sldId id="272" r:id="rId20"/>
    <p:sldId id="274" r:id="rId21"/>
    <p:sldId id="276" r:id="rId22"/>
    <p:sldId id="275" r:id="rId23"/>
    <p:sldId id="277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7" autoAdjust="0"/>
    <p:restoredTop sz="86333" autoAdjust="0"/>
  </p:normalViewPr>
  <p:slideViewPr>
    <p:cSldViewPr>
      <p:cViewPr varScale="1">
        <p:scale>
          <a:sx n="94" d="100"/>
          <a:sy n="94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84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8EF781A-1CF1-418C-82D5-92D41635E772}" type="datetimeFigureOut">
              <a:rPr lang="en-US" smtClean="0"/>
              <a:pPr/>
              <a:t>11/8/2014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43D188-6F4E-4D2B-B6AE-55F950072C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781A-1CF1-418C-82D5-92D41635E772}" type="datetimeFigureOut">
              <a:rPr lang="en-US" smtClean="0"/>
              <a:pPr/>
              <a:t>11/8/2014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3D188-6F4E-4D2B-B6AE-55F950072C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8EF781A-1CF1-418C-82D5-92D41635E772}" type="datetimeFigureOut">
              <a:rPr lang="en-US" smtClean="0"/>
              <a:pPr/>
              <a:t>11/8/2014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843D188-6F4E-4D2B-B6AE-55F950072C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781A-1CF1-418C-82D5-92D41635E772}" type="datetimeFigureOut">
              <a:rPr lang="en-US" smtClean="0"/>
              <a:pPr/>
              <a:t>11/8/2014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843D188-6F4E-4D2B-B6AE-55F950072C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781A-1CF1-418C-82D5-92D41635E772}" type="datetimeFigureOut">
              <a:rPr lang="en-US" smtClean="0"/>
              <a:pPr/>
              <a:t>11/8/2014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843D188-6F4E-4D2B-B6AE-55F950072C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8EF781A-1CF1-418C-82D5-92D41635E772}" type="datetimeFigureOut">
              <a:rPr lang="en-US" smtClean="0"/>
              <a:pPr/>
              <a:t>11/8/2014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843D188-6F4E-4D2B-B6AE-55F950072C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8EF781A-1CF1-418C-82D5-92D41635E772}" type="datetimeFigureOut">
              <a:rPr lang="en-US" smtClean="0"/>
              <a:pPr/>
              <a:t>11/8/2014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843D188-6F4E-4D2B-B6AE-55F950072C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781A-1CF1-418C-82D5-92D41635E772}" type="datetimeFigureOut">
              <a:rPr lang="en-US" smtClean="0"/>
              <a:pPr/>
              <a:t>11/8/2014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843D188-6F4E-4D2B-B6AE-55F950072C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781A-1CF1-418C-82D5-92D41635E772}" type="datetimeFigureOut">
              <a:rPr lang="en-US" smtClean="0"/>
              <a:pPr/>
              <a:t>11/8/2014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43D188-6F4E-4D2B-B6AE-55F950072C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781A-1CF1-418C-82D5-92D41635E772}" type="datetimeFigureOut">
              <a:rPr lang="en-US" smtClean="0"/>
              <a:pPr/>
              <a:t>11/8/2014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843D188-6F4E-4D2B-B6AE-55F950072C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8EF781A-1CF1-418C-82D5-92D41635E772}" type="datetimeFigureOut">
              <a:rPr lang="en-US" smtClean="0"/>
              <a:pPr/>
              <a:t>11/8/2014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843D188-6F4E-4D2B-B6AE-55F950072C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8EF781A-1CF1-418C-82D5-92D41635E772}" type="datetimeFigureOut">
              <a:rPr lang="en-US" smtClean="0"/>
              <a:pPr/>
              <a:t>11/8/2014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843D188-6F4E-4D2B-B6AE-55F950072C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nalc.org/resources/3d/15-translation-basic.html" TargetMode="External"/><Relationship Id="rId2" Type="http://schemas.openxmlformats.org/officeDocument/2006/relationships/hyperlink" Target="http://www.dnalc.org/resources/3d/12-transcription-basic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dnalc.org/resources/3d/15-translation-basic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3b9ArupXZg&amp;feature=youtu.b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RNA and Protein Synthesis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RNA editing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4953000"/>
          </a:xfrm>
        </p:spPr>
        <p:txBody>
          <a:bodyPr>
            <a:normAutofit/>
          </a:bodyPr>
          <a:lstStyle/>
          <a:p>
            <a:pPr lvl="1"/>
            <a:r>
              <a:rPr lang="en-US" dirty="0" smtClean="0">
                <a:solidFill>
                  <a:srgbClr val="000000"/>
                </a:solidFill>
                <a:latin typeface="+mj-lt"/>
                <a:cs typeface="Arial" charset="0"/>
              </a:rPr>
              <a:t>Biologists don’t have a complete answer as to why cells use energy to make a large RNA molecule and then throw parts of that molecule away.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+mj-lt"/>
                <a:cs typeface="Arial" charset="0"/>
              </a:rPr>
              <a:t>Some pre-mRNA molecules may be cut and spliced in different ways in different tissues, making it possible for a single gene to produce several different forms of RNA. </a:t>
            </a:r>
          </a:p>
          <a:p>
            <a:pPr lvl="1"/>
            <a:r>
              <a:rPr lang="en-US" dirty="0" err="1" smtClean="0">
                <a:solidFill>
                  <a:srgbClr val="000000"/>
                </a:solidFill>
                <a:latin typeface="+mj-lt"/>
                <a:cs typeface="Arial" charset="0"/>
              </a:rPr>
              <a:t>Introns</a:t>
            </a:r>
            <a:r>
              <a:rPr lang="en-US" dirty="0" smtClean="0">
                <a:solidFill>
                  <a:srgbClr val="000000"/>
                </a:solidFill>
                <a:latin typeface="+mj-lt"/>
                <a:cs typeface="Arial" charset="0"/>
              </a:rPr>
              <a:t> and </a:t>
            </a:r>
            <a:r>
              <a:rPr lang="en-US" dirty="0" err="1" smtClean="0">
                <a:solidFill>
                  <a:srgbClr val="000000"/>
                </a:solidFill>
                <a:latin typeface="+mj-lt"/>
                <a:cs typeface="Arial" charset="0"/>
              </a:rPr>
              <a:t>exons</a:t>
            </a:r>
            <a:r>
              <a:rPr lang="en-US" dirty="0" smtClean="0">
                <a:solidFill>
                  <a:srgbClr val="000000"/>
                </a:solidFill>
                <a:latin typeface="+mj-lt"/>
                <a:cs typeface="Arial" charset="0"/>
              </a:rPr>
              <a:t> may also play a role in evolution, making it possible for very small changes in DNA sequences to have dramatic effects on how genes affect cellular function.</a:t>
            </a:r>
          </a:p>
          <a:p>
            <a:r>
              <a:rPr lang="en-US" dirty="0" smtClean="0">
                <a:hlinkClick r:id="rId2"/>
              </a:rPr>
              <a:t>2 minute transcription animation</a:t>
            </a:r>
            <a:endParaRPr lang="en-US" dirty="0" smtClean="0"/>
          </a:p>
          <a:p>
            <a:r>
              <a:rPr lang="en-US" dirty="0" smtClean="0"/>
              <a:t> </a:t>
            </a:r>
            <a:r>
              <a:rPr lang="en-US" dirty="0" smtClean="0">
                <a:hlinkClick r:id="rId3"/>
              </a:rPr>
              <a:t>2 minute translation animation</a:t>
            </a:r>
            <a:endParaRPr lang="en-US" dirty="0" smtClean="0"/>
          </a:p>
          <a:p>
            <a:pPr lvl="1"/>
            <a:endParaRPr lang="en-US" dirty="0" smtClean="0">
              <a:solidFill>
                <a:srgbClr val="000000"/>
              </a:solidFill>
              <a:latin typeface="+mj-lt"/>
              <a:cs typeface="Arial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Genetic Code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4495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+mj-lt"/>
                <a:cs typeface="Arial" charset="0"/>
              </a:rPr>
              <a:t>The bases in DNA and RNA - A, C, G, T (U) 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  <a:latin typeface="+mj-lt"/>
                <a:cs typeface="Arial" charset="0"/>
              </a:rPr>
              <a:t>	code for making proteins</a:t>
            </a:r>
          </a:p>
          <a:p>
            <a:r>
              <a:rPr lang="en-US" dirty="0" smtClean="0">
                <a:solidFill>
                  <a:srgbClr val="000000"/>
                </a:solidFill>
                <a:latin typeface="+mj-lt"/>
                <a:cs typeface="Arial" charset="0"/>
              </a:rPr>
              <a:t>The 4 bases code for 20 different amino acids (proteins)</a:t>
            </a:r>
          </a:p>
          <a:p>
            <a:r>
              <a:rPr lang="en-US" dirty="0" smtClean="0">
                <a:solidFill>
                  <a:srgbClr val="000000"/>
                </a:solidFill>
                <a:latin typeface="+mj-lt"/>
                <a:cs typeface="Arial" charset="0"/>
              </a:rPr>
              <a:t>The genetic code is read three “letters” at a time, so that each “word” is three bases long and corresponds to a single amino acid</a:t>
            </a:r>
            <a:endParaRPr lang="en-US" dirty="0" smtClean="0">
              <a:latin typeface="+mj-lt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+mj-lt"/>
                <a:cs typeface="Arial" charset="0"/>
              </a:rPr>
              <a:t>These amino acids can be combined into long chains = polypeptides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+mj-lt"/>
                <a:cs typeface="Arial" charset="0"/>
              </a:rPr>
              <a:t>The sequence of amino acids determines the structure of the protein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304800"/>
            <a:ext cx="21336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Codon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b="1" dirty="0" err="1" smtClean="0">
                <a:solidFill>
                  <a:srgbClr val="000000"/>
                </a:solidFill>
                <a:latin typeface="+mj-lt"/>
                <a:cs typeface="Arial" charset="0"/>
              </a:rPr>
              <a:t>Codon</a:t>
            </a:r>
            <a:r>
              <a:rPr lang="en-US" dirty="0" smtClean="0">
                <a:solidFill>
                  <a:srgbClr val="000000"/>
                </a:solidFill>
                <a:latin typeface="+mj-lt"/>
                <a:cs typeface="Arial" charset="0"/>
              </a:rPr>
              <a:t> = each three-letter “word” in mRNA</a:t>
            </a:r>
            <a:endParaRPr lang="en-US" b="1" dirty="0" smtClean="0">
              <a:solidFill>
                <a:srgbClr val="000000"/>
              </a:solidFill>
              <a:latin typeface="+mj-lt"/>
              <a:cs typeface="Arial" charset="0"/>
            </a:endParaRPr>
          </a:p>
          <a:p>
            <a:pPr lvl="2"/>
            <a:r>
              <a:rPr lang="en-US" dirty="0" smtClean="0">
                <a:solidFill>
                  <a:srgbClr val="000000"/>
                </a:solidFill>
                <a:latin typeface="+mj-lt"/>
                <a:cs typeface="Arial" charset="0"/>
              </a:rPr>
              <a:t>consists of three consecutive bases that specify a single amino acid to be added to the polypeptide chain</a:t>
            </a:r>
            <a:endParaRPr lang="en-US" dirty="0">
              <a:latin typeface="+mj-lt"/>
            </a:endParaRPr>
          </a:p>
        </p:txBody>
      </p:sp>
      <p:pic>
        <p:nvPicPr>
          <p:cNvPr id="4" name="Picture 2" descr="C:\Users\Alex\Desktop\art\BIO10NAE_04_13_03_005_LRIM_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" y="3505200"/>
            <a:ext cx="91424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Genetic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4876800" cy="4876800"/>
          </a:xfrm>
        </p:spPr>
        <p:txBody>
          <a:bodyPr>
            <a:normAutofit fontScale="92500"/>
          </a:bodyPr>
          <a:lstStyle/>
          <a:p>
            <a:pPr lvl="1"/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There are 64 possible three-base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codons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(4 × 4 × 4 = 64) in the genetic code.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To read a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codon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, start at the middle of the circle and move outward.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GAG =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Glutamic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Acid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CGU =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Arginine</a:t>
            </a:r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r>
              <a:rPr lang="en-US" dirty="0" smtClean="0"/>
              <a:t>Start </a:t>
            </a:r>
            <a:r>
              <a:rPr lang="en-US" dirty="0" err="1" smtClean="0"/>
              <a:t>codon</a:t>
            </a:r>
            <a:r>
              <a:rPr lang="en-US" dirty="0" smtClean="0"/>
              <a:t> = AUG = </a:t>
            </a:r>
            <a:r>
              <a:rPr lang="en-US" dirty="0" err="1" smtClean="0"/>
              <a:t>methionine</a:t>
            </a:r>
            <a:endParaRPr lang="en-US" dirty="0" smtClean="0"/>
          </a:p>
          <a:p>
            <a:r>
              <a:rPr lang="en-US" dirty="0" smtClean="0"/>
              <a:t>Stop </a:t>
            </a:r>
            <a:r>
              <a:rPr lang="en-US" dirty="0" err="1" smtClean="0"/>
              <a:t>codon</a:t>
            </a:r>
            <a:r>
              <a:rPr lang="en-US" dirty="0" smtClean="0"/>
              <a:t> = UGA, UAA, UAG</a:t>
            </a:r>
            <a:endParaRPr lang="en-US" dirty="0"/>
          </a:p>
        </p:txBody>
      </p:sp>
      <p:pic>
        <p:nvPicPr>
          <p:cNvPr id="4" name="Picture 2" descr="C:\Users\Alex\Desktop\art\BIO10NAE_04_13_03_005_LRIM_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0695" y="1524000"/>
            <a:ext cx="387330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800" b="1" dirty="0" smtClean="0">
                <a:solidFill>
                  <a:srgbClr val="000000"/>
                </a:solidFill>
                <a:latin typeface="+mj-lt"/>
                <a:cs typeface="Arial" charset="0"/>
              </a:rPr>
              <a:t>Translation</a:t>
            </a:r>
            <a:r>
              <a:rPr lang="en-US" sz="2800" dirty="0" smtClean="0">
                <a:solidFill>
                  <a:srgbClr val="000000"/>
                </a:solidFill>
                <a:latin typeface="+mj-lt"/>
                <a:cs typeface="Arial" charset="0"/>
              </a:rPr>
              <a:t> = the decoding of an mRNA message into a protein</a:t>
            </a:r>
            <a:r>
              <a:rPr lang="en-US" sz="2800" b="1" dirty="0" smtClean="0">
                <a:solidFill>
                  <a:srgbClr val="000000"/>
                </a:solidFill>
                <a:latin typeface="+mj-lt"/>
                <a:cs typeface="Arial" charset="0"/>
              </a:rPr>
              <a:t>.</a:t>
            </a:r>
            <a:endParaRPr lang="en-US" sz="2800" dirty="0" smtClean="0">
              <a:solidFill>
                <a:srgbClr val="000000"/>
              </a:solidFill>
              <a:latin typeface="+mj-lt"/>
              <a:cs typeface="Arial" charset="0"/>
            </a:endParaRPr>
          </a:p>
          <a:p>
            <a:r>
              <a:rPr lang="en-US" sz="2800" dirty="0" err="1" smtClean="0">
                <a:solidFill>
                  <a:srgbClr val="000000"/>
                </a:solidFill>
                <a:latin typeface="+mj-lt"/>
                <a:cs typeface="Arial" charset="0"/>
              </a:rPr>
              <a:t>Ribosomes</a:t>
            </a:r>
            <a:r>
              <a:rPr lang="en-US" sz="2800" dirty="0" smtClean="0">
                <a:solidFill>
                  <a:srgbClr val="000000"/>
                </a:solidFill>
                <a:latin typeface="+mj-lt"/>
                <a:cs typeface="Arial" charset="0"/>
              </a:rPr>
              <a:t> use the sequence of </a:t>
            </a:r>
            <a:r>
              <a:rPr lang="en-US" sz="2800" dirty="0" err="1" smtClean="0">
                <a:solidFill>
                  <a:srgbClr val="000000"/>
                </a:solidFill>
                <a:latin typeface="+mj-lt"/>
                <a:cs typeface="Arial" charset="0"/>
              </a:rPr>
              <a:t>codons</a:t>
            </a:r>
            <a:r>
              <a:rPr lang="en-US" sz="2800" dirty="0" smtClean="0">
                <a:solidFill>
                  <a:srgbClr val="000000"/>
                </a:solidFill>
                <a:latin typeface="+mj-lt"/>
                <a:cs typeface="Arial" charset="0"/>
              </a:rPr>
              <a:t> in mRNA to assemble amino acids into polypeptide chains</a:t>
            </a:r>
            <a:endParaRPr lang="en-US" sz="2800" dirty="0">
              <a:latin typeface="+mj-lt"/>
            </a:endParaRPr>
          </a:p>
        </p:txBody>
      </p:sp>
      <p:pic>
        <p:nvPicPr>
          <p:cNvPr id="4" name="Picture 2" descr="C:\Users\Alex\Desktop\art\BIO10NAE_04_13_03_005_LRIM_0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33800"/>
            <a:ext cx="91440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Each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tRNA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molecule carries just one kind of amino acid. </a:t>
            </a:r>
          </a:p>
          <a:p>
            <a:pPr lvl="1"/>
            <a:r>
              <a:rPr lang="en-US" b="1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Anticodon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=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three unpaired bases—which is complementary to one mRNA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codon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.</a:t>
            </a:r>
          </a:p>
          <a:p>
            <a:pPr lvl="1"/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lvl="1"/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lvl="7"/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lvl="8"/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lvl="8">
              <a:buNone/>
            </a:pPr>
            <a:endParaRPr lang="en-US" dirty="0"/>
          </a:p>
        </p:txBody>
      </p:sp>
      <p:pic>
        <p:nvPicPr>
          <p:cNvPr id="4" name="Picture 2" descr="C:\Users\Alex\Desktop\art\BIO10NAE_04_13_02_005_LRIM_06.png"/>
          <p:cNvPicPr>
            <a:picLocks noChangeAspect="1" noChangeArrowheads="1"/>
          </p:cNvPicPr>
          <p:nvPr/>
        </p:nvPicPr>
        <p:blipFill>
          <a:blip r:embed="rId2" cstate="print"/>
          <a:srcRect l="27142" t="13077" r="10714" b="14923"/>
          <a:stretch>
            <a:fillRect/>
          </a:stretch>
        </p:blipFill>
        <p:spPr bwMode="auto">
          <a:xfrm>
            <a:off x="990600" y="3657599"/>
            <a:ext cx="1981200" cy="266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Alex\Desktop\art\BIO10NAE_04_13_03_005_LRIM_07.png"/>
          <p:cNvPicPr>
            <a:picLocks noChangeAspect="1" noChangeArrowheads="1"/>
          </p:cNvPicPr>
          <p:nvPr/>
        </p:nvPicPr>
        <p:blipFill>
          <a:blip r:embed="rId3" cstate="print"/>
          <a:srcRect l="66429" t="11077" b="24308"/>
          <a:stretch>
            <a:fillRect/>
          </a:stretch>
        </p:blipFill>
        <p:spPr bwMode="auto">
          <a:xfrm>
            <a:off x="5105400" y="3886200"/>
            <a:ext cx="1193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process of 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4724400" cy="4953000"/>
          </a:xfrm>
        </p:spPr>
        <p:txBody>
          <a:bodyPr>
            <a:normAutofit fontScale="92500" lnSpcReduction="10000"/>
          </a:bodyPr>
          <a:lstStyle/>
          <a:p>
            <a:pPr lvl="1"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1) A ribosome attaches to a mRNA molecule in the cytoplasm. </a:t>
            </a:r>
          </a:p>
          <a:p>
            <a:pPr lvl="1"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2) As the ribosome reads each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codon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of mRNA, it directs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tRNA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to bring the specified amino acid into the ribosome. </a:t>
            </a:r>
          </a:p>
          <a:p>
            <a:pPr lvl="1"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3) One at a time, the ribosome then attaches each amino acid to the growing chain and breaks the bond between the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tRNA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and amino acid</a:t>
            </a:r>
          </a:p>
          <a:p>
            <a:endParaRPr lang="en-US" dirty="0"/>
          </a:p>
        </p:txBody>
      </p:sp>
      <p:pic>
        <p:nvPicPr>
          <p:cNvPr id="4" name="Picture 2" descr="C:\Users\Alex\Desktop\art\BIO10NAE_04_13_03_005_LRIM_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600200"/>
            <a:ext cx="3556000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416552" cy="4495800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4) The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tRNA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moves into a third binding site, from which it exits the ribosome. </a:t>
            </a:r>
          </a:p>
          <a:p>
            <a:pPr lvl="1"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5) The ribosome moves to the third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codon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, where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tRNA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brings it the amino acid specified by the third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codon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.</a:t>
            </a:r>
          </a:p>
          <a:p>
            <a:endParaRPr lang="en-US" dirty="0"/>
          </a:p>
        </p:txBody>
      </p:sp>
      <p:pic>
        <p:nvPicPr>
          <p:cNvPr id="4" name="Picture 2" descr="C:\Users\Alex\Desktop\art\BIO10NAE_04_13_03_005_LRIM_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752600"/>
            <a:ext cx="3878775" cy="45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76400"/>
            <a:ext cx="5559552" cy="4800600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6) The polypeptide chain continues to grow until the ribosome reaches a “stop”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codon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on the mRNA molecule. 	</a:t>
            </a:r>
          </a:p>
          <a:p>
            <a:pPr lvl="1"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7) When the ribosome reaches a stop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codon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, it releases both the newly formed polypeptide and the mRNA molecule, completing the process of translation.</a:t>
            </a:r>
          </a:p>
          <a:p>
            <a:pPr lvl="1">
              <a:buNone/>
            </a:pPr>
            <a:r>
              <a:rPr lang="en-US" dirty="0" smtClean="0"/>
              <a:t> </a:t>
            </a:r>
            <a:r>
              <a:rPr lang="en-US" dirty="0" smtClean="0">
                <a:hlinkClick r:id="rId2"/>
              </a:rPr>
              <a:t>2 minute translation animation</a:t>
            </a:r>
            <a:endParaRPr lang="en-US" dirty="0" smtClean="0"/>
          </a:p>
          <a:p>
            <a:pPr lvl="1">
              <a:buNone/>
            </a:pPr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endParaRPr lang="en-US" dirty="0"/>
          </a:p>
        </p:txBody>
      </p:sp>
      <p:pic>
        <p:nvPicPr>
          <p:cNvPr id="4" name="Picture 2" descr="C:\Users\Alex\Desktop\art\BIO10NAE_04_13_03_005_LRIM_0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8000" y="2133600"/>
            <a:ext cx="3556000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Dogma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839200" cy="26670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Information is transferred from DNA to RNA to PROTEIN</a:t>
            </a:r>
          </a:p>
          <a:p>
            <a:pPr lvl="1"/>
            <a:r>
              <a:rPr lang="en-US" dirty="0" smtClean="0"/>
              <a:t>Exceptions include retroviruses (ex HIV) where information is </a:t>
            </a:r>
          </a:p>
          <a:p>
            <a:pPr lvl="1">
              <a:buNone/>
            </a:pPr>
            <a:r>
              <a:rPr lang="en-US" dirty="0" smtClean="0"/>
              <a:t>moved from RNA to DNA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b="1" dirty="0" smtClean="0">
                <a:latin typeface="+mj-lt"/>
              </a:rPr>
              <a:t>Gene expression </a:t>
            </a:r>
            <a:r>
              <a:rPr lang="en-US" dirty="0" smtClean="0">
                <a:latin typeface="+mj-lt"/>
              </a:rPr>
              <a:t>- </a:t>
            </a:r>
            <a:r>
              <a:rPr lang="en-US" dirty="0" smtClean="0">
                <a:solidFill>
                  <a:srgbClr val="000000"/>
                </a:solidFill>
                <a:latin typeface="+mj-lt"/>
                <a:cs typeface="Arial" charset="0"/>
              </a:rPr>
              <a:t>the way in which DNA, RNA, and proteins are involved in putting genetic information into action in living cells. </a:t>
            </a:r>
          </a:p>
          <a:p>
            <a:endParaRPr lang="en-US" dirty="0" smtClean="0"/>
          </a:p>
        </p:txBody>
      </p:sp>
      <p:pic>
        <p:nvPicPr>
          <p:cNvPr id="4" name="Picture 2" descr="C:\Users\Alex\Desktop\art\BIO10NAE_04_13_03_005_LRIM_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29075"/>
            <a:ext cx="91440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Differences between DNA and RNA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733800"/>
          </a:xfrm>
        </p:spPr>
        <p:txBody>
          <a:bodyPr>
            <a:normAutofit/>
          </a:bodyPr>
          <a:lstStyle/>
          <a:p>
            <a:r>
              <a:rPr lang="en-US" dirty="0" smtClean="0"/>
              <a:t>Sugar = </a:t>
            </a:r>
            <a:r>
              <a:rPr lang="en-US" dirty="0" err="1" smtClean="0"/>
              <a:t>Deoxyribose</a:t>
            </a:r>
            <a:endParaRPr lang="en-US" dirty="0" smtClean="0"/>
          </a:p>
          <a:p>
            <a:r>
              <a:rPr lang="en-US" dirty="0" smtClean="0"/>
              <a:t>Double stranded</a:t>
            </a:r>
          </a:p>
          <a:p>
            <a:r>
              <a:rPr lang="en-US" dirty="0" smtClean="0"/>
              <a:t>Bases</a:t>
            </a:r>
          </a:p>
          <a:p>
            <a:pPr lvl="1"/>
            <a:r>
              <a:rPr lang="en-US" dirty="0" smtClean="0"/>
              <a:t>Cytosine</a:t>
            </a:r>
          </a:p>
          <a:p>
            <a:pPr lvl="1"/>
            <a:r>
              <a:rPr lang="en-US" dirty="0" smtClean="0"/>
              <a:t>Guanine	</a:t>
            </a:r>
          </a:p>
          <a:p>
            <a:pPr lvl="1"/>
            <a:r>
              <a:rPr lang="en-US" dirty="0" smtClean="0"/>
              <a:t>Adenine</a:t>
            </a:r>
          </a:p>
          <a:p>
            <a:pPr lvl="1"/>
            <a:r>
              <a:rPr lang="en-US" dirty="0" smtClean="0"/>
              <a:t>Thymine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Sugar = Ribose</a:t>
            </a:r>
          </a:p>
          <a:p>
            <a:r>
              <a:rPr lang="en-US" dirty="0" smtClean="0"/>
              <a:t>Single Stranded</a:t>
            </a:r>
          </a:p>
          <a:p>
            <a:r>
              <a:rPr lang="en-US" dirty="0" smtClean="0"/>
              <a:t>Bases</a:t>
            </a:r>
          </a:p>
          <a:p>
            <a:pPr lvl="1"/>
            <a:r>
              <a:rPr lang="en-US" dirty="0" smtClean="0"/>
              <a:t>Cytosine</a:t>
            </a:r>
          </a:p>
          <a:p>
            <a:pPr lvl="1"/>
            <a:r>
              <a:rPr lang="en-US" dirty="0" smtClean="0"/>
              <a:t>Guanine</a:t>
            </a:r>
          </a:p>
          <a:p>
            <a:pPr lvl="1"/>
            <a:r>
              <a:rPr lang="en-US" dirty="0" smtClean="0"/>
              <a:t>Adenine</a:t>
            </a:r>
          </a:p>
          <a:p>
            <a:pPr lvl="1"/>
            <a:r>
              <a:rPr lang="en-US" dirty="0" smtClean="0"/>
              <a:t>URACIL (U)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DNA	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RNA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096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These chemical differences make it easy for the enzymes in the cell to tell DNA and RNA apart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2234"/>
          <a:stretch>
            <a:fillRect/>
          </a:stretch>
        </p:blipFill>
        <p:spPr bwMode="auto">
          <a:xfrm>
            <a:off x="3048000" y="3453348"/>
            <a:ext cx="1552575" cy="2602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r="49004"/>
          <a:stretch>
            <a:fillRect/>
          </a:stretch>
        </p:blipFill>
        <p:spPr bwMode="auto">
          <a:xfrm>
            <a:off x="7162800" y="3505200"/>
            <a:ext cx="1635835" cy="2568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Genetic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000000"/>
                </a:solidFill>
                <a:latin typeface="+mj-lt"/>
                <a:cs typeface="Arial" charset="0"/>
              </a:rPr>
              <a:t>The genetic code is near-universal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+mj-lt"/>
                <a:cs typeface="Arial" charset="0"/>
              </a:rPr>
              <a:t>Some organisms show slight variations in the amino acids assigned to particular </a:t>
            </a:r>
            <a:r>
              <a:rPr lang="en-US" sz="2800" dirty="0" err="1" smtClean="0">
                <a:solidFill>
                  <a:srgbClr val="000000"/>
                </a:solidFill>
                <a:latin typeface="+mj-lt"/>
                <a:cs typeface="Arial" charset="0"/>
              </a:rPr>
              <a:t>codons</a:t>
            </a:r>
            <a:r>
              <a:rPr lang="en-US" sz="2800" dirty="0" smtClean="0">
                <a:solidFill>
                  <a:srgbClr val="000000"/>
                </a:solidFill>
                <a:latin typeface="+mj-lt"/>
                <a:cs typeface="Arial" charset="0"/>
              </a:rPr>
              <a:t> but the code is always read three bases at a time and in the same direction. 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566772"/>
            <a:ext cx="3276600" cy="3291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Mutations are heritable changes in genetic information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There are two categories of mutations</a:t>
            </a:r>
          </a:p>
          <a:p>
            <a:pPr lvl="1"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1) Gene mutations = mutations that produce changes in a single gene</a:t>
            </a:r>
          </a:p>
          <a:p>
            <a:pPr lvl="1"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2) Chromosomal mutations = mutations that produce changes in whole chromosomes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Point mutations = mutations that involve changes in one or a few nucleotides 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Occur at a single point in the DNA sequence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Usually occur during replication.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If a gene in one cell is altered, the alteration can be passed on to every cell that develops from the original one.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Gene 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461248" cy="32004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+mj-lt"/>
              </a:rPr>
              <a:t>Substitution - </a:t>
            </a:r>
            <a:r>
              <a:rPr lang="en-US" dirty="0" smtClean="0">
                <a:solidFill>
                  <a:srgbClr val="000000"/>
                </a:solidFill>
                <a:latin typeface="+mj-lt"/>
                <a:cs typeface="Arial" charset="0"/>
              </a:rPr>
              <a:t>one base is changed to a different base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+mj-lt"/>
                <a:cs typeface="Arial" charset="0"/>
              </a:rPr>
              <a:t>May change one amino acid </a:t>
            </a:r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Insertion – one base in inserted </a:t>
            </a:r>
          </a:p>
          <a:p>
            <a:r>
              <a:rPr lang="en-US" dirty="0" smtClean="0">
                <a:latin typeface="+mj-lt"/>
              </a:rPr>
              <a:t>Deletion – one base is deleted</a:t>
            </a:r>
          </a:p>
          <a:p>
            <a:pPr lvl="1"/>
            <a:r>
              <a:rPr lang="en-US" dirty="0" smtClean="0">
                <a:latin typeface="+mj-lt"/>
              </a:rPr>
              <a:t>Insertion and deletions are </a:t>
            </a:r>
            <a:r>
              <a:rPr lang="en-US" dirty="0" err="1" smtClean="0">
                <a:latin typeface="+mj-lt"/>
              </a:rPr>
              <a:t>frameshift</a:t>
            </a:r>
            <a:r>
              <a:rPr lang="en-US" dirty="0" smtClean="0">
                <a:latin typeface="+mj-lt"/>
              </a:rPr>
              <a:t> mutations – they shift the reading frame of the message and change multiple amino acids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C:\Users\Alex\Desktop\art\BIO10NAE_04_13_04_005_LRIM_02.png"/>
          <p:cNvPicPr>
            <a:picLocks noChangeAspect="1" noChangeArrowheads="1"/>
          </p:cNvPicPr>
          <p:nvPr/>
        </p:nvPicPr>
        <p:blipFill>
          <a:blip r:embed="rId2" cstate="print"/>
          <a:srcRect t="8081" b="13805"/>
          <a:stretch>
            <a:fillRect/>
          </a:stretch>
        </p:blipFill>
        <p:spPr bwMode="auto">
          <a:xfrm>
            <a:off x="0" y="4648200"/>
            <a:ext cx="9144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Chromosomal 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991600" cy="3429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Deletion – involves the loss of part of a chromosome</a:t>
            </a:r>
          </a:p>
          <a:p>
            <a:r>
              <a:rPr lang="en-US" dirty="0" smtClean="0"/>
              <a:t>Duplication – involves an extra copy of part or all of the chromosome</a:t>
            </a:r>
          </a:p>
          <a:p>
            <a:r>
              <a:rPr lang="en-US" dirty="0" smtClean="0"/>
              <a:t>Inversion – reverses the direction of part of the chromosome</a:t>
            </a:r>
          </a:p>
          <a:p>
            <a:r>
              <a:rPr lang="en-US" dirty="0" smtClean="0"/>
              <a:t>Translocation – when part of one chromosome breaks off and attaches to another</a:t>
            </a:r>
            <a:endParaRPr lang="en-US" dirty="0"/>
          </a:p>
        </p:txBody>
      </p:sp>
      <p:pic>
        <p:nvPicPr>
          <p:cNvPr id="4" name="Picture 2" descr="C:\Users\Alex\Desktop\art\BIO10NAE_04_13_04_005_LRIM_05.png"/>
          <p:cNvPicPr>
            <a:picLocks noChangeAspect="1" noChangeArrowheads="1"/>
          </p:cNvPicPr>
          <p:nvPr/>
        </p:nvPicPr>
        <p:blipFill>
          <a:blip r:embed="rId2" cstate="print"/>
          <a:srcRect t="13333" b="16667"/>
          <a:stretch>
            <a:fillRect/>
          </a:stretch>
        </p:blipFill>
        <p:spPr bwMode="auto">
          <a:xfrm>
            <a:off x="1587" y="5257800"/>
            <a:ext cx="91424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RNA?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Remember that DNA carries the genetic information in cells</a:t>
            </a:r>
          </a:p>
          <a:p>
            <a:r>
              <a:rPr lang="en-US" dirty="0" smtClean="0"/>
              <a:t>RNA = a single-stranded nucleic acid that contains ribose as its sugar</a:t>
            </a:r>
          </a:p>
          <a:p>
            <a:pPr lvl="1"/>
            <a:r>
              <a:rPr lang="en-US" dirty="0" smtClean="0"/>
              <a:t>RNA is involved in putting the genetic information into action!!!</a:t>
            </a:r>
          </a:p>
          <a:p>
            <a:pPr lvl="1"/>
            <a:r>
              <a:rPr lang="en-US" dirty="0" smtClean="0"/>
              <a:t>The instructions from DNA are copied as RNA. RNA can be used to make proteins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role of DNA and RNA in the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76400"/>
            <a:ext cx="8839200" cy="4419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The roles played by DNA and RNA are similar to the master plans and blueprints used by builders.</a:t>
            </a:r>
          </a:p>
          <a:p>
            <a:pPr marL="594360" lvl="2" indent="-320040"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DNA = The master plan = has all the information needed to construct a building. Builders never bring a valuable master plan to the building site!!!!!</a:t>
            </a:r>
          </a:p>
          <a:p>
            <a:pPr marL="594360" lvl="2" indent="-320040"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RNA = Blueprint =  Inexpensive, disposable copies of the master plan called blueprints.</a:t>
            </a:r>
          </a:p>
        </p:txBody>
      </p:sp>
      <p:pic>
        <p:nvPicPr>
          <p:cNvPr id="4" name="Picture 2" descr="C:\Users\Alex\Desktop\art\BIO10NAE_04_13_02_005_LRIM_02.png"/>
          <p:cNvPicPr>
            <a:picLocks noChangeAspect="1" noChangeArrowheads="1"/>
          </p:cNvPicPr>
          <p:nvPr/>
        </p:nvPicPr>
        <p:blipFill>
          <a:blip r:embed="rId2" cstate="print"/>
          <a:srcRect l="11651" t="6667" r="15836"/>
          <a:stretch>
            <a:fillRect/>
          </a:stretch>
        </p:blipFill>
        <p:spPr bwMode="auto">
          <a:xfrm>
            <a:off x="1066800" y="4724400"/>
            <a:ext cx="6629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3 main types of RNA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6016752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Messenger RNA (mRNA)</a:t>
            </a:r>
          </a:p>
          <a:p>
            <a:pPr lvl="1"/>
            <a:r>
              <a:rPr lang="en-US" dirty="0" smtClean="0"/>
              <a:t>Carry a copy of the instructions from the nucleus to other parts of the cell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Ribosomal RNA (</a:t>
            </a:r>
            <a:r>
              <a:rPr lang="en-US" dirty="0" err="1" smtClean="0"/>
              <a:t>rRNA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Makes up the structure of </a:t>
            </a:r>
            <a:r>
              <a:rPr lang="en-US" dirty="0" err="1" smtClean="0"/>
              <a:t>ribosomes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Transfer RNA (</a:t>
            </a:r>
            <a:r>
              <a:rPr lang="en-US" dirty="0" err="1" smtClean="0"/>
              <a:t>tRNA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Transfers amino acids (proteins)  to the </a:t>
            </a:r>
            <a:r>
              <a:rPr lang="en-US" dirty="0" err="1" smtClean="0"/>
              <a:t>ribosomes</a:t>
            </a:r>
            <a:r>
              <a:rPr lang="en-US" dirty="0" smtClean="0"/>
              <a:t> to be assembled</a:t>
            </a:r>
            <a:endParaRPr lang="en-US" dirty="0"/>
          </a:p>
        </p:txBody>
      </p:sp>
      <p:pic>
        <p:nvPicPr>
          <p:cNvPr id="4" name="Picture 2" descr="C:\Users\Alex\Desktop\art\BIO10NAE_04_13_02_005_LRIM_04.png"/>
          <p:cNvPicPr>
            <a:picLocks noChangeAspect="1" noChangeArrowheads="1"/>
          </p:cNvPicPr>
          <p:nvPr/>
        </p:nvPicPr>
        <p:blipFill>
          <a:blip r:embed="rId2" cstate="print"/>
          <a:srcRect l="6807" t="26040" r="7556" b="24051"/>
          <a:stretch>
            <a:fillRect/>
          </a:stretch>
        </p:blipFill>
        <p:spPr bwMode="auto">
          <a:xfrm>
            <a:off x="6400800" y="1524000"/>
            <a:ext cx="214022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Alex\Desktop\art\BIO10NAE_04_13_02_005_LRIM_05.png"/>
          <p:cNvPicPr>
            <a:picLocks noChangeAspect="1" noChangeArrowheads="1"/>
          </p:cNvPicPr>
          <p:nvPr/>
        </p:nvPicPr>
        <p:blipFill>
          <a:blip r:embed="rId3" cstate="print"/>
          <a:srcRect l="12131" t="14252" r="15083" b="14489"/>
          <a:stretch>
            <a:fillRect/>
          </a:stretch>
        </p:blipFill>
        <p:spPr bwMode="auto">
          <a:xfrm>
            <a:off x="6781800" y="3200400"/>
            <a:ext cx="1371600" cy="1558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Alex\Desktop\art\BIO10NAE_04_13_02_005_LRIM_06.png"/>
          <p:cNvPicPr>
            <a:picLocks noChangeAspect="1" noChangeArrowheads="1"/>
          </p:cNvPicPr>
          <p:nvPr/>
        </p:nvPicPr>
        <p:blipFill>
          <a:blip r:embed="rId4" cstate="print"/>
          <a:srcRect l="27142" t="13077" r="10714" b="14923"/>
          <a:stretch>
            <a:fillRect/>
          </a:stretch>
        </p:blipFill>
        <p:spPr bwMode="auto">
          <a:xfrm>
            <a:off x="6934200" y="4876800"/>
            <a:ext cx="1295400" cy="1742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4</a:t>
            </a:r>
            <a:r>
              <a:rPr lang="en-US" baseline="30000" dirty="0" smtClean="0"/>
              <a:t>th</a:t>
            </a:r>
            <a:r>
              <a:rPr lang="en-US" dirty="0" smtClean="0"/>
              <a:t> type of RNA (not in your book)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Small nuclear RNA (</a:t>
            </a:r>
            <a:r>
              <a:rPr lang="en-US" dirty="0" err="1" smtClean="0"/>
              <a:t>snRNA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Edits the mRNA before it leaves the nucleus</a:t>
            </a:r>
          </a:p>
          <a:p>
            <a:pPr lvl="1"/>
            <a:r>
              <a:rPr lang="en-US" dirty="0" smtClean="0"/>
              <a:t>The mRNA may be edited in many ways which will code for many different proteins!!!! (THIS IS NEW RESEARCH)</a:t>
            </a:r>
          </a:p>
          <a:p>
            <a:pPr lvl="1"/>
            <a:r>
              <a:rPr lang="en-US" dirty="0" err="1" smtClean="0"/>
              <a:t>snRNA</a:t>
            </a:r>
            <a:r>
              <a:rPr lang="en-US" dirty="0" smtClean="0"/>
              <a:t> is found in the nucleus with proteins called </a:t>
            </a:r>
            <a:r>
              <a:rPr lang="en-US" dirty="0" err="1" smtClean="0"/>
              <a:t>snRNP</a:t>
            </a:r>
            <a:r>
              <a:rPr lang="en-US" dirty="0" smtClean="0"/>
              <a:t> (small </a:t>
            </a:r>
            <a:r>
              <a:rPr lang="en-US" dirty="0" err="1" smtClean="0"/>
              <a:t>ribonucleoproteins</a:t>
            </a:r>
            <a:r>
              <a:rPr lang="en-US" dirty="0" smtClean="0"/>
              <a:t>).  The </a:t>
            </a:r>
            <a:r>
              <a:rPr lang="en-US" dirty="0" err="1" smtClean="0"/>
              <a:t>the</a:t>
            </a:r>
            <a:r>
              <a:rPr lang="en-US" dirty="0" smtClean="0"/>
              <a:t> </a:t>
            </a:r>
            <a:r>
              <a:rPr lang="en-US" dirty="0" err="1" smtClean="0"/>
              <a:t>snRNP-snRNA</a:t>
            </a:r>
            <a:r>
              <a:rPr lang="en-US" dirty="0" smtClean="0"/>
              <a:t> complexes are called </a:t>
            </a:r>
            <a:r>
              <a:rPr lang="en-US" dirty="0" err="1" smtClean="0"/>
              <a:t>splicesomes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45720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RNA made?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Transcription = DNA segments serve as templates to produce complementary RNA molecules (mRNA)</a:t>
            </a:r>
          </a:p>
          <a:p>
            <a:pPr lvl="1"/>
            <a:r>
              <a:rPr lang="en-US" dirty="0" smtClean="0"/>
              <a:t>In eukaryotes transcription takes place in the nucleus</a:t>
            </a:r>
          </a:p>
          <a:p>
            <a:pPr lvl="1"/>
            <a:r>
              <a:rPr lang="en-US" dirty="0" smtClean="0"/>
              <a:t>mRNA is the disposable copy of the DNA instructions</a:t>
            </a:r>
          </a:p>
          <a:p>
            <a:pPr lvl="1"/>
            <a:r>
              <a:rPr lang="en-US" dirty="0" smtClean="0"/>
              <a:t>Many mRNA molecules can be made from one gene</a:t>
            </a:r>
          </a:p>
        </p:txBody>
      </p:sp>
      <p:pic>
        <p:nvPicPr>
          <p:cNvPr id="4" name="Picture 2" descr="C:\Users\Alex\Desktop\art\BIO10NAE_04_13_02_005_LRIM_07.png"/>
          <p:cNvPicPr>
            <a:picLocks noChangeAspect="1" noChangeArrowheads="1"/>
          </p:cNvPicPr>
          <p:nvPr/>
        </p:nvPicPr>
        <p:blipFill>
          <a:blip r:embed="rId2" cstate="print"/>
          <a:srcRect l="20833" t="8418" r="23333" b="8081"/>
          <a:stretch>
            <a:fillRect/>
          </a:stretch>
        </p:blipFill>
        <p:spPr bwMode="auto">
          <a:xfrm>
            <a:off x="1828801" y="4038600"/>
            <a:ext cx="5663380" cy="2620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Bozeman Biology Transcription and 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Click here for Bozeman Biology Transcription and Translation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896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role of RNA polymerase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8763000" cy="4495800"/>
          </a:xfrm>
        </p:spPr>
        <p:txBody>
          <a:bodyPr/>
          <a:lstStyle/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dirty="0" smtClean="0"/>
              <a:t>RNA polymerase = an enzyme that binds to DNA</a:t>
            </a:r>
          </a:p>
          <a:p>
            <a:pPr marL="594360" lvl="2" indent="-320040"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en-US" dirty="0" smtClean="0"/>
              <a:t>1) Separates the DNA strand </a:t>
            </a:r>
          </a:p>
          <a:p>
            <a:pPr marL="594360" lvl="2" indent="-320040"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en-US" dirty="0" smtClean="0"/>
              <a:t>2) Uses one DNA strand as a template to create a RNA molecule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dirty="0" smtClean="0"/>
              <a:t>Promoter = region of DNA with specific base sequences that signal the RNA polymerase where to start making RNA 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dirty="0" smtClean="0"/>
              <a:t>mRNA is edited before it leaves the nucleus</a:t>
            </a:r>
          </a:p>
          <a:p>
            <a:pPr marL="594360" lvl="2" indent="-320040"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en-US" dirty="0" err="1" smtClean="0"/>
              <a:t>Introns</a:t>
            </a:r>
            <a:r>
              <a:rPr lang="en-US" dirty="0" smtClean="0"/>
              <a:t> = regions that are cut out</a:t>
            </a:r>
          </a:p>
          <a:p>
            <a:pPr marL="594360" lvl="2" indent="-320040"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en-US" dirty="0" err="1" smtClean="0"/>
              <a:t>Exons</a:t>
            </a:r>
            <a:r>
              <a:rPr lang="en-US" dirty="0" smtClean="0"/>
              <a:t> = regions that form the final RNA</a:t>
            </a:r>
          </a:p>
          <a:p>
            <a:endParaRPr lang="en-US" dirty="0"/>
          </a:p>
        </p:txBody>
      </p:sp>
      <p:pic>
        <p:nvPicPr>
          <p:cNvPr id="4" name="Picture 2" descr="C:\Users\Alex\Desktop\art\BIO10NAE_04_13_02_005_LRIM_07.png"/>
          <p:cNvPicPr>
            <a:picLocks noChangeAspect="1" noChangeArrowheads="1"/>
          </p:cNvPicPr>
          <p:nvPr/>
        </p:nvPicPr>
        <p:blipFill>
          <a:blip r:embed="rId2" cstate="print"/>
          <a:srcRect l="20833" t="8418" r="43736" b="8081"/>
          <a:stretch>
            <a:fillRect/>
          </a:stretch>
        </p:blipFill>
        <p:spPr bwMode="auto">
          <a:xfrm>
            <a:off x="3429000" y="5029200"/>
            <a:ext cx="2508211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b="14768"/>
          <a:stretch>
            <a:fillRect/>
          </a:stretch>
        </p:blipFill>
        <p:spPr bwMode="auto">
          <a:xfrm>
            <a:off x="6552446" y="4279212"/>
            <a:ext cx="2591554" cy="257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522</TotalTime>
  <Words>1103</Words>
  <Application>Microsoft Office PowerPoint</Application>
  <PresentationFormat>On-screen Show (4:3)</PresentationFormat>
  <Paragraphs>130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Median</vt:lpstr>
      <vt:lpstr>CHAPTER 13</vt:lpstr>
      <vt:lpstr>Differences between DNA and RNA</vt:lpstr>
      <vt:lpstr>What is RNA?</vt:lpstr>
      <vt:lpstr>The role of DNA and RNA in the cell</vt:lpstr>
      <vt:lpstr>The 3 main types of RNA</vt:lpstr>
      <vt:lpstr>A 4th type of RNA (not in your book)</vt:lpstr>
      <vt:lpstr>How is RNA made?</vt:lpstr>
      <vt:lpstr>Bozeman Biology Transcription and Translation</vt:lpstr>
      <vt:lpstr>The role of RNA polymerase</vt:lpstr>
      <vt:lpstr>RNA editing</vt:lpstr>
      <vt:lpstr>The Genetic Code </vt:lpstr>
      <vt:lpstr>Codon</vt:lpstr>
      <vt:lpstr>The Genetic Code</vt:lpstr>
      <vt:lpstr>Translation</vt:lpstr>
      <vt:lpstr>tRNA</vt:lpstr>
      <vt:lpstr>The process of translation</vt:lpstr>
      <vt:lpstr>Translation</vt:lpstr>
      <vt:lpstr>Translation</vt:lpstr>
      <vt:lpstr>Central Dogma</vt:lpstr>
      <vt:lpstr>The Genetic Code</vt:lpstr>
      <vt:lpstr>Mutations</vt:lpstr>
      <vt:lpstr>Gene Mutations</vt:lpstr>
      <vt:lpstr>Types of Gene Mutations</vt:lpstr>
      <vt:lpstr>Chromosomal Mutations</vt:lpstr>
    </vt:vector>
  </TitlesOfParts>
  <Company>Lenovo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13</dc:title>
  <dc:creator>Sarah</dc:creator>
  <cp:lastModifiedBy>Urban, Sarah</cp:lastModifiedBy>
  <cp:revision>34</cp:revision>
  <dcterms:created xsi:type="dcterms:W3CDTF">2012-01-17T21:23:57Z</dcterms:created>
  <dcterms:modified xsi:type="dcterms:W3CDTF">2014-11-08T22:41:52Z</dcterms:modified>
</cp:coreProperties>
</file>