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sldIdLst>
    <p:sldId id="257" r:id="rId2"/>
    <p:sldId id="259" r:id="rId3"/>
    <p:sldId id="261" r:id="rId4"/>
    <p:sldId id="266" r:id="rId5"/>
    <p:sldId id="267" r:id="rId6"/>
    <p:sldId id="269" r:id="rId7"/>
    <p:sldId id="270" r:id="rId8"/>
    <p:sldId id="272" r:id="rId9"/>
    <p:sldId id="320" r:id="rId10"/>
    <p:sldId id="322" r:id="rId11"/>
    <p:sldId id="324" r:id="rId12"/>
    <p:sldId id="332" r:id="rId13"/>
    <p:sldId id="359" r:id="rId14"/>
    <p:sldId id="346" r:id="rId15"/>
    <p:sldId id="360" r:id="rId16"/>
    <p:sldId id="353" r:id="rId17"/>
    <p:sldId id="354" r:id="rId18"/>
    <p:sldId id="358" r:id="rId19"/>
    <p:sldId id="275" r:id="rId20"/>
    <p:sldId id="283" r:id="rId21"/>
    <p:sldId id="282" r:id="rId22"/>
    <p:sldId id="287" r:id="rId23"/>
    <p:sldId id="289" r:id="rId24"/>
    <p:sldId id="299" r:id="rId25"/>
    <p:sldId id="301" r:id="rId26"/>
    <p:sldId id="303" r:id="rId27"/>
    <p:sldId id="306" r:id="rId28"/>
    <p:sldId id="307" r:id="rId29"/>
    <p:sldId id="308" r:id="rId30"/>
    <p:sldId id="310" r:id="rId31"/>
    <p:sldId id="312" r:id="rId32"/>
    <p:sldId id="361" r:id="rId33"/>
    <p:sldId id="314" r:id="rId34"/>
    <p:sldId id="36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47FD7-1A3A-4646-934A-1CCF3A7FC5ED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E2ABA-4689-41AB-8A18-C7DEA8E1F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4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0D2BEA-9FEA-4071-BE14-CE82C91AE665}" type="slidenum">
              <a:rPr lang="en-GB"/>
              <a:pPr/>
              <a:t>1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64DAF4-EF22-4537-8D7C-14EB086BFE46}" type="slidenum">
              <a:rPr lang="en-GB"/>
              <a:pPr/>
              <a:t>10</a:t>
            </a:fld>
            <a:endParaRPr lang="en-GB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49565A-F51F-4475-AD1E-6847902711C3}" type="slidenum">
              <a:rPr lang="en-GB"/>
              <a:pPr/>
              <a:t>11</a:t>
            </a:fld>
            <a:endParaRPr lang="en-GB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89C8EC-1269-4C15-BB4B-277DFB429303}" type="slidenum">
              <a:rPr lang="en-GB"/>
              <a:pPr/>
              <a:t>12</a:t>
            </a:fld>
            <a:endParaRPr lang="en-GB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B512FF-D0B2-4AE5-8844-50106229D15A}" type="slidenum">
              <a:rPr lang="en-GB"/>
              <a:pPr/>
              <a:t>14</a:t>
            </a:fld>
            <a:endParaRPr lang="en-GB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828C58-C9A3-4504-A8B9-0208984ACDCD}" type="slidenum">
              <a:rPr lang="en-GB"/>
              <a:pPr/>
              <a:t>16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34E3BE-181E-4EC7-8E33-D68373641769}" type="slidenum">
              <a:rPr lang="en-GB"/>
              <a:pPr/>
              <a:t>17</a:t>
            </a:fld>
            <a:endParaRPr lang="en-GB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C3C4D7-42C4-4628-8712-3A2C3AC9A501}" type="slidenum">
              <a:rPr lang="en-GB"/>
              <a:pPr/>
              <a:t>18</a:t>
            </a:fld>
            <a:endParaRPr lang="en-GB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BBD719-B50E-4C6E-B145-5D93A0BF314B}" type="slidenum">
              <a:rPr lang="en-GB"/>
              <a:pPr/>
              <a:t>19</a:t>
            </a:fld>
            <a:endParaRPr lang="en-GB"/>
          </a:p>
        </p:txBody>
      </p:sp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BA67C6-3E97-41A9-815B-52F37A01BAD3}" type="slidenum">
              <a:rPr lang="en-GB"/>
              <a:pPr/>
              <a:t>20</a:t>
            </a:fld>
            <a:endParaRPr lang="en-GB"/>
          </a:p>
        </p:txBody>
      </p:sp>
      <p:sp>
        <p:nvSpPr>
          <p:cNvPr id="1249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5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1A406D-AAC3-49B9-B0B0-B2AF69A2AADA}" type="slidenum">
              <a:rPr lang="en-GB"/>
              <a:pPr/>
              <a:t>21</a:t>
            </a:fld>
            <a:endParaRPr lang="en-GB"/>
          </a:p>
        </p:txBody>
      </p:sp>
      <p:sp>
        <p:nvSpPr>
          <p:cNvPr id="1239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5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7D72D4-5F63-421F-9B5A-56B127549C25}" type="slidenum">
              <a:rPr lang="en-GB"/>
              <a:pPr/>
              <a:t>2</a:t>
            </a:fld>
            <a:endParaRPr lang="en-GB"/>
          </a:p>
        </p:txBody>
      </p:sp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9F4D25-EA16-4037-8F49-E0CF44EECA5A}" type="slidenum">
              <a:rPr lang="en-GB"/>
              <a:pPr/>
              <a:t>22</a:t>
            </a:fld>
            <a:endParaRPr lang="en-GB"/>
          </a:p>
        </p:txBody>
      </p:sp>
      <p:sp>
        <p:nvSpPr>
          <p:cNvPr id="1269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5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F86678-D715-423A-9D3E-639F6E27EDF9}" type="slidenum">
              <a:rPr lang="en-GB"/>
              <a:pPr/>
              <a:t>23</a:t>
            </a:fld>
            <a:endParaRPr lang="en-GB"/>
          </a:p>
        </p:txBody>
      </p:sp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5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9CC48C-00C7-4EF4-BA4E-F59F9FCBA849}" type="slidenum">
              <a:rPr lang="en-GB"/>
              <a:pPr/>
              <a:t>24</a:t>
            </a:fld>
            <a:endParaRPr lang="en-GB"/>
          </a:p>
        </p:txBody>
      </p:sp>
      <p:sp>
        <p:nvSpPr>
          <p:cNvPr id="1331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5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B9B369-EF3C-46CF-896B-EBE7ED8C90EF}" type="slidenum">
              <a:rPr lang="en-GB"/>
              <a:pPr/>
              <a:t>25</a:t>
            </a:fld>
            <a:endParaRPr lang="en-GB"/>
          </a:p>
        </p:txBody>
      </p:sp>
      <p:sp>
        <p:nvSpPr>
          <p:cNvPr id="1351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5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A8A38B-9201-42C9-978A-169B1CC4E7B7}" type="slidenum">
              <a:rPr lang="en-GB"/>
              <a:pPr/>
              <a:t>26</a:t>
            </a:fld>
            <a:endParaRPr lang="en-GB"/>
          </a:p>
        </p:txBody>
      </p:sp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5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3C831A-4573-4D72-BC79-5D209AE759D0}" type="slidenum">
              <a:rPr lang="en-GB"/>
              <a:pPr/>
              <a:t>27</a:t>
            </a:fld>
            <a:endParaRPr lang="en-GB"/>
          </a:p>
        </p:txBody>
      </p:sp>
      <p:sp>
        <p:nvSpPr>
          <p:cNvPr id="1392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5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1B2D8F-FEE5-4E02-BB53-34FDC7D2A187}" type="slidenum">
              <a:rPr lang="en-GB"/>
              <a:pPr/>
              <a:t>28</a:t>
            </a:fld>
            <a:endParaRPr lang="en-GB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B0F645-ECF9-449A-84A5-7808604724C2}" type="slidenum">
              <a:rPr lang="en-GB"/>
              <a:pPr/>
              <a:t>29</a:t>
            </a:fld>
            <a:endParaRPr lang="en-GB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7B0EB4-8AE9-4B25-B78A-68DE839AE2E2}" type="slidenum">
              <a:rPr lang="en-GB"/>
              <a:pPr/>
              <a:t>30</a:t>
            </a:fld>
            <a:endParaRPr lang="en-GB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0A4A88-F51B-4F3F-9E09-AD9D079DD921}" type="slidenum">
              <a:rPr lang="en-GB"/>
              <a:pPr/>
              <a:t>31</a:t>
            </a:fld>
            <a:endParaRPr lang="en-GB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64C15E-4AB6-45D2-81E8-E1BAC67F042E}" type="slidenum">
              <a:rPr lang="en-GB"/>
              <a:pPr/>
              <a:t>3</a:t>
            </a:fld>
            <a:endParaRPr lang="en-GB"/>
          </a:p>
        </p:txBody>
      </p:sp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AC6309-6497-4F0A-82FD-19D52F79DBFB}" type="slidenum">
              <a:rPr lang="en-GB"/>
              <a:pPr/>
              <a:t>33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F7D12B-ADF7-4451-B666-EB472C8879AA}" type="slidenum">
              <a:rPr lang="en-GB"/>
              <a:pPr/>
              <a:t>4</a:t>
            </a:fld>
            <a:endParaRPr lang="en-GB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61EE61-E1E3-4111-A4CC-998062764A3C}" type="slidenum">
              <a:rPr lang="en-GB"/>
              <a:pPr/>
              <a:t>5</a:t>
            </a:fld>
            <a:endParaRPr lang="en-GB"/>
          </a:p>
        </p:txBody>
      </p:sp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5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3D1417-8DBD-4D10-B14A-9B401E5C3151}" type="slidenum">
              <a:rPr lang="en-GB"/>
              <a:pPr/>
              <a:t>6</a:t>
            </a:fld>
            <a:endParaRPr lang="en-GB"/>
          </a:p>
        </p:txBody>
      </p:sp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DD6F39-55A4-40AC-8D22-119A789DBFBE}" type="slidenum">
              <a:rPr lang="en-GB"/>
              <a:pPr/>
              <a:t>7</a:t>
            </a:fld>
            <a:endParaRPr lang="en-GB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1BC6EE-7DB3-4371-9542-244F8BFD2868}" type="slidenum">
              <a:rPr lang="en-GB"/>
              <a:pPr/>
              <a:t>8</a:t>
            </a:fld>
            <a:endParaRPr lang="en-GB"/>
          </a:p>
        </p:txBody>
      </p:sp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698024-020A-401F-BA6B-18C541679498}" type="slidenum">
              <a:rPr lang="en-GB"/>
              <a:pPr/>
              <a:t>9</a:t>
            </a:fld>
            <a:endParaRPr lang="en-GB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9777B-EBB6-46B7-B43C-ABCB7591480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DBA26-5070-45CC-AD10-9E5FD4504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9777B-EBB6-46B7-B43C-ABCB7591480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DBA26-5070-45CC-AD10-9E5FD4504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9777B-EBB6-46B7-B43C-ABCB7591480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DBA26-5070-45CC-AD10-9E5FD4504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62875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9777B-EBB6-46B7-B43C-ABCB7591480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DBA26-5070-45CC-AD10-9E5FD4504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9777B-EBB6-46B7-B43C-ABCB7591480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DBA26-5070-45CC-AD10-9E5FD4504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9777B-EBB6-46B7-B43C-ABCB7591480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DBA26-5070-45CC-AD10-9E5FD4504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9777B-EBB6-46B7-B43C-ABCB7591480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DBA26-5070-45CC-AD10-9E5FD4504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9777B-EBB6-46B7-B43C-ABCB7591480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DBA26-5070-45CC-AD10-9E5FD4504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9777B-EBB6-46B7-B43C-ABCB7591480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DBA26-5070-45CC-AD10-9E5FD4504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9777B-EBB6-46B7-B43C-ABCB7591480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DBA26-5070-45CC-AD10-9E5FD4504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9777B-EBB6-46B7-B43C-ABCB7591480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9DBA26-5070-45CC-AD10-9E5FD4504C3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A9777B-EBB6-46B7-B43C-ABCB75914801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9DBA26-5070-45CC-AD10-9E5FD4504C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evolution/library/04/2/quicktime/l_042_02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http://www.pbs.org/wgbh/nova/evolution/guess-embryo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6002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>
                <a:srgbClr val="001662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1662"/>
                </a:solidFill>
              </a:rPr>
              <a:t>Processes of Evolution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3886200"/>
            <a:ext cx="6400800" cy="1752600"/>
          </a:xfrm>
          <a:prstGeom prst="rect">
            <a:avLst/>
          </a:prstGeom>
          <a:noFill/>
          <a:ln/>
        </p:spPr>
        <p:txBody>
          <a:bodyPr lIns="90000" tIns="46800" rIns="90000" bIns="46800"/>
          <a:lstStyle/>
          <a:p>
            <a:pPr marL="0" indent="0" algn="ctr">
              <a:lnSpc>
                <a:spcPct val="100000"/>
              </a:lnSpc>
              <a:spcBef>
                <a:spcPts val="800"/>
              </a:spcBef>
              <a:buFont typeface="Wingdings" pitchFamily="28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/>
              <a:t>Chapter </a:t>
            </a:r>
            <a:r>
              <a:rPr lang="en-GB" sz="3200" b="1" dirty="0" smtClean="0"/>
              <a:t>18.6 and 19</a:t>
            </a:r>
            <a:endParaRPr lang="en-GB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1650"/>
            <a:ext cx="8228013" cy="519113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Morphological Divergence</a:t>
            </a:r>
          </a:p>
        </p:txBody>
      </p:sp>
      <p:pic>
        <p:nvPicPr>
          <p:cNvPr id="16392" name="Picture 8" descr="19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60162" y="1143000"/>
            <a:ext cx="3004450" cy="5484341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1650"/>
            <a:ext cx="8228013" cy="519113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Morphological Convergence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458200" cy="5091113"/>
          </a:xfrm>
          <a:ln/>
        </p:spPr>
        <p:txBody>
          <a:bodyPr lIns="0" tIns="0" rIns="0" bIns="0"/>
          <a:lstStyle/>
          <a:p>
            <a:pPr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>
                <a:solidFill>
                  <a:srgbClr val="0000FF"/>
                </a:solidFill>
              </a:rPr>
              <a:t>Morphological </a:t>
            </a:r>
            <a:r>
              <a:rPr lang="en-GB" b="1" dirty="0">
                <a:solidFill>
                  <a:srgbClr val="0000FF"/>
                </a:solidFill>
              </a:rPr>
              <a:t>convergence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Evolution of similar body parts in different lineages, not in a common ancestor</a:t>
            </a:r>
          </a:p>
          <a:p>
            <a:pPr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>
                <a:solidFill>
                  <a:srgbClr val="0000FF"/>
                </a:solidFill>
              </a:rPr>
              <a:t>Analogous </a:t>
            </a:r>
            <a:r>
              <a:rPr lang="en-GB" b="1" dirty="0">
                <a:solidFill>
                  <a:srgbClr val="0000FF"/>
                </a:solidFill>
              </a:rPr>
              <a:t>structures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Body parts that evolved independently in separate lineages in response to the same environmental pressure </a:t>
            </a:r>
          </a:p>
        </p:txBody>
      </p:sp>
      <p:pic>
        <p:nvPicPr>
          <p:cNvPr id="4" name="Picture1" descr="1905"/>
          <p:cNvPicPr>
            <a:picLocks noChangeAspect="1" noChangeArrowheads="1"/>
          </p:cNvPicPr>
          <p:nvPr/>
        </p:nvPicPr>
        <p:blipFill>
          <a:blip r:embed="rId3" cstate="print"/>
          <a:srcRect l="8108" t="4551" r="4054" b="8985"/>
          <a:stretch>
            <a:fillRect/>
          </a:stretch>
        </p:blipFill>
        <p:spPr>
          <a:xfrm>
            <a:off x="2895600" y="3810000"/>
            <a:ext cx="4953000" cy="2895600"/>
          </a:xfrm>
          <a:prstGeom prst="rect">
            <a:avLst/>
          </a:prstGeom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175"/>
            <a:ext cx="8229600" cy="10699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19.3 Comparing </a:t>
            </a:r>
            <a:br>
              <a:rPr lang="en-GB"/>
            </a:br>
            <a:r>
              <a:rPr lang="en-GB"/>
              <a:t>Patterns of Development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5181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Similar </a:t>
            </a:r>
            <a:r>
              <a:rPr lang="en-GB" dirty="0"/>
              <a:t>patterns of embryonic development are the result of master genes that have been conserved over evolutionary </a:t>
            </a:r>
            <a:r>
              <a:rPr lang="en-GB" dirty="0" smtClean="0"/>
              <a:t>time</a:t>
            </a:r>
            <a:endParaRPr lang="en-GB" dirty="0"/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Evidence </a:t>
            </a:r>
            <a:r>
              <a:rPr lang="en-GB" dirty="0"/>
              <a:t>of evolutionary </a:t>
            </a:r>
            <a:r>
              <a:rPr lang="en-GB" dirty="0" smtClean="0"/>
              <a:t>relationships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pt-BR" u="sng" dirty="0" smtClean="0">
                <a:hlinkClick r:id="rId3"/>
              </a:rPr>
              <a:t>PBS embryology clip</a:t>
            </a:r>
            <a:endParaRPr lang="pt-BR" u="sng" dirty="0" smtClean="0"/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u="sng" dirty="0" smtClean="0">
                <a:hlinkClick r:id="rId4"/>
              </a:rPr>
              <a:t>Which Embryo?</a:t>
            </a:r>
            <a:endParaRPr lang="en-US" dirty="0" smtClean="0"/>
          </a:p>
          <a:p>
            <a:pPr>
              <a:lnSpc>
                <a:spcPct val="100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 b="18367"/>
          <a:stretch>
            <a:fillRect/>
          </a:stretch>
        </p:blipFill>
        <p:spPr bwMode="auto">
          <a:xfrm>
            <a:off x="4343400" y="3810000"/>
            <a:ext cx="34693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1" descr="19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848600" y="1679575"/>
            <a:ext cx="1090612" cy="5178425"/>
          </a:xfrm>
          <a:prstGeom prst="rect">
            <a:avLst/>
          </a:prstGeom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Evidence for Evolution 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83880" cy="44196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Arial" charset="0"/>
              </a:rPr>
              <a:t>Vestigial structures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Arial" charset="0"/>
              </a:rPr>
              <a:t>are inherited from ancestors, but have lost much or all of their original function due to different selection pressures acting on the descendant.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Arial" charset="0"/>
              </a:rPr>
              <a:t>Ex. hipbones of bottlenose dolphins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Arial" charset="0"/>
              </a:rPr>
              <a:t> In ancestors, hipbones played a role in terrestrial locomotion. As the dolphin lineage adapted to life at sea, this function was lost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Arial" charset="0"/>
              </a:rPr>
              <a:t>Why would an organism possess structures with little or no function?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Arial" charset="0"/>
              </a:rPr>
              <a:t>The presence of a vestigial structure does not affect an organism’s fitness. Natural selection would not eliminate it.</a:t>
            </a:r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47512"/>
            <a:ext cx="2524125" cy="171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1650"/>
            <a:ext cx="8226425" cy="517525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Forever Young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458200" cy="5089525"/>
          </a:xfrm>
          <a:ln/>
        </p:spPr>
        <p:txBody>
          <a:bodyPr lIns="0" tIns="0" rIns="0" bIns="0"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Some </a:t>
            </a:r>
            <a:r>
              <a:rPr lang="en-GB" dirty="0"/>
              <a:t>differences between closely related species resulted from changes in rate of development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i="1" dirty="0" smtClean="0"/>
              <a:t>Example</a:t>
            </a:r>
            <a:r>
              <a:rPr lang="en-GB" dirty="0"/>
              <a:t>: Chimpanzee and human skulls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Early stages are similar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Human skulls undergo less differential growth; juvenile traits persist</a:t>
            </a:r>
          </a:p>
        </p:txBody>
      </p:sp>
      <p:pic>
        <p:nvPicPr>
          <p:cNvPr id="4" name="Picture1" descr="190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4454525"/>
            <a:ext cx="4114800" cy="2403475"/>
          </a:xfrm>
          <a:prstGeom prst="rect">
            <a:avLst/>
          </a:prstGeom>
          <a:ln/>
        </p:spPr>
      </p:pic>
      <p:pic>
        <p:nvPicPr>
          <p:cNvPr id="5" name="Picture1" descr="1908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432300"/>
            <a:ext cx="41179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Evidence for Evolution </a:t>
            </a:r>
            <a:br>
              <a:rPr lang="en-US" dirty="0" smtClean="0"/>
            </a:br>
            <a:r>
              <a:rPr lang="en-US" dirty="0" smtClean="0"/>
              <a:t>	Genetics &amp; Molecular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029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Arial" charset="0"/>
              </a:rPr>
              <a:t>At the molecular level, the universal genetic code and homologous molecules provide evidence of common descent.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Arial" charset="0"/>
              </a:rPr>
              <a:t>DNA and RNA carry information from generation to generation and to direct protein synthesis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Arial" charset="0"/>
              </a:rPr>
              <a:t>Similar genes and proteins are found in many organisms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Arial" charset="0"/>
              </a:rPr>
              <a:t>Hox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Arial" charset="0"/>
              </a:rPr>
              <a:t> genes – determine the head-to-tail axis in embryonic development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066800"/>
            <a:ext cx="3581400" cy="287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2400"/>
            <a:ext cx="3271838" cy="272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0960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19.4 Comparing DNA and Proteins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458200" cy="5181600"/>
          </a:xfrm>
          <a:ln/>
        </p:spPr>
        <p:txBody>
          <a:bodyPr/>
          <a:lstStyle/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 smtClean="0"/>
              <a:t>Cytochrome</a:t>
            </a:r>
            <a:r>
              <a:rPr lang="en-GB" dirty="0" smtClean="0"/>
              <a:t> b – conserved between species – mitochondrial protein in electron transfer chain</a:t>
            </a:r>
            <a:endParaRPr lang="en-GB" dirty="0"/>
          </a:p>
        </p:txBody>
      </p:sp>
      <p:pic>
        <p:nvPicPr>
          <p:cNvPr id="4" name="Picture 5" descr="19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514600"/>
            <a:ext cx="8224838" cy="16287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1650"/>
            <a:ext cx="8226425" cy="517525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Molecular Clocks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6425" cy="5089525"/>
          </a:xfrm>
          <a:ln/>
        </p:spPr>
        <p:txBody>
          <a:bodyPr lIns="0" tIns="0" rIns="0" bIns="0"/>
          <a:lstStyle/>
          <a:p>
            <a:pPr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/>
          </a:p>
          <a:p>
            <a:pPr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/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The accumulation of neutral mutations in the DNA of a lineage are like ticks of a </a:t>
            </a:r>
            <a:r>
              <a:rPr lang="en-GB" b="1">
                <a:solidFill>
                  <a:srgbClr val="0000FF"/>
                </a:solidFill>
              </a:rPr>
              <a:t>molecular clock</a:t>
            </a:r>
            <a:r>
              <a:rPr lang="en-GB"/>
              <a:t> that increase over time</a:t>
            </a:r>
          </a:p>
          <a:p>
            <a:pPr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/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DNA sequences of closely related species are more similar than those of distantly related ones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1650"/>
            <a:ext cx="8226425" cy="517525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DNA Sequence Comparison</a:t>
            </a:r>
          </a:p>
        </p:txBody>
      </p:sp>
      <p:pic>
        <p:nvPicPr>
          <p:cNvPr id="33798" name="Picture1" descr="19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3787775"/>
            <a:ext cx="8964613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1" name="Picture 9" descr="1910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1447800"/>
            <a:ext cx="8224838" cy="17303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18.9 Reproductive Isolation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>
                <a:solidFill>
                  <a:srgbClr val="0000FF"/>
                </a:solidFill>
              </a:rPr>
              <a:t>Speciation</a:t>
            </a:r>
            <a:endParaRPr lang="en-GB" b="1" dirty="0">
              <a:solidFill>
                <a:srgbClr val="0000FF"/>
              </a:solidFill>
            </a:endParaRP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Evolutionary process by which new species form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Reproductive isolating mechanisms are always part of the process</a:t>
            </a:r>
          </a:p>
          <a:p>
            <a:pPr lvl="1">
              <a:lnSpc>
                <a:spcPct val="95000"/>
              </a:lnSpc>
              <a:buFont typeface="Times New Roman" pitchFamily="2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>
                <a:solidFill>
                  <a:srgbClr val="0000FF"/>
                </a:solidFill>
              </a:rPr>
              <a:t>Reproductive isolation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The end of gene exchange between populations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Beginning of speciation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1650"/>
            <a:ext cx="8226425" cy="519113"/>
          </a:xfrm>
          <a:ln/>
        </p:spPr>
        <p:txBody>
          <a:bodyPr lIns="0" tIns="0" rIns="0" bIns="0" anchor="ctr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Sexual Selection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410200" cy="5091113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With </a:t>
            </a:r>
            <a:r>
              <a:rPr lang="en-GB" b="1" dirty="0">
                <a:solidFill>
                  <a:srgbClr val="0000FF"/>
                </a:solidFill>
              </a:rPr>
              <a:t>sexual selection</a:t>
            </a:r>
            <a:r>
              <a:rPr lang="en-GB" dirty="0"/>
              <a:t>, some version of a trait gives an individual an advantage over others in attracting mates</a:t>
            </a:r>
          </a:p>
          <a:p>
            <a:pPr>
              <a:lnSpc>
                <a:spcPct val="93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Distinct male and female phenotypes (</a:t>
            </a:r>
            <a:r>
              <a:rPr lang="en-GB" b="1" dirty="0">
                <a:solidFill>
                  <a:srgbClr val="0000FF"/>
                </a:solidFill>
              </a:rPr>
              <a:t>sexual dimorphism</a:t>
            </a:r>
            <a:r>
              <a:rPr lang="en-GB" dirty="0"/>
              <a:t>) is one outcome of sexual selection </a:t>
            </a:r>
          </a:p>
        </p:txBody>
      </p:sp>
      <p:pic>
        <p:nvPicPr>
          <p:cNvPr id="4" name="Picture1" descr="181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325" y="1447800"/>
            <a:ext cx="30136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1650"/>
            <a:ext cx="8223250" cy="519113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Reproductive Isolating Mechanisms</a:t>
            </a:r>
          </a:p>
        </p:txBody>
      </p:sp>
      <p:pic>
        <p:nvPicPr>
          <p:cNvPr id="53253" name="Picture1" descr="18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7275"/>
          <a:stretch>
            <a:fillRect/>
          </a:stretch>
        </p:blipFill>
        <p:spPr>
          <a:xfrm>
            <a:off x="1066800" y="1066800"/>
            <a:ext cx="7391400" cy="5507318"/>
          </a:xfrm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1650"/>
            <a:ext cx="8223250" cy="519113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Postzygotic Isolation Mechanisms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53400" cy="5091113"/>
          </a:xfrm>
          <a:ln/>
        </p:spPr>
        <p:txBody>
          <a:bodyPr lIns="0" tIns="0" rIns="0" bIns="0">
            <a:normAutofit lnSpcReduction="10000"/>
          </a:bodyPr>
          <a:lstStyle/>
          <a:p>
            <a:pPr>
              <a:lnSpc>
                <a:spcPct val="89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Reduced hybrid viability </a:t>
            </a:r>
            <a:endParaRPr lang="en-GB" dirty="0" smtClean="0"/>
          </a:p>
          <a:p>
            <a:pPr lvl="1"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ligers – male lion, female tiger </a:t>
            </a:r>
          </a:p>
          <a:p>
            <a:pPr lvl="1"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 smtClean="0"/>
              <a:t>tigons</a:t>
            </a:r>
            <a:endParaRPr lang="en-GB" dirty="0"/>
          </a:p>
          <a:p>
            <a:pPr lvl="1"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Extra or missing genes </a:t>
            </a:r>
          </a:p>
          <a:p>
            <a:pPr>
              <a:lnSpc>
                <a:spcPct val="89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Reduced hybrid </a:t>
            </a:r>
            <a:r>
              <a:rPr lang="en-GB" dirty="0" smtClean="0"/>
              <a:t>fertility</a:t>
            </a:r>
          </a:p>
          <a:p>
            <a:pPr lvl="1"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 Mules(63 chromosomes) </a:t>
            </a:r>
          </a:p>
          <a:p>
            <a:pPr lvl="2"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-male donkey (62 chromosomes) female horse (64 chromosomes) </a:t>
            </a:r>
          </a:p>
          <a:p>
            <a:pPr lvl="1"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Robust </a:t>
            </a:r>
            <a:r>
              <a:rPr lang="en-GB" dirty="0"/>
              <a:t>but sterile offspring</a:t>
            </a:r>
          </a:p>
          <a:p>
            <a:pPr>
              <a:lnSpc>
                <a:spcPct val="89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Hybrid breakdown</a:t>
            </a:r>
          </a:p>
          <a:p>
            <a:pPr lvl="1"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Lower fitness with successive generations</a:t>
            </a:r>
          </a:p>
        </p:txBody>
      </p:sp>
      <p:pic>
        <p:nvPicPr>
          <p:cNvPr id="80898" name="Picture 2" descr="File:Liger couple.jpg"/>
          <p:cNvPicPr>
            <a:picLocks noChangeAspect="1" noChangeArrowheads="1"/>
          </p:cNvPicPr>
          <p:nvPr/>
        </p:nvPicPr>
        <p:blipFill>
          <a:blip r:embed="rId3" cstate="print"/>
          <a:srcRect t="12153" b="17477"/>
          <a:stretch>
            <a:fillRect/>
          </a:stretch>
        </p:blipFill>
        <p:spPr bwMode="auto">
          <a:xfrm>
            <a:off x="6172200" y="990600"/>
            <a:ext cx="2743200" cy="1447800"/>
          </a:xfrm>
          <a:prstGeom prst="rect">
            <a:avLst/>
          </a:prstGeom>
          <a:noFill/>
        </p:spPr>
      </p:pic>
      <p:sp>
        <p:nvSpPr>
          <p:cNvPr id="80900" name="AutoShape 4" descr="data:image/jpeg;base64,/9j/4AAQSkZJRgABAQAAAQABAAD/2wCEAAkGBxQTEhUUExQVFRUXGB0YGRgYGR0cHxwcGxgbGRwgGxgZHiggGxolHB0fITEiJSkrLi4uGh8zODMsNygtLisBCgoKDg0OGxAQGywkICQvLC8sLCwsLCwsLCwsLCwsLCwsLCwsLCwsLCwsLCwsLCwsLCwsLCwsLCwsLCwsLCwsLP/AABEIALgBEgMBIgACEQEDEQH/xAAcAAABBQEBAQAAAAAAAAAAAAAEAAIDBQYBBwj/xABHEAABAgQEAwUGBAUBBgUFAQABAhEAAyExBBJBUQVhcSKBkaHwBgcTMrHBQlLR4RQjYnLxJDM0c4KSshUXQ5OiU1VjwtIW/8QAGQEAAwEBAQAAAAAAAAAAAAAAAAEDAgQF/8QAKxEAAgICAgEDAwMFAQAAAAAAAAECERIhAzFBBFFhEyKRcaHRMkJigaIF/9oADAMBAAIRAxEAPwDxnC4YKDsS5IoeXOJpmADOHPe0FcElOgEhxmPKrBqtu3q58ySKU1au/Jmr1/aMtkZTp0VE3AoEvM5d2+/2gH4Yi+KHDlI2y10FSdR05RU4mWz2vpy9eUCZqMrOysCTlABJUM1xb7QVP4SlIHaqbhxTnE2EnOgf07Xbw/xSJBNoGHZdjqz172rAZylYD/AywpjmI7oecDKY/M+gJv0YVMGykS3ASrTa5hgIDpJHl3V0hjtlYrDJzMyqBzXTvA1hqpCK3G0PXLKVVr50eGzOkBsjGHG8O/hRzhyaxLLIesAbJJXD0KsTpctTwpDJ/D0gsOprpXlFjhEDK9T0e3QaxLIQlSwpJI+tN9/8QrJZtMBRwlCg6Sd68ri1/tEMzhgFwb/m06NGhFHIYnYG9H1s+0CYpiHALNrS5sfW0KwjNlOOGjn67okHCh/V67oMkkWG9XicruR0v9doLNZMr0cLRV83KrfaHJ4Mkh623erWtBqEBtXYgnwtsYnkrzAC1TWC2FsrE8IRmY5rAkuKeXlAq+GVoCxNK+GkaBa3GUEEfi+o7oilrSnV9NvR/aCwyZWf+DJAckvs/Ldt6QJP4flZ3D6ehF8tR/CQRtfufSAV5ll2FN9T6+kFsFJlbLwiX7Tgcv0aOjBA0Dv1g4SXYtelNDZ4kkyWLA8zrS9RDseQAjhwettWNe5x3wThuCZnfNQsTQU3r6vtFp8AEBrt4EF++Oz8UWPYDhidARSjp1hNsWTKvGcOkJfKpZNmLfVvtFejCBRYUvrtFjiSFOVfvXw2itWljttDRpWc/hg4HOpe0STcKgUBJPl5QxSiaxJIIAOYVuC9+TdYY9iw+ESq5U9Nrf5iDEygCw6/pB+ClZwaOdL3prEXEJZzKpYXAvR3P0gsSeyshQoUM2X3BZyhKLV7XyltReoMWSGUFFQLP+Emh7RZh3VFLxU8JkjJmr8zNyo8F4okITMSWFaC40+14x5OeSTkcw0/8Rdy4oPOkVuObMSC4fVntBcg0yghify1BO3nFbMd63h1spFbDuHT/hueXrpBv8al2MsJB+bbu2iswhGYZnblBs+QXO2/I284BPsMVLl5CU5i1iHDbVuwtFYZ7U7OhcCG4g2YsLEfqIbMAzgQAkRTJvbdhWFMct5QsSG6c4k22gNEDNElO/8AaOrTV4clNqQwsJ4bM7JSW1D8zvBmAkughi9wRryGlYBwaWcUcg92kWfB55ypDEM5BBIBblvpaMsjP4C1pom7W0Nzr3tyiFS0mhJUbEAu+2rCOTMXQkOrtajc78h5dIjxy1JILAA9TVrVppGTKQGrKkqA+aviOZiGTOLPW7BoN+MvIcqaWezU08zAGFUAkObHQVNYZZdBeFxZJIdtWbV/rXyEKVJ/NYaXq8JMl1ZrEUL0sDW0TtmYEsGt6vDFYz4ItUHrvt6sIkSgF32NB3aRGEBIcEvduvNoIkTK1A9ElqmEwOISxcVLVFBtDpbKNmf9Dv6pAmKmAAB1UVU8uUSyMVYGx7uXjDESTpFBlpWwvWnfCTKSEZuyGOxvVIqbdOkPKk0d20HK+zQNicTktVrAsQ9LcwDekJgC4rFKSuiQAN+52VfneApuIcWAN3fV7jm1O6CJskkgB30dvF7aXgbFJykih5xpG0MmT3Fh3U8t4jD6QlCHoLatWGaGHnHDEiqkwZwmUFzMpAOtn+kFibrYZgZIyJSxJuQz1LG3qkPxqD2rJAQdGctt9uUETEEGoBJLNlcF2eodruKaQsas/ANAKF0kl3rtca7Vifkmn5MdChQoqXLfg+L+Gk6ud2a31gtU1nuHr0P2Bdj0gn2W9nFT5YmpXLSAshlGtANO+L4+yYdTzpAfRSn8ncRlrZGS2Y8YvISAxoGL26NzgSfMzFzfXnGsV7HI+b+NwyQ9swpy+eOJ9kpDjNxDDOWYAjubtwzSozMtJdLbwTjCU2pz351jS/8A+Yw6GKsZLYH8uuocqhcR9n8I2c4sMzABIqb0cwhXbMjO+UHq5hYguQoG9e+NVM4PgZZabPnAggEBJNSkKuEHQ+cdwfC+GqoFz11sAoXLC6RAaMlNLh+YiY1Sk9307o3eD4Zw5LnJOZwntmjs9idtYs08BwLf7FRFD85NHd2Cja7CFkhNnlq0sT1aJSWD70jYYeZw5ZZOEmqrcrJ//eLFOGwhR/uYSmh7RetrVtBYN0YDBrubh2P3iw4ee1yBJBFC976BucajiWCloSlaMNLUClLgABqbMfGIZEtJythUdrUVAqzvlY2PhA6MPZTrQqxL9oAnUhnqS51Zx5wMJiFdhRNAzs9KDlWxpzjWpwH4vgS2dnbtA2s0cxklKQCiXLL7o+4PqsYtGde5isYUpQ1y7Pp13gamQGmh09X+sbRE9bKyypbjlfbuiGbxWZLSCZUouKsmx5w00bTRnZQJd7W1q+2rxFOnutIbz7vQjcyZy5kmWtpYPbfRIGYCm2lIFVgZRUrNJSVA0IF7sd2pzgsVox7kdYdOUpGXOC5qxOjka1FRG1VweUVVlB7ird12tpVolxuFlTUp+IB2S4BersHIBZVtdoLTHZicct8uXUPTuNeevfAKkkJfS4u2tfI+EelTsIljnSkgOQ4FyHLD9IiSyAkIQlKVXIQLh7ZfvaBNLQZIyaZKsiJhqjK77D0W8YAxIIUAGcJAPh+0ejCSpeQBWX+WHUXAd1XF3bYPEuAxcn4hC0gSkh8yzVR6WHIecaNRjbPMjjVCmZgPXrvgOepy937493XiJOVkykFxRQDN5kHrGd43JnEAyFBKieyCxSv+kE/Ks6OW0pGU1eij4pJWeVJwq1PlSS1TQ2ixw3szPmJzBLUpmpc0DHv8I2PB585Wb+IJBSbUBFCC4ahBa51gteHSUrIJIJDkt/VSobvreBzIufsebz+GTEzDLShau0UpOUjMxZw4F7xd8I4RMl5lKD6CgLgbA1Y9KtR4u145aUkJUL7P5Kd67xw8XmXYHUptYVNRQ+N4z9Rsw+RvRXcQ4fPzAIStlGqkgDax1c18YExnBpqUFTZTlUolTlwE2r+KmjjpF9N4hq/i9tKC/wC3QELG4pS5S2AHZV1IALWpCUgjJnnsKFCjoOk2PshgkrlZlE0UoN1AryPONKmVKdJLHILNoQ1aV1jPexyf5BLt21DxCa+tzF7OYNQ5FBqFnJp3m0Ql2c8+2N4hwRE/tKBQkAJSEWpqzbUqdoiPDEAJaWQJdASHILtXkX7usHGYoCj03FKB/FwzGJPjiitxpS27addoypNGbBJmESsEBJqwejeJpv4wPjuE/ESASSxBYEDWoqGZtekWs2cnIQDboWby1d+fOI5SgWDu1ddrQ8ho5i+Gy5ylAhm7RYgkUAHaa3dfaFh+AIlqBQnqXoC/6RPMSr4qjQVvuGh6sSpOUHWhpc15Qm2nQNsmmSwtyp3Z8zedbm/jA+FWRbNUAnXd22FYKk4jN0btchy5mkCcdx1USgAmmYgMLkgPqo0esOKspx8TkrJ8D7LKmKOXM5XmLaAiz0ci7Rf4z2cSGCpgo3ZGajbmle+K72a43OCFATFKSKlCiS3SL047OnMNPmSdOY5Rht3R2w9LCrlsCTw+WSEKKgXuw7hU8obPwpklLJAS5AUA4vUHXNu+8FgCb2dxSCOHPMRMw81sxQcqtXSCQeo+jiM3bHy+li4/aikxE2hJOY6Vap/b6xDhEpy2d/zVAep9PAkuZMABICsrUPqsDKxa01KCAaVt+942keY0wnE4GlSkg6gH692rWEBIlJqVWFG689QwcRPLlYiaoEAJADZlkAac620GsWiOGSndUxGZtSoJBtuH001FIbdFIcM5dIBmKQmQj5gpJUA1lCp6gigpfk1Q144KAaWMwBY2/wA3fvjSHCFAIBlTh+ROQEPqzJNq0itxXChMPZBlqFgagvcB7Hly6Osk2Vn6WaVrZS8Q+JlCgQGNBU+PgzwIviChnDBh+Ig2bT9/vFnMwvw5gC5hH4mCaEE0vbXxiReGlE61G31Mb6IU12A4bGZ8t6nfem1b+miaWpVQD+IAUYNc9LPBcjCy0BgD16xHiUhKSoPzc62A2rTweEnbCKydEGL4kwoQ7X/KLDvVfwimTiPwKA7Wwp4ecQmZncHM2tRU1L8vE6Q1QoVnYevW0W+DrSLrgnEiiZ8JR7J+U7HTu0MaOWvMClYob6Nz5KBq8YVJzKC00IofsfH6RrsPxBKshNCpIfkT+8Q5VtNHRwy00M9pUn4mZiSpIWcupZj/ANRTm74q8HNKpK+0SQwa1e1oKd0WXHlpAlqOaoIcaAHMPNRivmzAmUsspIUpNQlTKYkUJFe52eCFtHn8yrkdAM1ALN4btzeB85fLo1320cGJhK7TMs1/KQ3X994kmYKYR8qnLGoO9bi0CsioMGUvQh/X6UhmLmMiazv8NT+f6mHf+GTSQMpYmocPc89j5RLjeGKTJmKYfITVVWY86n6w8dlIwZ51ChQo6C5tfY8/yCP6zpyHd5xfqNMt3PRtz4NppFb7B4fNh3sc6g9dk3qBrGsHD2AKvlJowZ+QMSa2H04vbK2SSTStLFu6r/XlEgUzlSbvUUem0FowieTbEA+Y16wSnBJFhXxhYj+nH2KKXhl5iUoASdKhumV7jekEplM5Jc3FLdN/HeLiXg0fiSa1284fKSirEbXB7rlzBQ8I+xVfDmEddWo+tj63hDCKVXKKbEk/pF3Kw5L9mhs3+IRIFKjfsqPfbvgoMI+xUycNlABuSSXvS0Zzi0556zsQOgADsdNY04m/Mo6fcn7Ri5s15h3qrx7Tdz97RuCNzpJJF17MTsk8/lU4I5H0/ceh0UtRTMyvUuARrtGV4JMeYRqA7dK/aLrGT6JVqMpB12+kc/LqR18T+0vOFTs2ZWgIpz9CD0TAMQFvdEwEc0pp4v5RjuDcXYzAbFR8iW9c4N41xb4cyXXtTFJI/tyrCvt4iMzQosIw8oGWlyHYOLkU67wYUBAclwxdg2ml6wTwqSlUqWp6lL+fVoj4/O+BhpqyHbKLaqWkd1/KLxX2o5pJZv8AUo8fiilLCp8WA561pzLxRz8esBy6RYka3Dku2x2gjHYwoTWrhmrUnTnrFXj8WMmUAhtfOlm8DGYryVk/Ba4XGL+dJIIAoNg/rw5xayvahLqQrQOa/LYnurm8W0jHSeIJQpJdgCAW5s/S/wBOUBYmeRMWtISQys9NA6T0HTcQsBZ0emfwiZqUkh1MFAEAs927T35CKg4oS1mViAJawAcyR2VJLsoBXaTqGchwRpGt4LLUMPJC2CvhIzBjcoBOt4g9oOBIxaCFDthJ+GsUKVc90ktQxVEaVlZhsPLCXASqXQk5gRTdQsNKGMdx/FidNMlCQJKWPzEkn82arj6PAWO4bOwyV/EBSTRnuDrTp3V1iolFQQ6SQxzBqRpMWOy7GGIYaOznv1ibHIeUCAwJJTWqgCxVlaiCXAJNWJZmJA9n5JmzB8bP8MJUprPlDkEmyTam+kCTeKKmKUVF3PTLsn+0CgjF/cUX9JY8FWyyDYgjwD/b6xbYQ/zUjZP3P2aKjhBq6v8ALuIuOGyiVWuz+AET5XbKcaqLNPIw5Uog2SEnxf8ASJv4VrPU7keUWOAQyAdSASYlJA66f4ikNIjPbKY4Wt1PfWt713iOdIa6H51/z5RdBD9NGMdVKLMxIez/AFtDszRQpk/0N47QLxiX/Im0tKXo34D3RozKA2G9f3iv4xIfDTyMpHwlkNyQqor58oLHR4FChQooTPUvdpLBwhNH+IoNTZMa9SFM7JPLf6nasZb3YoP8EcoD/FVUv+VO0bKRJXcqFrAUHe9Ym+yiWgH+HBcrlg6UzGg5ZfpBOHQG7MsgWcpI+rROJZ1U/R2/aJGe7+UZGQfCNcyUkjQUHk8Pl4dT1CQGsCf0idI/up4eQhwSrYdSfsBAA0YYiwYbtU+MP/h1E39eDN3w5IIoWPQfuYewpVu79IAMItRCZgNwpvB4xoX2zyoe6j+DHuje+2eHEsLUmywVd9j9j3x53JmXfWsVgZmy34csiamYLfigji3ESlKik3ZI6sG+57op0zylCjvTx/eGcRnPLSq+ZVuYBDjq8QlG5HRGVRJcBNOZIepI8zBvtJPM/HolynX8JKJKW1X+Jm/rLf8ALB3AfZaaJEzEzXlNJWuSn8RUEEpURokFjufqN7vZLYyUbkhV6t2FF+v6xfj9PLlUnH+1W/0JS5FFpPyeq4KSJcpCPyJCXJ2Da2r9YbxIj4U0LAKcqqiuh84ImkJ7RKBapYfeB+PkjCzi34D50ifgPJ5BxqeorbNdXfanhEOIXTtFyBQ928D4mcM57Rufr+v0js2WVheWrDUh67blnoI0lSE3bJcGEqCw2n/b2vHswPwQFcxKa5lqDDckhhX+qtYdwCUZisqfmIUO5mfzEbv2O4VhpK5qs2ZchGdSm+UgbDUB6ch3KrdBekbxElQOwAZ8zfZvOHplHUhzuW8hFGn2vweq1H/lV+kT4P2mw81Yly1qK1HsgpNaakp/SLv0vMlbg/wyS5uNusl+TzL2o4l8WatQJIzEh9rJDaMAKRXy05hVh1+/KLj25lA4mdlASTMS7bqCfMuIqMqc4JBIGj3bcagbRz2jpSkScUwUxZPaZglJANOyMrAaVBimVw1V9b1MbrB4QTZKVGi8xcvZ1G3jHPbjhAkTZOUAyl9ggVIVepO4qG2VGE2kDSbKXgUoqyywwUpQblRn/TvjU8KmoMwSwGB1Jqdn2+8CycAiROlZaklP1+tYbwDDKXjkpTZBKlbAJ/dh3xnuzfsb1cvd97n13Q5L6inNx9YkKn/enhyhsylq+PruixAhmqcFu+vla0NWNWbnT7mJgSS1D4jpp94blANGfv8As8ADGa6mHQB+/rFbxz/d54b/ANJem6Fam8XMmWVOQwbVXZD3777GxgLj8r/STyFJLSpgIS9CEHkNxaAD5zhQoUUJHrnutT/oj/xlP/0p016Rrxh1DbuYdxjMe6VH+hJ0+Mt9/lRzjcZAA/fEpdlV0V5kLZ+z0Z/N4X8JMP4m7hpsHHnFgkOOyQ/f9o6E7mtqfZxaMjAkYeY/zA7UY97erx2dg1fmI6fSpr4RYpCW+brT00Sy0pZ9dILAqpWBygBy+5IB7mAgsYcFJCkoI2Z/r1ggpSS/L78oSQK1F+vmbUg0BhPbopVh2lFDJWqWoJA7BDZksBfruDrHnM7sltxSNX7ZcOmYfFzFpP8AKnn4jPQM2ZxoQov0V1jMTxm0cv8AdxFoGJ+CU4IzJIIN1VGtA49couPZ/DKM6WUgES1przNAO94h4VLCcEtd1mc5OwyKSABa4r1Eaj2RweaR8RILicF96AlXm5ERl02Xg9pfBYe2XD5/wipE74UuVLmKWApacyWBylKXzUBDHciMP7L4KbOnBOHmGUvKTmClJoGcOiuser8YkpnYWfKCvnkrSPxXSctu7vjLe6nhSBIRi1EmYrOhI0CActQ1S4Jd7R63of8A0nw8UoOunjrzfn4OTn4FOal+djuK8ExCOG4lM6cZynC0kqWtkpyk1mWoFFucF8Lxvx+HLSouuXLUFFRqQEkoJe7s3/KY1/wAoEEBmKSGoXuDS36x5Hi5MzC4qbKQopSQqX/dKWQ1Ty/Fd0x53LyPkm5y7ZWKpUZSc+dRu1Sd76QZJksCDQiXMWrkSlkjqDlD7xAnDgFRsxLvyNntF18MDhuImpylfxpaVkmoQpJCQB/cQf8AEIfWxvsolCcLj5qgHTKTLQdQqaVDs9Gd+QjS+7rh3wsBiMQoBaZqFHKXGZEtKnFtVlYfkDFRJ4OUcCnTNZi0TdfkExKRy3PfG/8AYPALlYDDpU7lGZv7iVAUNwCBAnTv5M0ZA8Xkf/b0j/mP3RB3s9xCWrEykpwYlqKqLzWoa/KI3yQo1zanck86H00OIJpmVv8ANTvj0J+uhKLWD3/nI5o+mkmnl/yjA+3eB/nZqOpAJ0cjMATzAHlyjO+z3A/4jEBBJASCpTbU15mN/wC0mFSrIKGjKqKB7Hnr3iDeG8FlYczLHMQxFRlSHH/cfCPJdt0ekpJRPN+KYhOE4hMktllKyqTyCkh6OaZ83cBGp948oqwudILS5iVqq9GUl2uKqHJidoxHvYmA44BNAmQgA79pavqW7o9N4kn42DWMiyZsg0D/AI5ZLP3+V4pikQzbPMZ3Fc2IlsW+RQ5W+4Maj3eFBXNJNSl3vqLhW5jzqXjEvKVZkJCuoUpRI8Y9L916AJU5RDqMzJmbRCQQw5lRPhaG4VsFyXo2OUk0yv0r4bxyYGuPJvAiOlRYsG60pTyiMX1HefIiEAlrFn7yw+tdoYo7E+QbWJUpeuYN3+j0iNKqBj39/I/eACCc1AQsPzKX1Ftoq+MyEJw85klJ+DMYFZr2C7AlmHSLdX5szjZh/k2+kA8dyjDT2/8ApL3/ACK7jDA+eIUKFFCR7J7pZoGCINzOVqPyp3jbJUKfu+vMCMD7rpqRgqhyZqvwk/hTsC1vrG0ShLFxXxfvryiTWyq6DFTUu2nU7157xxc4DVur+VvtA99QebWA57xxCHLMevZb9fKFQyf4rtld7sSWvyfn5Q9C1Hu0u2g0hmbQFzt/l33eOJWa0FOb/vABLMnLduTkcuT+qw+Qs22FtfEwKokv2We5zMH5s8dUg3DWpVwG1csYAMf7zppZKK0D95UP0EYIy1MC233/AGj0D2/Q6pVAHBFLOkg16hvDrFBxbABOCkzG+eZMQ/8AZUd7E+Eai2kNpMZxeeEYNCUis6YVt/aDm/8AkX8YvPdcpZlzqKy505Xs+UhfOxR4xnsNM+NjcJKDFPYQ2gdOdY56xsfd2gCTORqicoXAuhDaOQ6T4QPUKM3c7NjIlPlAAcsGveg9VvrEcrDokJSgAJHaLANUrUCWbf0IWEnhC0qJCQCSSp6bkvtflBPE+ISV5DInJWKghCge0+armm/cYSSocm8gcT5dAb+rAx577y8elU2UhKaIScynFcxBAoLBn7zG6M0XN7E9eYPOMj7xcnwkqyjNmalK0bMm/wAuav7MIDCJmZ+yAWNw47jSx8YBmzSj40t2StYURuA6kP3Kfvg7A4gIBd37NiwLZqEirOQWF2ANIj4vIHxgk1zS5Cn6ygH76VjXkT2rNxx3ENwKWlNjLlBi7F1JJ01Ylnjf4Xsy0BgyUgfNoA1m5R5p7VBauG4WWtJSoFByo2EtSal71FefWPQZWKdCWzAMLhnoHfnvGX0C7CC5IZSwHsMjd7h/A98PUrUGgvXw9cxA8icLtmd+183VtPB7RAZrl8qyXu6WdzerwrHRnfaz2RViV/Gkz1SVKACwQWWzAFkkMWAB7ra3nA8AMNIlyQCrIKlRPaJJUSdiSX1vBKcV2mAfn1/qr9ojxGJZVTegDj7fSHYUede+DDD42HU2UqlqSptkrDeGdUejYmYJUpTJcIQrKkNoiwu9qWjzb3p4hMydIS/yoUe5SgA3ehUbb/xZJk5kOlSpbhg/aKKOw+u0afSMrtniKZNEEg5SQklvoej+Eep+7CY0mcHIaa7cikB93oR3RhfaeWJcqTLSVNmWog7sgA6aOI2HsGoJM1aqfFCVO/ZJZ1O4Z8xPgdKxp9GI9m7K1Pqa+n2PSGKxBFCaN6epYc4HTMQScv4tAwfWjdPKGDEdpizA7D0/reJlQpJJJ7T12f7tDvhuzil/BxpAq8UE/NQmlSKmlmd6amF8a7JIL17LHvLVp18oAJ1LAqFNTvtFfxqW+GxFXHwpnjkPIHz/AHm+PX8RPRiL91SO+AOMTv8ATzhX/ZLDm5/lqG/0ENAzwSFChRQieue63/cj/wAVTN/ajekbLKT0vUj9KR5t7vcfNRhyhK0JTnUapJLkJFxpG3TMnm87D5eQV9CQ0Uj6Wclkq/f+DD9TCLxaf7fyHyXc0Fdcz8vy+ngmaXDFLtVm++opGen8WykBkq07ND4u3lFjLxBUKEijsatXcfSJ8vBLj7opxc0eRav/AGTfCQRUBmZmOvLu+kTIdmZgDTs+GrVb1pAmcSKBT70b/t/W8OVLWUlQDBg5LDwzVMRK6OVzAhdPy0y32yuD0MS/Eo3ixbVnYNvakDonJDJKsyjYPt3W584H+MQajtDRiaUsogdNraNCodgPtLiUrQJabpZQerqdgAbvlPm2lZcbw4r4KigHw8SoubAZVJUTyEU+KwczPnQEqY5gCRe9nBbo0P4bx1SuH4mQpeScqa6JbZnWpNUkGmQl3PI71oo60Yzfn3K7AY2RhJpmpmZzlIyy0vcbqpfUVvC9j58xM1fbGVSHUHbtPT6mK9fAZxUAmUpnD2s9SzvZ4tsFwhaJgUiWv5qlWZmtqa001huqZlXZqJrkFJX2TzT08G5i7xDgMGmS47VS4BYkFm0Zv3h0vDqTYBm0AHjX08PULDKNaO36h4kVJvjNtvrXclwxhmMwgxiRh3SDMUEhZYscwqKvZ7b9Ygm4fZKgf6T+sMlzVy1Z0JJWPkK2UAdHN7/rWBdg7oH497tjhghYmiYhUxIV2cpAvuaUA6kRmPaaWpWJBJSwSlCXoAE1AJGjk1ZhGo4Z7V4rEDESZwZFB8tQsKBJSWqMoaj/ADAxDM4UpagSym3TXpe19Yo2lImrcQ1eBSUpBCmTYVbSwdgRBCUvXNfkH8b/AHjkuQwbKogaABu+/wBfrDU4FjQqBNsw76VBb6RMoToWzklagBbMPF25wpuKABABNLabVar+mhS8KWYkmluuzDVnZ4lTIDWLmlfptrbeACBWIJB7IGzjXoQGgVWKpQkNsABbmS/XygsyMrEZfy0D99B5AjWHqwxN0ljsW6VIdoaEYPjmEViJ+ZST8NJCKMDlcuacyTSNZmZgAQGs5ZuTC/Jt7RMjgksF8sxxo/PzpBKcAHt5n6v0u9o03ZlKjL8f4IjFFAK8q0Ah8pIbV6hiOv7WfCcAZKcoWpmAqwoGIytUB9CxveLb4IFGS/rau9eUTS2ckkeJHjsW7jCGD/DJrdtW2r01jiZalG6QbXCi3SlRBExAJqQBYOQD0qe7YvCSgvRJO7Hk/qloAIwjK7XsTbmzhz6EcVJTc3HQ9zmHqTlPap1YeYv0PlHRkBdWVRZmYtsCRp1Hm0AwUChALHkkalhZqv8AWBuNzv8ATTgyqSl3P9BFHJry+kWiyk/J2dhWu12+sAcczDDTmUn/AGS259hVH6eqQAeCwoUKKkTbex/CsTNw5VJmS0JC1BlICi7DVQLD9DSLqT7PcQUWOKSkf0sN9AgQT7sAf4Ms1Zqg/cg2jYNXYHz8/XOD601pMPpQe2jMS/ZNdPiYvEE6gLIrt2Q474vMNw4SwADoaqU+v5jqb1g96gBQPeTXSwMcVMN3F2fMRXRgA3dE3JvtlFFLojGGH4XqKNc87uG7tYU/BhQZQcAagnXup1idks5Faag0f/t/aIhOSqnZJFeyrre4pCGNlYdLa7F35/l/TSOyZOwbm1dPzFzR9NIlRiCoFlgHa70euVgKdG7qzS1FVHSWFGFKE0udvpzgodgpwSS/dYeusQq4XLfMEglmJDA9MzAnnXSLMK0YDydnoK39dHhqjL4v1tr/AI71QAUuQgMOt3P/AHdfpDhIDvl8P0LUaDplAVEgaav/AJ/XuiNCR1rsw+hL838IVDI5csv+/e7M4HSHKwyX+V+bg7+vCJshZzRwNd+Tc4h+KabNyGgDUL98FAOOFYmgA2D3NTVvTRz4YIHZFtSxH61+nSJcz0q50Fe+wpp4RAUlJq5rqPKtPVoKAdLSGqxGgBHrfTWI1AglgBa3PpX1rEyphB056eDdYiXOZTEkE6A1sx69PReIWdKadpJNmFfCg0fXaIxJL/JrTToC9CerGCcoDZnD0u1PG8cmzJamA7VeVGfbWtucFBZF8EKuOmtzv6+8Nl4PZJcixf65aCJ0S1A0HZ0YjxOh/eIpiSSc5If8JIL6HskmkFANMvc1YUbnW9DW3TnEIlOcyEp5uRbugidJBAIcWrlBcaC2Vhy+8cG+nK45Ne2sOhA02W6g5QCzgX6C/wBvvEgw99aX5j+3l/iJFTDVwDoO09XO4Dku+kdcZXdw4ZiCaVqx+kAA/wDDh/X60MIppdmsTVrsXFL1vBImI3KSKMR9gbeFoiny3q6a/mGXWl7d1YBjcjfMyt6AA6G9oYtBPZdDbEfbKd/3jmcBg4GtXDNS7E+A/dhmS8wGtPwqIGxcopAIixGHUrs5yxvl7JbVi9f0h8yUsJYkB6A0eh3NDfXeHzilPzEhxrmU7tUsPvCRLBfKCCBrm7wzB+vogHJSJjDMoA6sASp9SXFW5fpAHH0AYec5BIlTKZf6DUMKfaLBEsGpJAZ3BtrZT09CK7jYBw05lgtLXQ/2l6Hpt4VcBnhEKFCipE9b91qR/Blx/wCqqrmlEaDR/VI2KgWsAH1YjnR/VYxXuxUP4Mua/FVq2iKvppGwE9DkO5FKkj6huUTfZVdEyEkmyRu5Y87Cp6taJHPWoYB2/TU+rqSkN8xH28TzHlWI5k4DQnkUtcnU/rpCGSCdWo8gfrb1eGrQFGwf+3pd0uLR1AGp7Rv2R0NRsaXPWJkbB1Aa3fdiBeEBAmYCQkyy4epSMviD00EECen5QhjZ2U2uoDaGrxxyaEV/DU3PWg2b94kElTkHKahhpbRhtsTeAYzMofKEg8y/iCKnrsYllkguFqV0q789f2iRU0pCq21Y18vOIJc1VHqrx/R2ta9YAOzS7VJYswZt/wANQb1+rvECs5+Vi7CvU8i1Ict1sMxGoIHhX1ptDlqKUgFSllwPy2Au52NALwAOw8hQckISTQkAdwoS29Oe0KdiVBJYAtqA4bUAFi7ehDQKnsDuIL97ODWxOgqIn+CSCCFVv1e4LsYYAEzHILuSA7MoOf8A4uOXKJs2csCgnK7Z027lFh18KRJ8A3YhVQTZ+9q6X+0TpozpcHVyGvVjTbSAQJJUo/MUM1kLBBFSQbW79e5qliqU5WPZKUh6bKyksHo1CfBy0y0ly5v2mAJo4LtrStIbNmpUopTVv6au7+iHgGRSBLHZ7b7ZzsK5VHzAEPUtnu9g71azFRp1/SnFIXXKUguLue6jAGlwKUvWEoNZyNewT3s/2eAR2WCsO3PUNrTN3HnHJjO5UO8tvsIkRJzgAlBN20atxTXcaHrEKEn5c1dMooAKWIA7nBgCiWUkL1QCeYO+hbQ6wxaHGVSq68qWoez0hqcOB2iK91nctQONXvHUFDt2acjSn5mYU+/SCwOTcO3aZ2N3BLU1J1tUxHPkpYumhowTm3uEi3iIlUlKQ7FJbVRAbTQBq6jWHIQw0L838ctjW3OAANKtA7f2qP1LDpSJCFqDk03BFuWUk/TvsCzNPMvRgKbcvR5QxnFioDqnRxqNfA+QANIkpsAqlk5iAOiSYaoKNjy7Ki9+SXB/WCkyRqQ9HGm+pfzjkxKaMBV7OT4gevCCx0MRITUFrV1r4RCvBS0kFLPYBgkDlQD6QQiSC710oSNPXlHSCxFfLyqQ9NPOFYAU5qsEkEkt2npcsDFVxdSf4acHB/lLLVP4FaEUi7VJOqiP3+0V3Gx/p57uf5KxUv8AgVpDQmfP8KFCipE3XsV7WYfC4cypyVk5yqgBDEAbitI0KfeHgwKfHt+UX5MqghQoWKHkxSveNhATSc39or17d+kMme8iRm7JUE85Xa3oRNbkza9YUKFih5MnR7yMGBacDd8ouG/r5X0hqPeLgncpnFW+Ud11W5c70hQoMUGTCJfvNwTEEYgdEjrR10hK952DpSfz7CT9V1ppChQYoMmKX7z8INJxb+hI+5a+8Sj3pYLUTv8A20v1+f00KFBigyYOv3lYJiEpmpBclpaXrzKzXnDx7ysCzETz0QPrntW1LdXUKDFBkxy/efgtP4gc8qb03VpX1Z596WCqyZ//AEhvALvHIUGKDJiHvQwbM8/qJafBlLNPXTp96eD2nXZ8otp+KvQ+cKFBigzZGPebgaumb/7Y8xnr/iEn3nYIUyzeplJ22SsV8ughQoeKDJjl+87BMGTMf/hJ+ucmG/8AmdgTVaJ6r9koSQQS9QVsev0hQoWKDJiV7z8CxARPDj8if/7Li8cR7ycAkdlM67n+WkVN/lXsBbaFCgxQZMaPebgxYT2FQMiXJd75w3WHzPefgy3+8WtkSQbXdX05woUGKDNiT7zMEAz4k9e1ozMtZDNoKQj708ID2Uzz1Ql/HP8AaFCgxQZMj/8ANXDFVZc0f1Mk3vRxDl+9HCnSd1yJpX8ubbzEKFBigzYMfedhyRSaBV+yDRtO3Ql9X+kdPvKw3/5umQebrrChQYoMmTn3oYU3SvR3lJJ5/j9bQ1XvNwp0m/8AQPLKsfWFCgxQZsYfeThGoJwL6IA2sy+txAfE/b/DTJUxI+KVKQpI7AAdSW/NQQoUPFBmzy2FChQz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2" name="AutoShape 6" descr="data:image/jpeg;base64,/9j/4AAQSkZJRgABAQAAAQABAAD/2wCEAAkGBxQTEhUUExQVFRUXGB0YGRgYGR0cHxwcGxgbGRwgGxgZHiggGxolHB0fITEiJSkrLi4uGh8zODMsNygtLisBCgoKDg0OGxAQGywkICQvLC8sLCwsLCwsLCwsLCwsLCwsLCwsLCwsLCwsLCwsLCwsLCwsLCwsLCwsLCwsLCwsLP/AABEIALgBEgMBIgACEQEDEQH/xAAcAAABBQEBAQAAAAAAAAAAAAAEAAIDBQYBBwj/xABHEAABAgQEAwUGBAUBBgUFAQABAhEAAyExBBJBUQVhcSKBkaHwBgcTMrHBQlLR4RQjYnLxJDM0c4KSshUXQ5OiU1VjwtIW/8QAGQEAAwEBAQAAAAAAAAAAAAAAAAEDAgQF/8QAKxEAAgICAgEDAwMFAQAAAAAAAAECERIhAzFBBFFhEyKRcaHRMkJigaIF/9oADAMBAAIRAxEAPwDxnC4YKDsS5IoeXOJpmADOHPe0FcElOgEhxmPKrBqtu3q58ySKU1au/Jmr1/aMtkZTp0VE3AoEvM5d2+/2gH4Yi+KHDlI2y10FSdR05RU4mWz2vpy9eUCZqMrOysCTlABJUM1xb7QVP4SlIHaqbhxTnE2EnOgf07Xbw/xSJBNoGHZdjqz172rAZylYD/AywpjmI7oecDKY/M+gJv0YVMGykS3ASrTa5hgIDpJHl3V0hjtlYrDJzMyqBzXTvA1hqpCK3G0PXLKVVr50eGzOkBsjGHG8O/hRzhyaxLLIesAbJJXD0KsTpctTwpDJ/D0gsOprpXlFjhEDK9T0e3QaxLIQlSwpJI+tN9/8QrJZtMBRwlCg6Sd68ri1/tEMzhgFwb/m06NGhFHIYnYG9H1s+0CYpiHALNrS5sfW0KwjNlOOGjn67okHCh/V67oMkkWG9XicruR0v9doLNZMr0cLRV83KrfaHJ4Mkh623erWtBqEBtXYgnwtsYnkrzAC1TWC2FsrE8IRmY5rAkuKeXlAq+GVoCxNK+GkaBa3GUEEfi+o7oilrSnV9NvR/aCwyZWf+DJAckvs/Ldt6QJP4flZ3D6ehF8tR/CQRtfufSAV5ll2FN9T6+kFsFJlbLwiX7Tgcv0aOjBA0Dv1g4SXYtelNDZ4kkyWLA8zrS9RDseQAjhwettWNe5x3wThuCZnfNQsTQU3r6vtFp8AEBrt4EF++Oz8UWPYDhidARSjp1hNsWTKvGcOkJfKpZNmLfVvtFejCBRYUvrtFjiSFOVfvXw2itWljttDRpWc/hg4HOpe0STcKgUBJPl5QxSiaxJIIAOYVuC9+TdYY9iw+ESq5U9Nrf5iDEygCw6/pB+ClZwaOdL3prEXEJZzKpYXAvR3P0gsSeyshQoUM2X3BZyhKLV7XyltReoMWSGUFFQLP+Emh7RZh3VFLxU8JkjJmr8zNyo8F4okITMSWFaC40+14x5OeSTkcw0/8Rdy4oPOkVuObMSC4fVntBcg0yghify1BO3nFbMd63h1spFbDuHT/hueXrpBv8al2MsJB+bbu2iswhGYZnblBs+QXO2/I284BPsMVLl5CU5i1iHDbVuwtFYZ7U7OhcCG4g2YsLEfqIbMAzgQAkRTJvbdhWFMct5QsSG6c4k22gNEDNElO/8AaOrTV4clNqQwsJ4bM7JSW1D8zvBmAkughi9wRryGlYBwaWcUcg92kWfB55ypDEM5BBIBblvpaMsjP4C1pom7W0Nzr3tyiFS0mhJUbEAu+2rCOTMXQkOrtajc78h5dIjxy1JILAA9TVrVppGTKQGrKkqA+aviOZiGTOLPW7BoN+MvIcqaWezU08zAGFUAkObHQVNYZZdBeFxZJIdtWbV/rXyEKVJ/NYaXq8JMl1ZrEUL0sDW0TtmYEsGt6vDFYz4ItUHrvt6sIkSgF32NB3aRGEBIcEvduvNoIkTK1A9ElqmEwOISxcVLVFBtDpbKNmf9Dv6pAmKmAAB1UVU8uUSyMVYGx7uXjDESTpFBlpWwvWnfCTKSEZuyGOxvVIqbdOkPKk0d20HK+zQNicTktVrAsQ9LcwDekJgC4rFKSuiQAN+52VfneApuIcWAN3fV7jm1O6CJskkgB30dvF7aXgbFJykih5xpG0MmT3Fh3U8t4jD6QlCHoLatWGaGHnHDEiqkwZwmUFzMpAOtn+kFibrYZgZIyJSxJuQz1LG3qkPxqD2rJAQdGctt9uUETEEGoBJLNlcF2eodruKaQsas/ANAKF0kl3rtca7Vifkmn5MdChQoqXLfg+L+Gk6ud2a31gtU1nuHr0P2Bdj0gn2W9nFT5YmpXLSAshlGtANO+L4+yYdTzpAfRSn8ncRlrZGS2Y8YvISAxoGL26NzgSfMzFzfXnGsV7HI+b+NwyQ9swpy+eOJ9kpDjNxDDOWYAjubtwzSozMtJdLbwTjCU2pz351jS/8A+Yw6GKsZLYH8uuocqhcR9n8I2c4sMzABIqb0cwhXbMjO+UHq5hYguQoG9e+NVM4PgZZabPnAggEBJNSkKuEHQ+cdwfC+GqoFz11sAoXLC6RAaMlNLh+YiY1Sk9307o3eD4Zw5LnJOZwntmjs9idtYs08BwLf7FRFD85NHd2Cja7CFkhNnlq0sT1aJSWD70jYYeZw5ZZOEmqrcrJ//eLFOGwhR/uYSmh7RetrVtBYN0YDBrubh2P3iw4ee1yBJBFC976BucajiWCloSlaMNLUClLgABqbMfGIZEtJythUdrUVAqzvlY2PhA6MPZTrQqxL9oAnUhnqS51Zx5wMJiFdhRNAzs9KDlWxpzjWpwH4vgS2dnbtA2s0cxklKQCiXLL7o+4PqsYtGde5isYUpQ1y7Pp13gamQGmh09X+sbRE9bKyypbjlfbuiGbxWZLSCZUouKsmx5w00bTRnZQJd7W1q+2rxFOnutIbz7vQjcyZy5kmWtpYPbfRIGYCm2lIFVgZRUrNJSVA0IF7sd2pzgsVox7kdYdOUpGXOC5qxOjka1FRG1VweUVVlB7ird12tpVolxuFlTUp+IB2S4BersHIBZVtdoLTHZicct8uXUPTuNeevfAKkkJfS4u2tfI+EelTsIljnSkgOQ4FyHLD9IiSyAkIQlKVXIQLh7ZfvaBNLQZIyaZKsiJhqjK77D0W8YAxIIUAGcJAPh+0ejCSpeQBWX+WHUXAd1XF3bYPEuAxcn4hC0gSkh8yzVR6WHIecaNRjbPMjjVCmZgPXrvgOepy937493XiJOVkykFxRQDN5kHrGd43JnEAyFBKieyCxSv+kE/Ks6OW0pGU1eij4pJWeVJwq1PlSS1TQ2ixw3szPmJzBLUpmpc0DHv8I2PB585Wb+IJBSbUBFCC4ahBa51gteHSUrIJIJDkt/VSobvreBzIufsebz+GTEzDLShau0UpOUjMxZw4F7xd8I4RMl5lKD6CgLgbA1Y9KtR4u145aUkJUL7P5Kd67xw8XmXYHUptYVNRQ+N4z9Rsw+RvRXcQ4fPzAIStlGqkgDax1c18YExnBpqUFTZTlUolTlwE2r+KmjjpF9N4hq/i9tKC/wC3QELG4pS5S2AHZV1IALWpCUgjJnnsKFCjoOk2PshgkrlZlE0UoN1AryPONKmVKdJLHILNoQ1aV1jPexyf5BLt21DxCa+tzF7OYNQ5FBqFnJp3m0Ql2c8+2N4hwRE/tKBQkAJSEWpqzbUqdoiPDEAJaWQJdASHILtXkX7usHGYoCj03FKB/FwzGJPjiitxpS27addoypNGbBJmESsEBJqwejeJpv4wPjuE/ESASSxBYEDWoqGZtekWs2cnIQDboWby1d+fOI5SgWDu1ddrQ8ho5i+Gy5ylAhm7RYgkUAHaa3dfaFh+AIlqBQnqXoC/6RPMSr4qjQVvuGh6sSpOUHWhpc15Qm2nQNsmmSwtyp3Z8zedbm/jA+FWRbNUAnXd22FYKk4jN0btchy5mkCcdx1USgAmmYgMLkgPqo0esOKspx8TkrJ8D7LKmKOXM5XmLaAiz0ci7Rf4z2cSGCpgo3ZGajbmle+K72a43OCFATFKSKlCiS3SL047OnMNPmSdOY5Rht3R2w9LCrlsCTw+WSEKKgXuw7hU8obPwpklLJAS5AUA4vUHXNu+8FgCb2dxSCOHPMRMw81sxQcqtXSCQeo+jiM3bHy+li4/aikxE2hJOY6Vap/b6xDhEpy2d/zVAep9PAkuZMABICsrUPqsDKxa01KCAaVt+942keY0wnE4GlSkg6gH692rWEBIlJqVWFG689QwcRPLlYiaoEAJADZlkAac620GsWiOGSndUxGZtSoJBtuH001FIbdFIcM5dIBmKQmQj5gpJUA1lCp6gigpfk1Q144KAaWMwBY2/wA3fvjSHCFAIBlTh+ROQEPqzJNq0itxXChMPZBlqFgagvcB7Hly6Osk2Vn6WaVrZS8Q+JlCgQGNBU+PgzwIviChnDBh+Ig2bT9/vFnMwvw5gC5hH4mCaEE0vbXxiReGlE61G31Mb6IU12A4bGZ8t6nfem1b+miaWpVQD+IAUYNc9LPBcjCy0BgD16xHiUhKSoPzc62A2rTweEnbCKydEGL4kwoQ7X/KLDvVfwimTiPwKA7Wwp4ecQmZncHM2tRU1L8vE6Q1QoVnYevW0W+DrSLrgnEiiZ8JR7J+U7HTu0MaOWvMClYob6Nz5KBq8YVJzKC00IofsfH6RrsPxBKshNCpIfkT+8Q5VtNHRwy00M9pUn4mZiSpIWcupZj/ANRTm74q8HNKpK+0SQwa1e1oKd0WXHlpAlqOaoIcaAHMPNRivmzAmUsspIUpNQlTKYkUJFe52eCFtHn8yrkdAM1ALN4btzeB85fLo1320cGJhK7TMs1/KQ3X994kmYKYR8qnLGoO9bi0CsioMGUvQh/X6UhmLmMiazv8NT+f6mHf+GTSQMpYmocPc89j5RLjeGKTJmKYfITVVWY86n6w8dlIwZ51ChQo6C5tfY8/yCP6zpyHd5xfqNMt3PRtz4NppFb7B4fNh3sc6g9dk3qBrGsHD2AKvlJowZ+QMSa2H04vbK2SSTStLFu6r/XlEgUzlSbvUUem0FowieTbEA+Y16wSnBJFhXxhYj+nH2KKXhl5iUoASdKhumV7jekEplM5Jc3FLdN/HeLiXg0fiSa1284fKSirEbXB7rlzBQ8I+xVfDmEddWo+tj63hDCKVXKKbEk/pF3Kw5L9mhs3+IRIFKjfsqPfbvgoMI+xUycNlABuSSXvS0Zzi0556zsQOgADsdNY04m/Mo6fcn7Ri5s15h3qrx7Tdz97RuCNzpJJF17MTsk8/lU4I5H0/ceh0UtRTMyvUuARrtGV4JMeYRqA7dK/aLrGT6JVqMpB12+kc/LqR18T+0vOFTs2ZWgIpz9CD0TAMQFvdEwEc0pp4v5RjuDcXYzAbFR8iW9c4N41xb4cyXXtTFJI/tyrCvt4iMzQosIw8oGWlyHYOLkU67wYUBAclwxdg2ml6wTwqSlUqWp6lL+fVoj4/O+BhpqyHbKLaqWkd1/KLxX2o5pJZv8AUo8fiilLCp8WA561pzLxRz8esBy6RYka3Dku2x2gjHYwoTWrhmrUnTnrFXj8WMmUAhtfOlm8DGYryVk/Ba4XGL+dJIIAoNg/rw5xayvahLqQrQOa/LYnurm8W0jHSeIJQpJdgCAW5s/S/wBOUBYmeRMWtISQys9NA6T0HTcQsBZ0emfwiZqUkh1MFAEAs927T35CKg4oS1mViAJawAcyR2VJLsoBXaTqGchwRpGt4LLUMPJC2CvhIzBjcoBOt4g9oOBIxaCFDthJ+GsUKVc90ktQxVEaVlZhsPLCXASqXQk5gRTdQsNKGMdx/FidNMlCQJKWPzEkn82arj6PAWO4bOwyV/EBSTRnuDrTp3V1iolFQQ6SQxzBqRpMWOy7GGIYaOznv1ibHIeUCAwJJTWqgCxVlaiCXAJNWJZmJA9n5JmzB8bP8MJUprPlDkEmyTam+kCTeKKmKUVF3PTLsn+0CgjF/cUX9JY8FWyyDYgjwD/b6xbYQ/zUjZP3P2aKjhBq6v8ALuIuOGyiVWuz+AET5XbKcaqLNPIw5Uog2SEnxf8ASJv4VrPU7keUWOAQyAdSASYlJA66f4ikNIjPbKY4Wt1PfWt713iOdIa6H51/z5RdBD9NGMdVKLMxIez/AFtDszRQpk/0N47QLxiX/Im0tKXo34D3RozKA2G9f3iv4xIfDTyMpHwlkNyQqor58oLHR4FChQooTPUvdpLBwhNH+IoNTZMa9SFM7JPLf6nasZb3YoP8EcoD/FVUv+VO0bKRJXcqFrAUHe9Ym+yiWgH+HBcrlg6UzGg5ZfpBOHQG7MsgWcpI+rROJZ1U/R2/aJGe7+UZGQfCNcyUkjQUHk8Pl4dT1CQGsCf0idI/up4eQhwSrYdSfsBAA0YYiwYbtU+MP/h1E39eDN3w5IIoWPQfuYewpVu79IAMItRCZgNwpvB4xoX2zyoe6j+DHuje+2eHEsLUmywVd9j9j3x53JmXfWsVgZmy34csiamYLfigji3ESlKik3ZI6sG+57op0zylCjvTx/eGcRnPLSq+ZVuYBDjq8QlG5HRGVRJcBNOZIepI8zBvtJPM/HolynX8JKJKW1X+Jm/rLf8ALB3AfZaaJEzEzXlNJWuSn8RUEEpURokFjufqN7vZLYyUbkhV6t2FF+v6xfj9PLlUnH+1W/0JS5FFpPyeq4KSJcpCPyJCXJ2Da2r9YbxIj4U0LAKcqqiuh84ImkJ7RKBapYfeB+PkjCzi34D50ifgPJ5BxqeorbNdXfanhEOIXTtFyBQ928D4mcM57Rufr+v0js2WVheWrDUh67blnoI0lSE3bJcGEqCw2n/b2vHswPwQFcxKa5lqDDckhhX+qtYdwCUZisqfmIUO5mfzEbv2O4VhpK5qs2ZchGdSm+UgbDUB6ch3KrdBekbxElQOwAZ8zfZvOHplHUhzuW8hFGn2vweq1H/lV+kT4P2mw81Yly1qK1HsgpNaakp/SLv0vMlbg/wyS5uNusl+TzL2o4l8WatQJIzEh9rJDaMAKRXy05hVh1+/KLj25lA4mdlASTMS7bqCfMuIqMqc4JBIGj3bcagbRz2jpSkScUwUxZPaZglJANOyMrAaVBimVw1V9b1MbrB4QTZKVGi8xcvZ1G3jHPbjhAkTZOUAyl9ggVIVepO4qG2VGE2kDSbKXgUoqyywwUpQblRn/TvjU8KmoMwSwGB1Jqdn2+8CycAiROlZaklP1+tYbwDDKXjkpTZBKlbAJ/dh3xnuzfsb1cvd97n13Q5L6inNx9YkKn/enhyhsylq+PruixAhmqcFu+vla0NWNWbnT7mJgSS1D4jpp94blANGfv8As8ADGa6mHQB+/rFbxz/d54b/ANJem6Fam8XMmWVOQwbVXZD3777GxgLj8r/STyFJLSpgIS9CEHkNxaAD5zhQoUUJHrnutT/oj/xlP/0p016Rrxh1DbuYdxjMe6VH+hJ0+Mt9/lRzjcZAA/fEpdlV0V5kLZ+z0Z/N4X8JMP4m7hpsHHnFgkOOyQ/f9o6E7mtqfZxaMjAkYeY/zA7UY97erx2dg1fmI6fSpr4RYpCW+brT00Sy0pZ9dILAqpWBygBy+5IB7mAgsYcFJCkoI2Z/r1ggpSS/L78oSQK1F+vmbUg0BhPbopVh2lFDJWqWoJA7BDZksBfruDrHnM7sltxSNX7ZcOmYfFzFpP8AKnn4jPQM2ZxoQov0V1jMTxm0cv8AdxFoGJ+CU4IzJIIN1VGtA49couPZ/DKM6WUgES1przNAO94h4VLCcEtd1mc5OwyKSABa4r1Eaj2RweaR8RILicF96AlXm5ERl02Xg9pfBYe2XD5/wipE74UuVLmKWApacyWBylKXzUBDHciMP7L4KbOnBOHmGUvKTmClJoGcOiuser8YkpnYWfKCvnkrSPxXSctu7vjLe6nhSBIRi1EmYrOhI0CActQ1S4Jd7R63of8A0nw8UoOunjrzfn4OTn4FOal+djuK8ExCOG4lM6cZynC0kqWtkpyk1mWoFFucF8Lxvx+HLSouuXLUFFRqQEkoJe7s3/KY1/wAoEEBmKSGoXuDS36x5Hi5MzC4qbKQopSQqX/dKWQ1Ty/Fd0x53LyPkm5y7ZWKpUZSc+dRu1Sd76QZJksCDQiXMWrkSlkjqDlD7xAnDgFRsxLvyNntF18MDhuImpylfxpaVkmoQpJCQB/cQf8AEIfWxvsolCcLj5qgHTKTLQdQqaVDs9Gd+QjS+7rh3wsBiMQoBaZqFHKXGZEtKnFtVlYfkDFRJ4OUcCnTNZi0TdfkExKRy3PfG/8AYPALlYDDpU7lGZv7iVAUNwCBAnTv5M0ZA8Xkf/b0j/mP3RB3s9xCWrEykpwYlqKqLzWoa/KI3yQo1zanck86H00OIJpmVv8ANTvj0J+uhKLWD3/nI5o+mkmnl/yjA+3eB/nZqOpAJ0cjMATzAHlyjO+z3A/4jEBBJASCpTbU15mN/wC0mFSrIKGjKqKB7Hnr3iDeG8FlYczLHMQxFRlSHH/cfCPJdt0ekpJRPN+KYhOE4hMktllKyqTyCkh6OaZ83cBGp948oqwudILS5iVqq9GUl2uKqHJidoxHvYmA44BNAmQgA79pavqW7o9N4kn42DWMiyZsg0D/AI5ZLP3+V4pikQzbPMZ3Fc2IlsW+RQ5W+4Maj3eFBXNJNSl3vqLhW5jzqXjEvKVZkJCuoUpRI8Y9L916AJU5RDqMzJmbRCQQw5lRPhaG4VsFyXo2OUk0yv0r4bxyYGuPJvAiOlRYsG60pTyiMX1HefIiEAlrFn7yw+tdoYo7E+QbWJUpeuYN3+j0iNKqBj39/I/eACCc1AQsPzKX1Ftoq+MyEJw85klJ+DMYFZr2C7AlmHSLdX5szjZh/k2+kA8dyjDT2/8ApL3/ACK7jDA+eIUKFFCR7J7pZoGCINzOVqPyp3jbJUKfu+vMCMD7rpqRgqhyZqvwk/hTsC1vrG0ShLFxXxfvryiTWyq6DFTUu2nU7157xxc4DVur+VvtA99QebWA57xxCHLMevZb9fKFQyf4rtld7sSWvyfn5Q9C1Hu0u2g0hmbQFzt/l33eOJWa0FOb/vABLMnLduTkcuT+qw+Qs22FtfEwKokv2We5zMH5s8dUg3DWpVwG1csYAMf7zppZKK0D95UP0EYIy1MC233/AGj0D2/Q6pVAHBFLOkg16hvDrFBxbABOCkzG+eZMQ/8AZUd7E+Eai2kNpMZxeeEYNCUis6YVt/aDm/8AkX8YvPdcpZlzqKy505Xs+UhfOxR4xnsNM+NjcJKDFPYQ2gdOdY56xsfd2gCTORqicoXAuhDaOQ6T4QPUKM3c7NjIlPlAAcsGveg9VvrEcrDokJSgAJHaLANUrUCWbf0IWEnhC0qJCQCSSp6bkvtflBPE+ISV5DInJWKghCge0+armm/cYSSocm8gcT5dAb+rAx577y8elU2UhKaIScynFcxBAoLBn7zG6M0XN7E9eYPOMj7xcnwkqyjNmalK0bMm/wAuav7MIDCJmZ+yAWNw47jSx8YBmzSj40t2StYURuA6kP3Kfvg7A4gIBd37NiwLZqEirOQWF2ANIj4vIHxgk1zS5Cn6ygH76VjXkT2rNxx3ENwKWlNjLlBi7F1JJ01Ylnjf4Xsy0BgyUgfNoA1m5R5p7VBauG4WWtJSoFByo2EtSal71FefWPQZWKdCWzAMLhnoHfnvGX0C7CC5IZSwHsMjd7h/A98PUrUGgvXw9cxA8icLtmd+183VtPB7RAZrl8qyXu6WdzerwrHRnfaz2RViV/Gkz1SVKACwQWWzAFkkMWAB7ra3nA8AMNIlyQCrIKlRPaJJUSdiSX1vBKcV2mAfn1/qr9ojxGJZVTegDj7fSHYUede+DDD42HU2UqlqSptkrDeGdUejYmYJUpTJcIQrKkNoiwu9qWjzb3p4hMydIS/yoUe5SgA3ehUbb/xZJk5kOlSpbhg/aKKOw+u0afSMrtniKZNEEg5SQklvoej+Eep+7CY0mcHIaa7cikB93oR3RhfaeWJcqTLSVNmWog7sgA6aOI2HsGoJM1aqfFCVO/ZJZ1O4Z8xPgdKxp9GI9m7K1Pqa+n2PSGKxBFCaN6epYc4HTMQScv4tAwfWjdPKGDEdpizA7D0/reJlQpJJJ7T12f7tDvhuzil/BxpAq8UE/NQmlSKmlmd6amF8a7JIL17LHvLVp18oAJ1LAqFNTvtFfxqW+GxFXHwpnjkPIHz/AHm+PX8RPRiL91SO+AOMTv8ATzhX/ZLDm5/lqG/0ENAzwSFChRQieue63/cj/wAVTN/ajekbLKT0vUj9KR5t7vcfNRhyhK0JTnUapJLkJFxpG3TMnm87D5eQV9CQ0Uj6Wclkq/f+DD9TCLxaf7fyHyXc0Fdcz8vy+ngmaXDFLtVm++opGen8WykBkq07ND4u3lFjLxBUKEijsatXcfSJ8vBLj7opxc0eRav/AGTfCQRUBmZmOvLu+kTIdmZgDTs+GrVb1pAmcSKBT70b/t/W8OVLWUlQDBg5LDwzVMRK6OVzAhdPy0y32yuD0MS/Eo3ixbVnYNvakDonJDJKsyjYPt3W584H+MQajtDRiaUsogdNraNCodgPtLiUrQJabpZQerqdgAbvlPm2lZcbw4r4KigHw8SoubAZVJUTyEU+KwczPnQEqY5gCRe9nBbo0P4bx1SuH4mQpeScqa6JbZnWpNUkGmQl3PI71oo60Yzfn3K7AY2RhJpmpmZzlIyy0vcbqpfUVvC9j58xM1fbGVSHUHbtPT6mK9fAZxUAmUpnD2s9SzvZ4tsFwhaJgUiWv5qlWZmtqa001huqZlXZqJrkFJX2TzT08G5i7xDgMGmS47VS4BYkFm0Zv3h0vDqTYBm0AHjX08PULDKNaO36h4kVJvjNtvrXclwxhmMwgxiRh3SDMUEhZYscwqKvZ7b9Ygm4fZKgf6T+sMlzVy1Z0JJWPkK2UAdHN7/rWBdg7oH497tjhghYmiYhUxIV2cpAvuaUA6kRmPaaWpWJBJSwSlCXoAE1AJGjk1ZhGo4Z7V4rEDESZwZFB8tQsKBJSWqMoaj/ADAxDM4UpagSym3TXpe19Yo2lImrcQ1eBSUpBCmTYVbSwdgRBCUvXNfkH8b/AHjkuQwbKogaABu+/wBfrDU4FjQqBNsw76VBb6RMoToWzklagBbMPF25wpuKABABNLabVar+mhS8KWYkmluuzDVnZ4lTIDWLmlfptrbeACBWIJB7IGzjXoQGgVWKpQkNsABbmS/XygsyMrEZfy0D99B5AjWHqwxN0ljsW6VIdoaEYPjmEViJ+ZST8NJCKMDlcuacyTSNZmZgAQGs5ZuTC/Jt7RMjgksF8sxxo/PzpBKcAHt5n6v0u9o03ZlKjL8f4IjFFAK8q0Ah8pIbV6hiOv7WfCcAZKcoWpmAqwoGIytUB9CxveLb4IFGS/rau9eUTS2ckkeJHjsW7jCGD/DJrdtW2r01jiZalG6QbXCi3SlRBExAJqQBYOQD0qe7YvCSgvRJO7Hk/qloAIwjK7XsTbmzhz6EcVJTc3HQ9zmHqTlPap1YeYv0PlHRkBdWVRZmYtsCRp1Hm0AwUChALHkkalhZqv8AWBuNzv8ATTgyqSl3P9BFHJry+kWiyk/J2dhWu12+sAcczDDTmUn/AGS259hVH6eqQAeCwoUKKkTbex/CsTNw5VJmS0JC1BlICi7DVQLD9DSLqT7PcQUWOKSkf0sN9AgQT7sAf4Ms1Zqg/cg2jYNXYHz8/XOD601pMPpQe2jMS/ZNdPiYvEE6gLIrt2Q474vMNw4SwADoaqU+v5jqb1g96gBQPeTXSwMcVMN3F2fMRXRgA3dE3JvtlFFLojGGH4XqKNc87uG7tYU/BhQZQcAagnXup1idks5Faag0f/t/aIhOSqnZJFeyrre4pCGNlYdLa7F35/l/TSOyZOwbm1dPzFzR9NIlRiCoFlgHa70euVgKdG7qzS1FVHSWFGFKE0udvpzgodgpwSS/dYeusQq4XLfMEglmJDA9MzAnnXSLMK0YDydnoK39dHhqjL4v1tr/AI71QAUuQgMOt3P/AHdfpDhIDvl8P0LUaDplAVEgaav/AJ/XuiNCR1rsw+hL838IVDI5csv+/e7M4HSHKwyX+V+bg7+vCJshZzRwNd+Tc4h+KabNyGgDUL98FAOOFYmgA2D3NTVvTRz4YIHZFtSxH61+nSJcz0q50Fe+wpp4RAUlJq5rqPKtPVoKAdLSGqxGgBHrfTWI1AglgBa3PpX1rEyphB056eDdYiXOZTEkE6A1sx69PReIWdKadpJNmFfCg0fXaIxJL/JrTToC9CerGCcoDZnD0u1PG8cmzJamA7VeVGfbWtucFBZF8EKuOmtzv6+8Nl4PZJcixf65aCJ0S1A0HZ0YjxOh/eIpiSSc5If8JIL6HskmkFANMvc1YUbnW9DW3TnEIlOcyEp5uRbugidJBAIcWrlBcaC2Vhy+8cG+nK45Ne2sOhA02W6g5QCzgX6C/wBvvEgw99aX5j+3l/iJFTDVwDoO09XO4Dku+kdcZXdw4ZiCaVqx+kAA/wDDh/X60MIppdmsTVrsXFL1vBImI3KSKMR9gbeFoiny3q6a/mGXWl7d1YBjcjfMyt6AA6G9oYtBPZdDbEfbKd/3jmcBg4GtXDNS7E+A/dhmS8wGtPwqIGxcopAIixGHUrs5yxvl7JbVi9f0h8yUsJYkB6A0eh3NDfXeHzilPzEhxrmU7tUsPvCRLBfKCCBrm7wzB+vogHJSJjDMoA6sASp9SXFW5fpAHH0AYec5BIlTKZf6DUMKfaLBEsGpJAZ3BtrZT09CK7jYBw05lgtLXQ/2l6Hpt4VcBnhEKFCipE9b91qR/Blx/wCqqrmlEaDR/VI2KgWsAH1YjnR/VYxXuxUP4Mua/FVq2iKvppGwE9DkO5FKkj6huUTfZVdEyEkmyRu5Y87Cp6taJHPWoYB2/TU+rqSkN8xH28TzHlWI5k4DQnkUtcnU/rpCGSCdWo8gfrb1eGrQFGwf+3pd0uLR1AGp7Rv2R0NRsaXPWJkbB1Aa3fdiBeEBAmYCQkyy4epSMviD00EECen5QhjZ2U2uoDaGrxxyaEV/DU3PWg2b94kElTkHKahhpbRhtsTeAYzMofKEg8y/iCKnrsYllkguFqV0q789f2iRU0pCq21Y18vOIJc1VHqrx/R2ta9YAOzS7VJYswZt/wANQb1+rvECs5+Vi7CvU8i1Ict1sMxGoIHhX1ptDlqKUgFSllwPy2Au52NALwAOw8hQckISTQkAdwoS29Oe0KdiVBJYAtqA4bUAFi7ehDQKnsDuIL97ODWxOgqIn+CSCCFVv1e4LsYYAEzHILuSA7MoOf8A4uOXKJs2csCgnK7Z027lFh18KRJ8A3YhVQTZ+9q6X+0TpozpcHVyGvVjTbSAQJJUo/MUM1kLBBFSQbW79e5qliqU5WPZKUh6bKyksHo1CfBy0y0ly5v2mAJo4LtrStIbNmpUopTVv6au7+iHgGRSBLHZ7b7ZzsK5VHzAEPUtnu9g71azFRp1/SnFIXXKUguLue6jAGlwKUvWEoNZyNewT3s/2eAR2WCsO3PUNrTN3HnHJjO5UO8tvsIkRJzgAlBN20atxTXcaHrEKEn5c1dMooAKWIA7nBgCiWUkL1QCeYO+hbQ6wxaHGVSq68qWoez0hqcOB2iK91nctQONXvHUFDt2acjSn5mYU+/SCwOTcO3aZ2N3BLU1J1tUxHPkpYumhowTm3uEi3iIlUlKQ7FJbVRAbTQBq6jWHIQw0L838ctjW3OAANKtA7f2qP1LDpSJCFqDk03BFuWUk/TvsCzNPMvRgKbcvR5QxnFioDqnRxqNfA+QANIkpsAqlk5iAOiSYaoKNjy7Ki9+SXB/WCkyRqQ9HGm+pfzjkxKaMBV7OT4gevCCx0MRITUFrV1r4RCvBS0kFLPYBgkDlQD6QQiSC710oSNPXlHSCxFfLyqQ9NPOFYAU5qsEkEkt2npcsDFVxdSf4acHB/lLLVP4FaEUi7VJOqiP3+0V3Gx/p57uf5KxUv8AgVpDQmfP8KFCipE3XsV7WYfC4cypyVk5yqgBDEAbitI0KfeHgwKfHt+UX5MqghQoWKHkxSveNhATSc39or17d+kMme8iRm7JUE85Xa3oRNbkza9YUKFih5MnR7yMGBacDd8ouG/r5X0hqPeLgncpnFW+Ud11W5c70hQoMUGTCJfvNwTEEYgdEjrR10hK952DpSfz7CT9V1ppChQYoMmKX7z8INJxb+hI+5a+8Sj3pYLUTv8A20v1+f00KFBigyYOv3lYJiEpmpBclpaXrzKzXnDx7ysCzETz0QPrntW1LdXUKDFBkxy/efgtP4gc8qb03VpX1Z596WCqyZ//AEhvALvHIUGKDJiHvQwbM8/qJafBlLNPXTp96eD2nXZ8otp+KvQ+cKFBigzZGPebgaumb/7Y8xnr/iEn3nYIUyzeplJ22SsV8ughQoeKDJjl+87BMGTMf/hJ+ucmG/8AmdgTVaJ6r9koSQQS9QVsev0hQoWKDJiV7z8CxARPDj8if/7Li8cR7ycAkdlM67n+WkVN/lXsBbaFCgxQZMaPebgxYT2FQMiXJd75w3WHzPefgy3+8WtkSQbXdX05woUGKDNiT7zMEAz4k9e1ozMtZDNoKQj708ID2Uzz1Ql/HP8AaFCgxQZMj/8ANXDFVZc0f1Mk3vRxDl+9HCnSd1yJpX8ubbzEKFBigzYMfedhyRSaBV+yDRtO3Ql9X+kdPvKw3/5umQebrrChQYoMmTn3oYU3SvR3lJJ5/j9bQ1XvNwp0m/8AQPLKsfWFCgxQZsYfeThGoJwL6IA2sy+txAfE/b/DTJUxI+KVKQpI7AAdSW/NQQoUPFBmzy2FChQz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4" name="AutoShape 8" descr="data:image/jpeg;base64,/9j/4AAQSkZJRgABAQAAAQABAAD/2wCEAAkGBxQTEhUUExQVFRUXGB0YGRgYGR0cHxwcGxgbGRwgGxgZHiggGxolHB0fITEiJSkrLi4uGh8zODMsNygtLisBCgoKDg0OGxAQGywkICQvLC8sLCwsLCwsLCwsLCwsLCwsLCwsLCwsLCwsLCwsLCwsLCwsLCwsLCwsLCwsLCwsLP/AABEIALgBEgMBIgACEQEDEQH/xAAcAAABBQEBAQAAAAAAAAAAAAAEAAIDBQYBBwj/xABHEAABAgQEAwUGBAUBBgUFAQABAhEAAyExBBJBUQVhcSKBkaHwBgcTMrHBQlLR4RQjYnLxJDM0c4KSshUXQ5OiU1VjwtIW/8QAGQEAAwEBAQAAAAAAAAAAAAAAAAEDAgQF/8QAKxEAAgICAgEDAwMFAQAAAAAAAAECERIhAzFBBFFhEyKRcaHRMkJigaIF/9oADAMBAAIRAxEAPwDxnC4YKDsS5IoeXOJpmADOHPe0FcElOgEhxmPKrBqtu3q58ySKU1au/Jmr1/aMtkZTp0VE3AoEvM5d2+/2gH4Yi+KHDlI2y10FSdR05RU4mWz2vpy9eUCZqMrOysCTlABJUM1xb7QVP4SlIHaqbhxTnE2EnOgf07Xbw/xSJBNoGHZdjqz172rAZylYD/AywpjmI7oecDKY/M+gJv0YVMGykS3ASrTa5hgIDpJHl3V0hjtlYrDJzMyqBzXTvA1hqpCK3G0PXLKVVr50eGzOkBsjGHG8O/hRzhyaxLLIesAbJJXD0KsTpctTwpDJ/D0gsOprpXlFjhEDK9T0e3QaxLIQlSwpJI+tN9/8QrJZtMBRwlCg6Sd68ri1/tEMzhgFwb/m06NGhFHIYnYG9H1s+0CYpiHALNrS5sfW0KwjNlOOGjn67okHCh/V67oMkkWG9XicruR0v9doLNZMr0cLRV83KrfaHJ4Mkh623erWtBqEBtXYgnwtsYnkrzAC1TWC2FsrE8IRmY5rAkuKeXlAq+GVoCxNK+GkaBa3GUEEfi+o7oilrSnV9NvR/aCwyZWf+DJAckvs/Ldt6QJP4flZ3D6ehF8tR/CQRtfufSAV5ll2FN9T6+kFsFJlbLwiX7Tgcv0aOjBA0Dv1g4SXYtelNDZ4kkyWLA8zrS9RDseQAjhwettWNe5x3wThuCZnfNQsTQU3r6vtFp8AEBrt4EF++Oz8UWPYDhidARSjp1hNsWTKvGcOkJfKpZNmLfVvtFejCBRYUvrtFjiSFOVfvXw2itWljttDRpWc/hg4HOpe0STcKgUBJPl5QxSiaxJIIAOYVuC9+TdYY9iw+ESq5U9Nrf5iDEygCw6/pB+ClZwaOdL3prEXEJZzKpYXAvR3P0gsSeyshQoUM2X3BZyhKLV7XyltReoMWSGUFFQLP+Emh7RZh3VFLxU8JkjJmr8zNyo8F4okITMSWFaC40+14x5OeSTkcw0/8Rdy4oPOkVuObMSC4fVntBcg0yghify1BO3nFbMd63h1spFbDuHT/hueXrpBv8al2MsJB+bbu2iswhGYZnblBs+QXO2/I284BPsMVLl5CU5i1iHDbVuwtFYZ7U7OhcCG4g2YsLEfqIbMAzgQAkRTJvbdhWFMct5QsSG6c4k22gNEDNElO/8AaOrTV4clNqQwsJ4bM7JSW1D8zvBmAkughi9wRryGlYBwaWcUcg92kWfB55ypDEM5BBIBblvpaMsjP4C1pom7W0Nzr3tyiFS0mhJUbEAu+2rCOTMXQkOrtajc78h5dIjxy1JILAA9TVrVppGTKQGrKkqA+aviOZiGTOLPW7BoN+MvIcqaWezU08zAGFUAkObHQVNYZZdBeFxZJIdtWbV/rXyEKVJ/NYaXq8JMl1ZrEUL0sDW0TtmYEsGt6vDFYz4ItUHrvt6sIkSgF32NB3aRGEBIcEvduvNoIkTK1A9ElqmEwOISxcVLVFBtDpbKNmf9Dv6pAmKmAAB1UVU8uUSyMVYGx7uXjDESTpFBlpWwvWnfCTKSEZuyGOxvVIqbdOkPKk0d20HK+zQNicTktVrAsQ9LcwDekJgC4rFKSuiQAN+52VfneApuIcWAN3fV7jm1O6CJskkgB30dvF7aXgbFJykih5xpG0MmT3Fh3U8t4jD6QlCHoLatWGaGHnHDEiqkwZwmUFzMpAOtn+kFibrYZgZIyJSxJuQz1LG3qkPxqD2rJAQdGctt9uUETEEGoBJLNlcF2eodruKaQsas/ANAKF0kl3rtca7Vifkmn5MdChQoqXLfg+L+Gk6ud2a31gtU1nuHr0P2Bdj0gn2W9nFT5YmpXLSAshlGtANO+L4+yYdTzpAfRSn8ncRlrZGS2Y8YvISAxoGL26NzgSfMzFzfXnGsV7HI+b+NwyQ9swpy+eOJ9kpDjNxDDOWYAjubtwzSozMtJdLbwTjCU2pz351jS/8A+Yw6GKsZLYH8uuocqhcR9n8I2c4sMzABIqb0cwhXbMjO+UHq5hYguQoG9e+NVM4PgZZabPnAggEBJNSkKuEHQ+cdwfC+GqoFz11sAoXLC6RAaMlNLh+YiY1Sk9307o3eD4Zw5LnJOZwntmjs9idtYs08BwLf7FRFD85NHd2Cja7CFkhNnlq0sT1aJSWD70jYYeZw5ZZOEmqrcrJ//eLFOGwhR/uYSmh7RetrVtBYN0YDBrubh2P3iw4ee1yBJBFC976BucajiWCloSlaMNLUClLgABqbMfGIZEtJythUdrUVAqzvlY2PhA6MPZTrQqxL9oAnUhnqS51Zx5wMJiFdhRNAzs9KDlWxpzjWpwH4vgS2dnbtA2s0cxklKQCiXLL7o+4PqsYtGde5isYUpQ1y7Pp13gamQGmh09X+sbRE9bKyypbjlfbuiGbxWZLSCZUouKsmx5w00bTRnZQJd7W1q+2rxFOnutIbz7vQjcyZy5kmWtpYPbfRIGYCm2lIFVgZRUrNJSVA0IF7sd2pzgsVox7kdYdOUpGXOC5qxOjka1FRG1VweUVVlB7ird12tpVolxuFlTUp+IB2S4BersHIBZVtdoLTHZicct8uXUPTuNeevfAKkkJfS4u2tfI+EelTsIljnSkgOQ4FyHLD9IiSyAkIQlKVXIQLh7ZfvaBNLQZIyaZKsiJhqjK77D0W8YAxIIUAGcJAPh+0ejCSpeQBWX+WHUXAd1XF3bYPEuAxcn4hC0gSkh8yzVR6WHIecaNRjbPMjjVCmZgPXrvgOepy937493XiJOVkykFxRQDN5kHrGd43JnEAyFBKieyCxSv+kE/Ks6OW0pGU1eij4pJWeVJwq1PlSS1TQ2ixw3szPmJzBLUpmpc0DHv8I2PB585Wb+IJBSbUBFCC4ahBa51gteHSUrIJIJDkt/VSobvreBzIufsebz+GTEzDLShau0UpOUjMxZw4F7xd8I4RMl5lKD6CgLgbA1Y9KtR4u145aUkJUL7P5Kd67xw8XmXYHUptYVNRQ+N4z9Rsw+RvRXcQ4fPzAIStlGqkgDax1c18YExnBpqUFTZTlUolTlwE2r+KmjjpF9N4hq/i9tKC/wC3QELG4pS5S2AHZV1IALWpCUgjJnnsKFCjoOk2PshgkrlZlE0UoN1AryPONKmVKdJLHILNoQ1aV1jPexyf5BLt21DxCa+tzF7OYNQ5FBqFnJp3m0Ql2c8+2N4hwRE/tKBQkAJSEWpqzbUqdoiPDEAJaWQJdASHILtXkX7usHGYoCj03FKB/FwzGJPjiitxpS27addoypNGbBJmESsEBJqwejeJpv4wPjuE/ESASSxBYEDWoqGZtekWs2cnIQDboWby1d+fOI5SgWDu1ddrQ8ho5i+Gy5ylAhm7RYgkUAHaa3dfaFh+AIlqBQnqXoC/6RPMSr4qjQVvuGh6sSpOUHWhpc15Qm2nQNsmmSwtyp3Z8zedbm/jA+FWRbNUAnXd22FYKk4jN0btchy5mkCcdx1USgAmmYgMLkgPqo0esOKspx8TkrJ8D7LKmKOXM5XmLaAiz0ci7Rf4z2cSGCpgo3ZGajbmle+K72a43OCFATFKSKlCiS3SL047OnMNPmSdOY5Rht3R2w9LCrlsCTw+WSEKKgXuw7hU8obPwpklLJAS5AUA4vUHXNu+8FgCb2dxSCOHPMRMw81sxQcqtXSCQeo+jiM3bHy+li4/aikxE2hJOY6Vap/b6xDhEpy2d/zVAep9PAkuZMABICsrUPqsDKxa01KCAaVt+942keY0wnE4GlSkg6gH692rWEBIlJqVWFG689QwcRPLlYiaoEAJADZlkAac620GsWiOGSndUxGZtSoJBtuH001FIbdFIcM5dIBmKQmQj5gpJUA1lCp6gigpfk1Q144KAaWMwBY2/wA3fvjSHCFAIBlTh+ROQEPqzJNq0itxXChMPZBlqFgagvcB7Hly6Osk2Vn6WaVrZS8Q+JlCgQGNBU+PgzwIviChnDBh+Ig2bT9/vFnMwvw5gC5hH4mCaEE0vbXxiReGlE61G31Mb6IU12A4bGZ8t6nfem1b+miaWpVQD+IAUYNc9LPBcjCy0BgD16xHiUhKSoPzc62A2rTweEnbCKydEGL4kwoQ7X/KLDvVfwimTiPwKA7Wwp4ecQmZncHM2tRU1L8vE6Q1QoVnYevW0W+DrSLrgnEiiZ8JR7J+U7HTu0MaOWvMClYob6Nz5KBq8YVJzKC00IofsfH6RrsPxBKshNCpIfkT+8Q5VtNHRwy00M9pUn4mZiSpIWcupZj/ANRTm74q8HNKpK+0SQwa1e1oKd0WXHlpAlqOaoIcaAHMPNRivmzAmUsspIUpNQlTKYkUJFe52eCFtHn8yrkdAM1ALN4btzeB85fLo1320cGJhK7TMs1/KQ3X994kmYKYR8qnLGoO9bi0CsioMGUvQh/X6UhmLmMiazv8NT+f6mHf+GTSQMpYmocPc89j5RLjeGKTJmKYfITVVWY86n6w8dlIwZ51ChQo6C5tfY8/yCP6zpyHd5xfqNMt3PRtz4NppFb7B4fNh3sc6g9dk3qBrGsHD2AKvlJowZ+QMSa2H04vbK2SSTStLFu6r/XlEgUzlSbvUUem0FowieTbEA+Y16wSnBJFhXxhYj+nH2KKXhl5iUoASdKhumV7jekEplM5Jc3FLdN/HeLiXg0fiSa1284fKSirEbXB7rlzBQ8I+xVfDmEddWo+tj63hDCKVXKKbEk/pF3Kw5L9mhs3+IRIFKjfsqPfbvgoMI+xUycNlABuSSXvS0Zzi0556zsQOgADsdNY04m/Mo6fcn7Ri5s15h3qrx7Tdz97RuCNzpJJF17MTsk8/lU4I5H0/ceh0UtRTMyvUuARrtGV4JMeYRqA7dK/aLrGT6JVqMpB12+kc/LqR18T+0vOFTs2ZWgIpz9CD0TAMQFvdEwEc0pp4v5RjuDcXYzAbFR8iW9c4N41xb4cyXXtTFJI/tyrCvt4iMzQosIw8oGWlyHYOLkU67wYUBAclwxdg2ml6wTwqSlUqWp6lL+fVoj4/O+BhpqyHbKLaqWkd1/KLxX2o5pJZv8AUo8fiilLCp8WA561pzLxRz8esBy6RYka3Dku2x2gjHYwoTWrhmrUnTnrFXj8WMmUAhtfOlm8DGYryVk/Ba4XGL+dJIIAoNg/rw5xayvahLqQrQOa/LYnurm8W0jHSeIJQpJdgCAW5s/S/wBOUBYmeRMWtISQys9NA6T0HTcQsBZ0emfwiZqUkh1MFAEAs927T35CKg4oS1mViAJawAcyR2VJLsoBXaTqGchwRpGt4LLUMPJC2CvhIzBjcoBOt4g9oOBIxaCFDthJ+GsUKVc90ktQxVEaVlZhsPLCXASqXQk5gRTdQsNKGMdx/FidNMlCQJKWPzEkn82arj6PAWO4bOwyV/EBSTRnuDrTp3V1iolFQQ6SQxzBqRpMWOy7GGIYaOznv1ibHIeUCAwJJTWqgCxVlaiCXAJNWJZmJA9n5JmzB8bP8MJUprPlDkEmyTam+kCTeKKmKUVF3PTLsn+0CgjF/cUX9JY8FWyyDYgjwD/b6xbYQ/zUjZP3P2aKjhBq6v8ALuIuOGyiVWuz+AET5XbKcaqLNPIw5Uog2SEnxf8ASJv4VrPU7keUWOAQyAdSASYlJA66f4ikNIjPbKY4Wt1PfWt713iOdIa6H51/z5RdBD9NGMdVKLMxIez/AFtDszRQpk/0N47QLxiX/Im0tKXo34D3RozKA2G9f3iv4xIfDTyMpHwlkNyQqor58oLHR4FChQooTPUvdpLBwhNH+IoNTZMa9SFM7JPLf6nasZb3YoP8EcoD/FVUv+VO0bKRJXcqFrAUHe9Ym+yiWgH+HBcrlg6UzGg5ZfpBOHQG7MsgWcpI+rROJZ1U/R2/aJGe7+UZGQfCNcyUkjQUHk8Pl4dT1CQGsCf0idI/up4eQhwSrYdSfsBAA0YYiwYbtU+MP/h1E39eDN3w5IIoWPQfuYewpVu79IAMItRCZgNwpvB4xoX2zyoe6j+DHuje+2eHEsLUmywVd9j9j3x53JmXfWsVgZmy34csiamYLfigji3ESlKik3ZI6sG+57op0zylCjvTx/eGcRnPLSq+ZVuYBDjq8QlG5HRGVRJcBNOZIepI8zBvtJPM/HolynX8JKJKW1X+Jm/rLf8ALB3AfZaaJEzEzXlNJWuSn8RUEEpURokFjufqN7vZLYyUbkhV6t2FF+v6xfj9PLlUnH+1W/0JS5FFpPyeq4KSJcpCPyJCXJ2Da2r9YbxIj4U0LAKcqqiuh84ImkJ7RKBapYfeB+PkjCzi34D50ifgPJ5BxqeorbNdXfanhEOIXTtFyBQ928D4mcM57Rufr+v0js2WVheWrDUh67blnoI0lSE3bJcGEqCw2n/b2vHswPwQFcxKa5lqDDckhhX+qtYdwCUZisqfmIUO5mfzEbv2O4VhpK5qs2ZchGdSm+UgbDUB6ch3KrdBekbxElQOwAZ8zfZvOHplHUhzuW8hFGn2vweq1H/lV+kT4P2mw81Yly1qK1HsgpNaakp/SLv0vMlbg/wyS5uNusl+TzL2o4l8WatQJIzEh9rJDaMAKRXy05hVh1+/KLj25lA4mdlASTMS7bqCfMuIqMqc4JBIGj3bcagbRz2jpSkScUwUxZPaZglJANOyMrAaVBimVw1V9b1MbrB4QTZKVGi8xcvZ1G3jHPbjhAkTZOUAyl9ggVIVepO4qG2VGE2kDSbKXgUoqyywwUpQblRn/TvjU8KmoMwSwGB1Jqdn2+8CycAiROlZaklP1+tYbwDDKXjkpTZBKlbAJ/dh3xnuzfsb1cvd97n13Q5L6inNx9YkKn/enhyhsylq+PruixAhmqcFu+vla0NWNWbnT7mJgSS1D4jpp94blANGfv8As8ADGa6mHQB+/rFbxz/d54b/ANJem6Fam8XMmWVOQwbVXZD3777GxgLj8r/STyFJLSpgIS9CEHkNxaAD5zhQoUUJHrnutT/oj/xlP/0p016Rrxh1DbuYdxjMe6VH+hJ0+Mt9/lRzjcZAA/fEpdlV0V5kLZ+z0Z/N4X8JMP4m7hpsHHnFgkOOyQ/f9o6E7mtqfZxaMjAkYeY/zA7UY97erx2dg1fmI6fSpr4RYpCW+brT00Sy0pZ9dILAqpWBygBy+5IB7mAgsYcFJCkoI2Z/r1ggpSS/L78oSQK1F+vmbUg0BhPbopVh2lFDJWqWoJA7BDZksBfruDrHnM7sltxSNX7ZcOmYfFzFpP8AKnn4jPQM2ZxoQov0V1jMTxm0cv8AdxFoGJ+CU4IzJIIN1VGtA49couPZ/DKM6WUgES1przNAO94h4VLCcEtd1mc5OwyKSABa4r1Eaj2RweaR8RILicF96AlXm5ERl02Xg9pfBYe2XD5/wipE74UuVLmKWApacyWBylKXzUBDHciMP7L4KbOnBOHmGUvKTmClJoGcOiuser8YkpnYWfKCvnkrSPxXSctu7vjLe6nhSBIRi1EmYrOhI0CActQ1S4Jd7R63of8A0nw8UoOunjrzfn4OTn4FOal+djuK8ExCOG4lM6cZynC0kqWtkpyk1mWoFFucF8Lxvx+HLSouuXLUFFRqQEkoJe7s3/KY1/wAoEEBmKSGoXuDS36x5Hi5MzC4qbKQopSQqX/dKWQ1Ty/Fd0x53LyPkm5y7ZWKpUZSc+dRu1Sd76QZJksCDQiXMWrkSlkjqDlD7xAnDgFRsxLvyNntF18MDhuImpylfxpaVkmoQpJCQB/cQf8AEIfWxvsolCcLj5qgHTKTLQdQqaVDs9Gd+QjS+7rh3wsBiMQoBaZqFHKXGZEtKnFtVlYfkDFRJ4OUcCnTNZi0TdfkExKRy3PfG/8AYPALlYDDpU7lGZv7iVAUNwCBAnTv5M0ZA8Xkf/b0j/mP3RB3s9xCWrEykpwYlqKqLzWoa/KI3yQo1zanck86H00OIJpmVv8ANTvj0J+uhKLWD3/nI5o+mkmnl/yjA+3eB/nZqOpAJ0cjMATzAHlyjO+z3A/4jEBBJASCpTbU15mN/wC0mFSrIKGjKqKB7Hnr3iDeG8FlYczLHMQxFRlSHH/cfCPJdt0ekpJRPN+KYhOE4hMktllKyqTyCkh6OaZ83cBGp948oqwudILS5iVqq9GUl2uKqHJidoxHvYmA44BNAmQgA79pavqW7o9N4kn42DWMiyZsg0D/AI5ZLP3+V4pikQzbPMZ3Fc2IlsW+RQ5W+4Maj3eFBXNJNSl3vqLhW5jzqXjEvKVZkJCuoUpRI8Y9L916AJU5RDqMzJmbRCQQw5lRPhaG4VsFyXo2OUk0yv0r4bxyYGuPJvAiOlRYsG60pTyiMX1HefIiEAlrFn7yw+tdoYo7E+QbWJUpeuYN3+j0iNKqBj39/I/eACCc1AQsPzKX1Ftoq+MyEJw85klJ+DMYFZr2C7AlmHSLdX5szjZh/k2+kA8dyjDT2/8ApL3/ACK7jDA+eIUKFFCR7J7pZoGCINzOVqPyp3jbJUKfu+vMCMD7rpqRgqhyZqvwk/hTsC1vrG0ShLFxXxfvryiTWyq6DFTUu2nU7157xxc4DVur+VvtA99QebWA57xxCHLMevZb9fKFQyf4rtld7sSWvyfn5Q9C1Hu0u2g0hmbQFzt/l33eOJWa0FOb/vABLMnLduTkcuT+qw+Qs22FtfEwKokv2We5zMH5s8dUg3DWpVwG1csYAMf7zppZKK0D95UP0EYIy1MC233/AGj0D2/Q6pVAHBFLOkg16hvDrFBxbABOCkzG+eZMQ/8AZUd7E+Eai2kNpMZxeeEYNCUis6YVt/aDm/8AkX8YvPdcpZlzqKy505Xs+UhfOxR4xnsNM+NjcJKDFPYQ2gdOdY56xsfd2gCTORqicoXAuhDaOQ6T4QPUKM3c7NjIlPlAAcsGveg9VvrEcrDokJSgAJHaLANUrUCWbf0IWEnhC0qJCQCSSp6bkvtflBPE+ISV5DInJWKghCge0+armm/cYSSocm8gcT5dAb+rAx577y8elU2UhKaIScynFcxBAoLBn7zG6M0XN7E9eYPOMj7xcnwkqyjNmalK0bMm/wAuav7MIDCJmZ+yAWNw47jSx8YBmzSj40t2StYURuA6kP3Kfvg7A4gIBd37NiwLZqEirOQWF2ANIj4vIHxgk1zS5Cn6ygH76VjXkT2rNxx3ENwKWlNjLlBi7F1JJ01Ylnjf4Xsy0BgyUgfNoA1m5R5p7VBauG4WWtJSoFByo2EtSal71FefWPQZWKdCWzAMLhnoHfnvGX0C7CC5IZSwHsMjd7h/A98PUrUGgvXw9cxA8icLtmd+183VtPB7RAZrl8qyXu6WdzerwrHRnfaz2RViV/Gkz1SVKACwQWWzAFkkMWAB7ra3nA8AMNIlyQCrIKlRPaJJUSdiSX1vBKcV2mAfn1/qr9ojxGJZVTegDj7fSHYUede+DDD42HU2UqlqSptkrDeGdUejYmYJUpTJcIQrKkNoiwu9qWjzb3p4hMydIS/yoUe5SgA3ehUbb/xZJk5kOlSpbhg/aKKOw+u0afSMrtniKZNEEg5SQklvoej+Eep+7CY0mcHIaa7cikB93oR3RhfaeWJcqTLSVNmWog7sgA6aOI2HsGoJM1aqfFCVO/ZJZ1O4Z8xPgdKxp9GI9m7K1Pqa+n2PSGKxBFCaN6epYc4HTMQScv4tAwfWjdPKGDEdpizA7D0/reJlQpJJJ7T12f7tDvhuzil/BxpAq8UE/NQmlSKmlmd6amF8a7JIL17LHvLVp18oAJ1LAqFNTvtFfxqW+GxFXHwpnjkPIHz/AHm+PX8RPRiL91SO+AOMTv8ATzhX/ZLDm5/lqG/0ENAzwSFChRQieue63/cj/wAVTN/ajekbLKT0vUj9KR5t7vcfNRhyhK0JTnUapJLkJFxpG3TMnm87D5eQV9CQ0Uj6Wclkq/f+DD9TCLxaf7fyHyXc0Fdcz8vy+ngmaXDFLtVm++opGen8WykBkq07ND4u3lFjLxBUKEijsatXcfSJ8vBLj7opxc0eRav/AGTfCQRUBmZmOvLu+kTIdmZgDTs+GrVb1pAmcSKBT70b/t/W8OVLWUlQDBg5LDwzVMRK6OVzAhdPy0y32yuD0MS/Eo3ixbVnYNvakDonJDJKsyjYPt3W584H+MQajtDRiaUsogdNraNCodgPtLiUrQJabpZQerqdgAbvlPm2lZcbw4r4KigHw8SoubAZVJUTyEU+KwczPnQEqY5gCRe9nBbo0P4bx1SuH4mQpeScqa6JbZnWpNUkGmQl3PI71oo60Yzfn3K7AY2RhJpmpmZzlIyy0vcbqpfUVvC9j58xM1fbGVSHUHbtPT6mK9fAZxUAmUpnD2s9SzvZ4tsFwhaJgUiWv5qlWZmtqa001huqZlXZqJrkFJX2TzT08G5i7xDgMGmS47VS4BYkFm0Zv3h0vDqTYBm0AHjX08PULDKNaO36h4kVJvjNtvrXclwxhmMwgxiRh3SDMUEhZYscwqKvZ7b9Ygm4fZKgf6T+sMlzVy1Z0JJWPkK2UAdHN7/rWBdg7oH497tjhghYmiYhUxIV2cpAvuaUA6kRmPaaWpWJBJSwSlCXoAE1AJGjk1ZhGo4Z7V4rEDESZwZFB8tQsKBJSWqMoaj/ADAxDM4UpagSym3TXpe19Yo2lImrcQ1eBSUpBCmTYVbSwdgRBCUvXNfkH8b/AHjkuQwbKogaABu+/wBfrDU4FjQqBNsw76VBb6RMoToWzklagBbMPF25wpuKABABNLabVar+mhS8KWYkmluuzDVnZ4lTIDWLmlfptrbeACBWIJB7IGzjXoQGgVWKpQkNsABbmS/XygsyMrEZfy0D99B5AjWHqwxN0ljsW6VIdoaEYPjmEViJ+ZST8NJCKMDlcuacyTSNZmZgAQGs5ZuTC/Jt7RMjgksF8sxxo/PzpBKcAHt5n6v0u9o03ZlKjL8f4IjFFAK8q0Ah8pIbV6hiOv7WfCcAZKcoWpmAqwoGIytUB9CxveLb4IFGS/rau9eUTS2ckkeJHjsW7jCGD/DJrdtW2r01jiZalG6QbXCi3SlRBExAJqQBYOQD0qe7YvCSgvRJO7Hk/qloAIwjK7XsTbmzhz6EcVJTc3HQ9zmHqTlPap1YeYv0PlHRkBdWVRZmYtsCRp1Hm0AwUChALHkkalhZqv8AWBuNzv8ATTgyqSl3P9BFHJry+kWiyk/J2dhWu12+sAcczDDTmUn/AGS259hVH6eqQAeCwoUKKkTbex/CsTNw5VJmS0JC1BlICi7DVQLD9DSLqT7PcQUWOKSkf0sN9AgQT7sAf4Ms1Zqg/cg2jYNXYHz8/XOD601pMPpQe2jMS/ZNdPiYvEE6gLIrt2Q474vMNw4SwADoaqU+v5jqb1g96gBQPeTXSwMcVMN3F2fMRXRgA3dE3JvtlFFLojGGH4XqKNc87uG7tYU/BhQZQcAagnXup1idks5Faag0f/t/aIhOSqnZJFeyrre4pCGNlYdLa7F35/l/TSOyZOwbm1dPzFzR9NIlRiCoFlgHa70euVgKdG7qzS1FVHSWFGFKE0udvpzgodgpwSS/dYeusQq4XLfMEglmJDA9MzAnnXSLMK0YDydnoK39dHhqjL4v1tr/AI71QAUuQgMOt3P/AHdfpDhIDvl8P0LUaDplAVEgaav/AJ/XuiNCR1rsw+hL838IVDI5csv+/e7M4HSHKwyX+V+bg7+vCJshZzRwNd+Tc4h+KabNyGgDUL98FAOOFYmgA2D3NTVvTRz4YIHZFtSxH61+nSJcz0q50Fe+wpp4RAUlJq5rqPKtPVoKAdLSGqxGgBHrfTWI1AglgBa3PpX1rEyphB056eDdYiXOZTEkE6A1sx69PReIWdKadpJNmFfCg0fXaIxJL/JrTToC9CerGCcoDZnD0u1PG8cmzJamA7VeVGfbWtucFBZF8EKuOmtzv6+8Nl4PZJcixf65aCJ0S1A0HZ0YjxOh/eIpiSSc5If8JIL6HskmkFANMvc1YUbnW9DW3TnEIlOcyEp5uRbugidJBAIcWrlBcaC2Vhy+8cG+nK45Ne2sOhA02W6g5QCzgX6C/wBvvEgw99aX5j+3l/iJFTDVwDoO09XO4Dku+kdcZXdw4ZiCaVqx+kAA/wDDh/X60MIppdmsTVrsXFL1vBImI3KSKMR9gbeFoiny3q6a/mGXWl7d1YBjcjfMyt6AA6G9oYtBPZdDbEfbKd/3jmcBg4GtXDNS7E+A/dhmS8wGtPwqIGxcopAIixGHUrs5yxvl7JbVi9f0h8yUsJYkB6A0eh3NDfXeHzilPzEhxrmU7tUsPvCRLBfKCCBrm7wzB+vogHJSJjDMoA6sASp9SXFW5fpAHH0AYec5BIlTKZf6DUMKfaLBEsGpJAZ3BtrZT09CK7jYBw05lgtLXQ/2l6Hpt4VcBnhEKFCipE9b91qR/Blx/wCqqrmlEaDR/VI2KgWsAH1YjnR/VYxXuxUP4Mua/FVq2iKvppGwE9DkO5FKkj6huUTfZVdEyEkmyRu5Y87Cp6taJHPWoYB2/TU+rqSkN8xH28TzHlWI5k4DQnkUtcnU/rpCGSCdWo8gfrb1eGrQFGwf+3pd0uLR1AGp7Rv2R0NRsaXPWJkbB1Aa3fdiBeEBAmYCQkyy4epSMviD00EECen5QhjZ2U2uoDaGrxxyaEV/DU3PWg2b94kElTkHKahhpbRhtsTeAYzMofKEg8y/iCKnrsYllkguFqV0q789f2iRU0pCq21Y18vOIJc1VHqrx/R2ta9YAOzS7VJYswZt/wANQb1+rvECs5+Vi7CvU8i1Ict1sMxGoIHhX1ptDlqKUgFSllwPy2Au52NALwAOw8hQckISTQkAdwoS29Oe0KdiVBJYAtqA4bUAFi7ehDQKnsDuIL97ODWxOgqIn+CSCCFVv1e4LsYYAEzHILuSA7MoOf8A4uOXKJs2csCgnK7Z027lFh18KRJ8A3YhVQTZ+9q6X+0TpozpcHVyGvVjTbSAQJJUo/MUM1kLBBFSQbW79e5qliqU5WPZKUh6bKyksHo1CfBy0y0ly5v2mAJo4LtrStIbNmpUopTVv6au7+iHgGRSBLHZ7b7ZzsK5VHzAEPUtnu9g71azFRp1/SnFIXXKUguLue6jAGlwKUvWEoNZyNewT3s/2eAR2WCsO3PUNrTN3HnHJjO5UO8tvsIkRJzgAlBN20atxTXcaHrEKEn5c1dMooAKWIA7nBgCiWUkL1QCeYO+hbQ6wxaHGVSq68qWoez0hqcOB2iK91nctQONXvHUFDt2acjSn5mYU+/SCwOTcO3aZ2N3BLU1J1tUxHPkpYumhowTm3uEi3iIlUlKQ7FJbVRAbTQBq6jWHIQw0L838ctjW3OAANKtA7f2qP1LDpSJCFqDk03BFuWUk/TvsCzNPMvRgKbcvR5QxnFioDqnRxqNfA+QANIkpsAqlk5iAOiSYaoKNjy7Ki9+SXB/WCkyRqQ9HGm+pfzjkxKaMBV7OT4gevCCx0MRITUFrV1r4RCvBS0kFLPYBgkDlQD6QQiSC710oSNPXlHSCxFfLyqQ9NPOFYAU5qsEkEkt2npcsDFVxdSf4acHB/lLLVP4FaEUi7VJOqiP3+0V3Gx/p57uf5KxUv8AgVpDQmfP8KFCipE3XsV7WYfC4cypyVk5yqgBDEAbitI0KfeHgwKfHt+UX5MqghQoWKHkxSveNhATSc39or17d+kMme8iRm7JUE85Xa3oRNbkza9YUKFih5MnR7yMGBacDd8ouG/r5X0hqPeLgncpnFW+Ud11W5c70hQoMUGTCJfvNwTEEYgdEjrR10hK952DpSfz7CT9V1ppChQYoMmKX7z8INJxb+hI+5a+8Sj3pYLUTv8A20v1+f00KFBigyYOv3lYJiEpmpBclpaXrzKzXnDx7ysCzETz0QPrntW1LdXUKDFBkxy/efgtP4gc8qb03VpX1Z596WCqyZ//AEhvALvHIUGKDJiHvQwbM8/qJafBlLNPXTp96eD2nXZ8otp+KvQ+cKFBigzZGPebgaumb/7Y8xnr/iEn3nYIUyzeplJ22SsV8ughQoeKDJjl+87BMGTMf/hJ+ucmG/8AmdgTVaJ6r9koSQQS9QVsev0hQoWKDJiV7z8CxARPDj8if/7Li8cR7ycAkdlM67n+WkVN/lXsBbaFCgxQZMaPebgxYT2FQMiXJd75w3WHzPefgy3+8WtkSQbXdX05woUGKDNiT7zMEAz4k9e1ozMtZDNoKQj708ID2Uzz1Ql/HP8AaFCgxQZMj/8ANXDFVZc0f1Mk3vRxDl+9HCnSd1yJpX8ubbzEKFBigzYMfedhyRSaBV+yDRtO3Ql9X+kdPvKw3/5umQebrrChQYoMmTn3oYU3SvR3lJJ5/j9bQ1XvNwp0m/8AQPLKsfWFCgxQZsYfeThGoJwL6IA2sy+txAfE/b/DTJUxI+KVKQpI7AAdSW/NQQoUPFBmzy2FChQz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6" name="Picture 10" descr="http://ib-biology2010-12.wikispaces.com/file/view/mule.jpg/279350576/mu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362200"/>
            <a:ext cx="2514600" cy="1689812"/>
          </a:xfrm>
          <a:prstGeom prst="rect">
            <a:avLst/>
          </a:prstGeom>
          <a:noFill/>
        </p:spPr>
      </p:pic>
      <p:pic>
        <p:nvPicPr>
          <p:cNvPr id="80908" name="Picture 12" descr="https://encrypted-tbn2.gstatic.com/images?q=tbn:ANd9GcQGkq8U37tRKw38PqWDT5KgQoHEl-yGB3gdG-xHr-YBNvanw6eBK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1" y="5083756"/>
            <a:ext cx="1676400" cy="152659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1650"/>
            <a:ext cx="8223250" cy="519113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Allopatric Speciation</a:t>
            </a:r>
          </a:p>
        </p:txBody>
      </p:sp>
      <p:pic>
        <p:nvPicPr>
          <p:cNvPr id="55303" name="Picture1" descr="182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28336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5" name="Picture1" descr="1820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5475" y="3886200"/>
            <a:ext cx="20748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8" name="Picture1" descr="1820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505200"/>
            <a:ext cx="31924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9" name="Picture1" descr="1820c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581400"/>
            <a:ext cx="25050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89538"/>
          </a:xfrm>
          <a:ln/>
        </p:spPr>
        <p:txBody>
          <a:bodyPr lIns="0" tIns="0" rIns="0" bIns="0"/>
          <a:lstStyle/>
          <a:p>
            <a:pPr>
              <a:lnSpc>
                <a:spcPct val="9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err="1" smtClean="0">
                <a:solidFill>
                  <a:srgbClr val="0000FF"/>
                </a:solidFill>
              </a:rPr>
              <a:t>Allopatric</a:t>
            </a:r>
            <a:r>
              <a:rPr lang="en-GB" b="1" dirty="0" smtClean="0">
                <a:solidFill>
                  <a:srgbClr val="0000FF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speciation</a:t>
            </a:r>
          </a:p>
          <a:p>
            <a:pPr lvl="1"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A physical barrier arises and ends gene flow between populations</a:t>
            </a:r>
          </a:p>
          <a:p>
            <a:pPr lvl="1"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Genetic divergence results in speciation</a:t>
            </a:r>
          </a:p>
          <a:p>
            <a:pPr lvl="1"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i="1" dirty="0"/>
              <a:t>Example:</a:t>
            </a:r>
            <a:r>
              <a:rPr lang="en-GB" dirty="0"/>
              <a:t> llamas, vicunas, and camels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3250" cy="906462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Allopatric Speciation </a:t>
            </a:r>
            <a:br>
              <a:rPr lang="en-GB"/>
            </a:br>
            <a:r>
              <a:rPr lang="en-GB"/>
              <a:t>on an Isolated Archipelago</a:t>
            </a:r>
          </a:p>
        </p:txBody>
      </p:sp>
      <p:pic>
        <p:nvPicPr>
          <p:cNvPr id="57352" name="Picture 8" descr="18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3" y="1371600"/>
            <a:ext cx="8032750" cy="51784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1650"/>
            <a:ext cx="8223250" cy="519113"/>
          </a:xfrm>
          <a:ln/>
        </p:spPr>
        <p:txBody>
          <a:bodyPr lIns="0" tIns="0" rIns="0" bIns="0" anchor="ctr"/>
          <a:lstStyle/>
          <a:p>
            <a:pPr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Sympatric </a:t>
            </a:r>
            <a:r>
              <a:rPr lang="en-GB" dirty="0" smtClean="0"/>
              <a:t>Speciation</a:t>
            </a:r>
            <a:endParaRPr lang="en-GB" dirty="0"/>
          </a:p>
        </p:txBody>
      </p:sp>
      <p:pic>
        <p:nvPicPr>
          <p:cNvPr id="61445" name="Picture1" descr="182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038600"/>
            <a:ext cx="316976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1" descr="182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114800"/>
            <a:ext cx="1993900" cy="255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7" name="Picture1" descr="182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8200"/>
            <a:ext cx="3657599" cy="165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3250" cy="5091113"/>
          </a:xfrm>
          <a:ln/>
        </p:spPr>
        <p:txBody>
          <a:bodyPr lIns="0" tIns="0" rIns="0" bIns="0"/>
          <a:lstStyle/>
          <a:p>
            <a:pPr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In </a:t>
            </a:r>
            <a:r>
              <a:rPr lang="en-GB" b="1" dirty="0">
                <a:solidFill>
                  <a:srgbClr val="0000FF"/>
                </a:solidFill>
              </a:rPr>
              <a:t>sympatric speciation</a:t>
            </a:r>
            <a:r>
              <a:rPr lang="en-GB" dirty="0"/>
              <a:t>, new species form within a home range of an existing species, in the absence of a physical </a:t>
            </a:r>
            <a:r>
              <a:rPr lang="en-GB" dirty="0" smtClean="0"/>
              <a:t>barrier</a:t>
            </a:r>
          </a:p>
          <a:p>
            <a:pPr lvl="1"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A </a:t>
            </a:r>
            <a:r>
              <a:rPr lang="en-GB" dirty="0"/>
              <a:t>change in chromosome number (</a:t>
            </a:r>
            <a:r>
              <a:rPr lang="en-GB" b="1" dirty="0">
                <a:solidFill>
                  <a:srgbClr val="0000FF"/>
                </a:solidFill>
              </a:rPr>
              <a:t>polyploidy</a:t>
            </a:r>
            <a:r>
              <a:rPr lang="en-GB" dirty="0"/>
              <a:t>) can cause instant speciation </a:t>
            </a:r>
            <a:endParaRPr lang="en-GB" dirty="0" smtClean="0"/>
          </a:p>
          <a:p>
            <a:pPr lvl="1"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 smtClean="0"/>
              <a:t>Plams</a:t>
            </a:r>
            <a:r>
              <a:rPr lang="en-GB" dirty="0" smtClean="0"/>
              <a:t> – difference in soil pH, etc.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1650"/>
            <a:ext cx="8223250" cy="519113"/>
          </a:xfrm>
          <a:ln/>
        </p:spPr>
        <p:txBody>
          <a:bodyPr lIns="0" tIns="0" rIns="0" bIns="0" anchor="ctr"/>
          <a:lstStyle/>
          <a:p>
            <a:pPr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Parapatric Speciation</a:t>
            </a:r>
          </a:p>
        </p:txBody>
      </p:sp>
      <p:pic>
        <p:nvPicPr>
          <p:cNvPr id="63494" name="Picture1" descr="182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19600"/>
            <a:ext cx="2589213" cy="22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5" name="Picture1" descr="182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13" y="4724400"/>
            <a:ext cx="263364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6" name="Picture1" descr="1824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953000"/>
            <a:ext cx="3505200" cy="174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3250" cy="5091113"/>
          </a:xfrm>
          <a:ln/>
        </p:spPr>
        <p:txBody>
          <a:bodyPr lIns="0" tIns="0" rIns="0" bIns="0"/>
          <a:lstStyle/>
          <a:p>
            <a:pPr>
              <a:lnSpc>
                <a:spcPct val="89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In </a:t>
            </a:r>
            <a:r>
              <a:rPr lang="en-GB" b="1" dirty="0" err="1">
                <a:solidFill>
                  <a:srgbClr val="0000FF"/>
                </a:solidFill>
              </a:rPr>
              <a:t>parapatric</a:t>
            </a:r>
            <a:r>
              <a:rPr lang="en-GB" b="1" dirty="0">
                <a:solidFill>
                  <a:srgbClr val="0000FF"/>
                </a:solidFill>
              </a:rPr>
              <a:t> speciation</a:t>
            </a:r>
            <a:r>
              <a:rPr lang="en-GB" dirty="0"/>
              <a:t>, populations in contact along a common border evolve into distinct species</a:t>
            </a:r>
          </a:p>
          <a:p>
            <a:pPr>
              <a:lnSpc>
                <a:spcPct val="89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Hybrids in the contact zone are less fit than individuals on either side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1650"/>
            <a:ext cx="8223250" cy="519113"/>
          </a:xfrm>
          <a:ln/>
        </p:spPr>
        <p:txBody>
          <a:bodyPr lIns="0" tIns="0" rIns="0" bIns="0" anchor="ctr"/>
          <a:lstStyle/>
          <a:p>
            <a:pPr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Different Speciation Models</a:t>
            </a:r>
          </a:p>
        </p:txBody>
      </p:sp>
      <p:pic>
        <p:nvPicPr>
          <p:cNvPr id="64517" name="Picture1" descr="18t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46238"/>
            <a:ext cx="8220075" cy="4627562"/>
          </a:xfrm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1650"/>
            <a:ext cx="8223250" cy="519113"/>
          </a:xfrm>
          <a:ln/>
        </p:spPr>
        <p:txBody>
          <a:bodyPr lIns="0" tIns="0" rIns="0" bIns="0" anchor="ctr"/>
          <a:lstStyle/>
          <a:p>
            <a:pPr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Coevolution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6172200" cy="5091113"/>
          </a:xfrm>
          <a:ln/>
        </p:spPr>
        <p:txBody>
          <a:bodyPr lIns="0" tIns="0" rIns="0" bIns="0"/>
          <a:lstStyle/>
          <a:p>
            <a:pPr>
              <a:lnSpc>
                <a:spcPct val="89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Two </a:t>
            </a:r>
            <a:r>
              <a:rPr lang="en-GB" dirty="0"/>
              <a:t>species in close ecological contact act as agents of selection on each other (</a:t>
            </a:r>
            <a:r>
              <a:rPr lang="en-GB" b="1" dirty="0" err="1">
                <a:solidFill>
                  <a:srgbClr val="0000FF"/>
                </a:solidFill>
              </a:rPr>
              <a:t>coevolution</a:t>
            </a:r>
            <a:r>
              <a:rPr lang="en-GB" dirty="0"/>
              <a:t>)</a:t>
            </a:r>
          </a:p>
          <a:p>
            <a:pPr lvl="1"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Predator and prey</a:t>
            </a:r>
          </a:p>
          <a:p>
            <a:pPr lvl="1"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Host and parasite</a:t>
            </a:r>
          </a:p>
          <a:p>
            <a:pPr lvl="1"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Pollinator and flower</a:t>
            </a:r>
          </a:p>
          <a:p>
            <a:pPr>
              <a:lnSpc>
                <a:spcPct val="89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89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Over time, the two species may come to depend on each other</a:t>
            </a:r>
          </a:p>
        </p:txBody>
      </p:sp>
      <p:pic>
        <p:nvPicPr>
          <p:cNvPr id="4" name="Picture1" descr="1825"/>
          <p:cNvPicPr>
            <a:picLocks noChangeAspect="1" noChangeArrowheads="1"/>
          </p:cNvPicPr>
          <p:nvPr/>
        </p:nvPicPr>
        <p:blipFill>
          <a:blip r:embed="rId3" cstate="print"/>
          <a:srcRect r="22941"/>
          <a:stretch>
            <a:fillRect/>
          </a:stretch>
        </p:blipFill>
        <p:spPr>
          <a:xfrm>
            <a:off x="6781800" y="609600"/>
            <a:ext cx="2362200" cy="5178425"/>
          </a:xfrm>
          <a:prstGeom prst="rect">
            <a:avLst/>
          </a:prstGeom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0960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19.1 Taxonomy and Cladistics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5181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>
                <a:solidFill>
                  <a:srgbClr val="0000FF"/>
                </a:solidFill>
              </a:rPr>
              <a:t>Taxonomy</a:t>
            </a:r>
            <a:endParaRPr lang="en-GB" b="1" dirty="0">
              <a:solidFill>
                <a:srgbClr val="0000FF"/>
              </a:solidFill>
            </a:endParaRPr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The science of naming and classifying species</a:t>
            </a:r>
          </a:p>
          <a:p>
            <a:pPr lvl="1">
              <a:lnSpc>
                <a:spcPct val="97000"/>
              </a:lnSpc>
              <a:buFont typeface="Times New Roman" pitchFamily="2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We group species based on what we know about their evolutionary relationships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1650"/>
            <a:ext cx="8228013" cy="519113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Linnaean Classification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8013" cy="5091113"/>
          </a:xfrm>
          <a:ln/>
        </p:spPr>
        <p:txBody>
          <a:bodyPr lIns="0" tIns="0" rIns="0" bIns="0">
            <a:normAutofit fontScale="92500" lnSpcReduction="20000"/>
          </a:bodyPr>
          <a:lstStyle/>
          <a:p>
            <a:pPr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Carolus</a:t>
            </a:r>
            <a:r>
              <a:rPr lang="en-GB" dirty="0"/>
              <a:t> </a:t>
            </a:r>
            <a:r>
              <a:rPr lang="en-GB" dirty="0" err="1"/>
              <a:t>Linneaus</a:t>
            </a:r>
            <a:r>
              <a:rPr lang="en-GB" dirty="0"/>
              <a:t> ranked organisms into ever more inclusive categories (</a:t>
            </a:r>
            <a:r>
              <a:rPr lang="en-GB" b="1" dirty="0" err="1">
                <a:solidFill>
                  <a:srgbClr val="0000FF"/>
                </a:solidFill>
              </a:rPr>
              <a:t>taxa</a:t>
            </a:r>
            <a:r>
              <a:rPr lang="en-GB" dirty="0"/>
              <a:t>)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Species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Genus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Family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Order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Class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Phylum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Kingdom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Domain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In the Linnaean system, each species is given a unique, two-part scientific name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i="1" dirty="0" smtClean="0"/>
              <a:t>Example:</a:t>
            </a:r>
            <a:r>
              <a:rPr lang="en-GB" dirty="0" smtClean="0"/>
              <a:t> the dog rose, </a:t>
            </a:r>
            <a:r>
              <a:rPr lang="en-GB" i="1" dirty="0" smtClean="0"/>
              <a:t>Rosa </a:t>
            </a:r>
            <a:r>
              <a:rPr lang="en-GB" i="1" dirty="0" err="1" smtClean="0"/>
              <a:t>canina</a:t>
            </a:r>
            <a:endParaRPr lang="en-GB" i="1" dirty="0" smtClean="0"/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The first part is the genus name</a:t>
            </a:r>
          </a:p>
          <a:p>
            <a:pPr lvl="2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The second part is the species name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05000"/>
            <a:ext cx="2904971" cy="270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1650"/>
            <a:ext cx="8226425" cy="519113"/>
          </a:xfrm>
          <a:ln/>
        </p:spPr>
        <p:txBody>
          <a:bodyPr lIns="0" tIns="0" rIns="0" bIns="0" anchor="ctr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Balanced Polymorphism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5486400" cy="5091113"/>
          </a:xfrm>
          <a:ln/>
        </p:spPr>
        <p:txBody>
          <a:bodyPr lIns="0" tIns="0" rIns="0" bIns="0">
            <a:normAutofit lnSpcReduction="10000"/>
          </a:bodyPr>
          <a:lstStyle/>
          <a:p>
            <a:pPr>
              <a:lnSpc>
                <a:spcPct val="93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b="1" dirty="0">
              <a:solidFill>
                <a:srgbClr val="0000FF"/>
              </a:solidFill>
            </a:endParaRP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>
                <a:solidFill>
                  <a:srgbClr val="0000FF"/>
                </a:solidFill>
              </a:rPr>
              <a:t>Balanced polymorphism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A state in which natural selection maintains two or more alleles at relatively high frequencies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Occurs when environmental conditions </a:t>
            </a:r>
            <a:r>
              <a:rPr lang="en-GB" dirty="0" err="1"/>
              <a:t>favor</a:t>
            </a:r>
            <a:r>
              <a:rPr lang="en-GB" dirty="0"/>
              <a:t> </a:t>
            </a:r>
            <a:r>
              <a:rPr lang="en-GB" dirty="0" err="1"/>
              <a:t>heterozygotes</a:t>
            </a:r>
            <a:endParaRPr lang="en-GB" dirty="0"/>
          </a:p>
          <a:p>
            <a:pPr>
              <a:lnSpc>
                <a:spcPct val="93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i="1" dirty="0"/>
              <a:t>Example:</a:t>
            </a:r>
            <a:r>
              <a:rPr lang="en-GB" dirty="0"/>
              <a:t> Sickle cell </a:t>
            </a:r>
            <a:r>
              <a:rPr lang="en-GB" dirty="0" err="1"/>
              <a:t>anemia</a:t>
            </a:r>
            <a:r>
              <a:rPr lang="en-GB" dirty="0"/>
              <a:t> and malaria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i="1" dirty="0" err="1"/>
              <a:t>Hb</a:t>
            </a:r>
            <a:r>
              <a:rPr lang="en-GB" i="1" baseline="33000" dirty="0" err="1"/>
              <a:t>A</a:t>
            </a:r>
            <a:r>
              <a:rPr lang="en-GB" i="1" dirty="0"/>
              <a:t>/</a:t>
            </a:r>
            <a:r>
              <a:rPr lang="en-GB" i="1" dirty="0" err="1"/>
              <a:t>Hb</a:t>
            </a:r>
            <a:r>
              <a:rPr lang="en-GB" i="1" baseline="33000" dirty="0" err="1"/>
              <a:t>S</a:t>
            </a:r>
            <a:r>
              <a:rPr lang="en-GB" dirty="0"/>
              <a:t> </a:t>
            </a:r>
            <a:r>
              <a:rPr lang="en-GB" dirty="0" err="1"/>
              <a:t>heterozygotes</a:t>
            </a:r>
            <a:r>
              <a:rPr lang="en-GB" dirty="0"/>
              <a:t> survive malaria more often than people who make only normal </a:t>
            </a:r>
            <a:r>
              <a:rPr lang="en-GB" dirty="0" err="1"/>
              <a:t>hemoglobin</a:t>
            </a:r>
            <a:endParaRPr lang="en-GB" dirty="0"/>
          </a:p>
        </p:txBody>
      </p:sp>
      <p:pic>
        <p:nvPicPr>
          <p:cNvPr id="4" name="Picture1" descr="1813"/>
          <p:cNvPicPr>
            <a:picLocks noChangeAspect="1" noChangeArrowheads="1"/>
          </p:cNvPicPr>
          <p:nvPr/>
        </p:nvPicPr>
        <p:blipFill>
          <a:blip r:embed="rId3" cstate="print"/>
          <a:srcRect b="29368"/>
          <a:stretch>
            <a:fillRect/>
          </a:stretch>
        </p:blipFill>
        <p:spPr>
          <a:xfrm>
            <a:off x="6156722" y="1295400"/>
            <a:ext cx="2587228" cy="4038600"/>
          </a:xfrm>
          <a:prstGeom prst="rect">
            <a:avLst/>
          </a:prstGeom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1650"/>
            <a:ext cx="8228013" cy="519113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Linnaean Classification</a:t>
            </a:r>
          </a:p>
        </p:txBody>
      </p:sp>
      <p:pic>
        <p:nvPicPr>
          <p:cNvPr id="9221" name="Picture1" descr="19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076450"/>
            <a:ext cx="8224838" cy="3767138"/>
          </a:xfrm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1650"/>
            <a:ext cx="8228013" cy="519113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Ranking Versus Grouping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458200" cy="3429000"/>
          </a:xfrm>
          <a:ln/>
        </p:spPr>
        <p:txBody>
          <a:bodyPr lIns="0" tIns="0" rIns="0" bIns="0">
            <a:normAutofit fontScale="92500" lnSpcReduction="20000"/>
          </a:bodyPr>
          <a:lstStyle/>
          <a:p>
            <a:pPr>
              <a:lnSpc>
                <a:spcPct val="95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Rankings do not necessarily reflect evolutionary relationships (</a:t>
            </a:r>
            <a:r>
              <a:rPr lang="en-GB" b="1" dirty="0">
                <a:solidFill>
                  <a:srgbClr val="0000FF"/>
                </a:solidFill>
              </a:rPr>
              <a:t>phylogeny</a:t>
            </a:r>
            <a:r>
              <a:rPr lang="en-GB" dirty="0"/>
              <a:t>)</a:t>
            </a:r>
          </a:p>
          <a:p>
            <a:pPr>
              <a:lnSpc>
                <a:spcPct val="95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>
                <a:solidFill>
                  <a:srgbClr val="0000FF"/>
                </a:solidFill>
              </a:rPr>
              <a:t>Cladistics</a:t>
            </a:r>
            <a:r>
              <a:rPr lang="en-GB" dirty="0"/>
              <a:t> determines evolutionary relationships by grouping species on the basis of shared, quantifiable features (</a:t>
            </a:r>
            <a:r>
              <a:rPr lang="en-GB" b="1" dirty="0">
                <a:solidFill>
                  <a:srgbClr val="0000FF"/>
                </a:solidFill>
              </a:rPr>
              <a:t>characters</a:t>
            </a:r>
            <a:r>
              <a:rPr lang="en-GB" dirty="0"/>
              <a:t>)</a:t>
            </a:r>
          </a:p>
          <a:p>
            <a:pPr>
              <a:lnSpc>
                <a:spcPct val="95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A </a:t>
            </a:r>
            <a:r>
              <a:rPr lang="en-GB" b="1" dirty="0">
                <a:solidFill>
                  <a:srgbClr val="0000FF"/>
                </a:solidFill>
              </a:rPr>
              <a:t>clade</a:t>
            </a:r>
            <a:r>
              <a:rPr lang="en-GB" dirty="0"/>
              <a:t> is a group of species that share a set of characters</a:t>
            </a:r>
          </a:p>
        </p:txBody>
      </p:sp>
      <p:pic>
        <p:nvPicPr>
          <p:cNvPr id="4" name="Picture 2" descr="C:\Users\Alex\Desktop\Batch 4\Art\Art 3_18_09+\BIO10NAE_05_18_03_LRIM_05.png"/>
          <p:cNvPicPr>
            <a:picLocks noChangeAspect="1" noChangeArrowheads="1"/>
          </p:cNvPicPr>
          <p:nvPr/>
        </p:nvPicPr>
        <p:blipFill>
          <a:blip r:embed="rId3" cstate="print"/>
          <a:srcRect l="23214" r="23215"/>
          <a:stretch>
            <a:fillRect/>
          </a:stretch>
        </p:blipFill>
        <p:spPr bwMode="auto">
          <a:xfrm>
            <a:off x="3886200" y="4086740"/>
            <a:ext cx="4191000" cy="276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cpalms.org/Uploads/resources/45851/Assessment/SummativeAssessment/graphics/animal%20clado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85800"/>
            <a:ext cx="74866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13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1650"/>
            <a:ext cx="8228013" cy="519113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Cladograms</a:t>
            </a:r>
          </a:p>
        </p:txBody>
      </p:sp>
      <p:pic>
        <p:nvPicPr>
          <p:cNvPr id="12293" name="Picture1" descr="190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019300"/>
            <a:ext cx="8224838" cy="3881438"/>
          </a:xfrm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0"/>
            <a:ext cx="8183880" cy="2225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Q2 = 98/200 = .49</a:t>
            </a:r>
            <a:br>
              <a:rPr lang="en-US" dirty="0" smtClean="0"/>
            </a:br>
            <a:r>
              <a:rPr lang="en-US" dirty="0" smtClean="0"/>
              <a:t>q = square root .49 = .7</a:t>
            </a:r>
            <a:br>
              <a:rPr lang="en-US" dirty="0" smtClean="0"/>
            </a:br>
            <a:r>
              <a:rPr lang="en-US" dirty="0" smtClean="0"/>
              <a:t>p = .3 (p + q = 1 so p + .7 = 1) </a:t>
            </a:r>
            <a:br>
              <a:rPr lang="en-US" dirty="0" smtClean="0"/>
            </a:br>
            <a:r>
              <a:rPr lang="en-US" dirty="0" smtClean="0"/>
              <a:t>2pq = 2 x .7 x .3 = .42 = 42%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 </a:t>
            </a:r>
            <a:r>
              <a:rPr lang="en-US" b="1" i="1" dirty="0"/>
              <a:t>If 98 out of 200 individuals in a population express the recessive phenotype, what percent of the population would you predict would be heterozygotes?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1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99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18.7 Genetic Drift—</a:t>
            </a:r>
            <a:br>
              <a:rPr lang="en-GB" dirty="0"/>
            </a:br>
            <a:r>
              <a:rPr lang="en-GB" dirty="0"/>
              <a:t>The Chance Changes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81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>
                <a:solidFill>
                  <a:srgbClr val="0000FF"/>
                </a:solidFill>
              </a:rPr>
              <a:t>Genetic </a:t>
            </a:r>
            <a:r>
              <a:rPr lang="en-GB" b="1" dirty="0">
                <a:solidFill>
                  <a:srgbClr val="0000FF"/>
                </a:solidFill>
              </a:rPr>
              <a:t>drift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A random change in allele frequencies over time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Can lead to a loss of genetic diversity, especially in small populations</a:t>
            </a:r>
          </a:p>
          <a:p>
            <a:pPr lvl="1">
              <a:lnSpc>
                <a:spcPct val="95000"/>
              </a:lnSpc>
              <a:buFont typeface="Times New Roman" pitchFamily="2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1650"/>
            <a:ext cx="8226425" cy="519113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Genetic Drift and Population Size</a:t>
            </a:r>
          </a:p>
        </p:txBody>
      </p:sp>
      <p:pic>
        <p:nvPicPr>
          <p:cNvPr id="38917" name="Picture1" descr="1814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218759"/>
            <a:ext cx="4572000" cy="2299243"/>
          </a:xfrm>
          <a:ln/>
        </p:spPr>
      </p:pic>
      <p:pic>
        <p:nvPicPr>
          <p:cNvPr id="4" name="Picture1" descr="181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0" y="3886200"/>
            <a:ext cx="4723521" cy="2375444"/>
          </a:xfrm>
          <a:prstGeom prst="rect">
            <a:avLst/>
          </a:prstGeom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1650"/>
            <a:ext cx="8226425" cy="519113"/>
          </a:xfrm>
          <a:ln/>
        </p:spPr>
        <p:txBody>
          <a:bodyPr lIns="0" tIns="0" rIns="0" bIns="0" anchor="ctr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Bottlenecks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6425" cy="5091113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>
                <a:solidFill>
                  <a:srgbClr val="0000FF"/>
                </a:solidFill>
              </a:rPr>
              <a:t>Bottleneck</a:t>
            </a:r>
            <a:endParaRPr lang="en-GB" b="1" dirty="0">
              <a:solidFill>
                <a:srgbClr val="0000FF"/>
              </a:solidFill>
            </a:endParaRP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A drastic reduction in population size brought about by severe pressure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After a bottleneck, genetic drift is pronounced when a few individuals rebuild a population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i="1" dirty="0"/>
              <a:t>Example: </a:t>
            </a:r>
            <a:r>
              <a:rPr lang="en-GB" dirty="0"/>
              <a:t>Northern elephant </a:t>
            </a:r>
            <a:r>
              <a:rPr lang="en-GB" dirty="0" smtClean="0"/>
              <a:t>seals – once a population of 20 – now 17,000</a:t>
            </a:r>
            <a:endParaRPr lang="en-GB" dirty="0"/>
          </a:p>
        </p:txBody>
      </p:sp>
      <p:pic>
        <p:nvPicPr>
          <p:cNvPr id="107522" name="Picture 2" descr="https://encrypted-tbn2.gstatic.com/images?q=tbn:ANd9GcT8fkYiCRAJhxCcsVBK7kUw-lFe8pRqWiA_PJwRILBmsaCp50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213758"/>
            <a:ext cx="4125168" cy="233944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1650"/>
            <a:ext cx="8226425" cy="519113"/>
          </a:xfrm>
          <a:ln/>
        </p:spPr>
        <p:txBody>
          <a:bodyPr lIns="0" tIns="0" rIns="0" bIns="0" anchor="ctr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The Founder Effect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6425" cy="5091113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>
                <a:solidFill>
                  <a:srgbClr val="0000FF"/>
                </a:solidFill>
              </a:rPr>
              <a:t>Founder </a:t>
            </a:r>
            <a:r>
              <a:rPr lang="en-GB" b="1" dirty="0">
                <a:solidFill>
                  <a:srgbClr val="0000FF"/>
                </a:solidFill>
              </a:rPr>
              <a:t>effect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Genetic drift is pronounced when a few individuals start a new population</a:t>
            </a:r>
          </a:p>
          <a:p>
            <a:pPr>
              <a:lnSpc>
                <a:spcPct val="93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>
              <a:lnSpc>
                <a:spcPct val="93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>
              <a:lnSpc>
                <a:spcPct val="93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>
              <a:lnSpc>
                <a:spcPct val="93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>
                <a:solidFill>
                  <a:srgbClr val="0000FF"/>
                </a:solidFill>
              </a:rPr>
              <a:t>Inbreeding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Breeding or mating between close relatives who share a large number of alleles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i="1" dirty="0"/>
              <a:t>Example:</a:t>
            </a:r>
            <a:r>
              <a:rPr lang="en-GB" dirty="0"/>
              <a:t> Old Order Amish in Lancaster County, Pennsylvania (Ellis-van </a:t>
            </a:r>
            <a:r>
              <a:rPr lang="en-GB" dirty="0" err="1"/>
              <a:t>Creveld</a:t>
            </a:r>
            <a:r>
              <a:rPr lang="en-GB" dirty="0"/>
              <a:t> syndrome)</a:t>
            </a:r>
          </a:p>
        </p:txBody>
      </p:sp>
      <p:sp>
        <p:nvSpPr>
          <p:cNvPr id="105474" name="AutoShape 2" descr="data:image/jpeg;base64,/9j/4AAQSkZJRgABAQAAAQABAAD/2wCEAAkGBxQSEhAUEhMVFhUXFhsUFhgYGRQXHRoXFRgaGRoYHhgZHCgiGyIlHBQXIjEjMS4rLi8uGCA/ODMsNygtLisBCgoKDg0OGxAQGywlICQvLDEuLywwLCw0NC8uLywuLC0tLC0tLCwsLCwsNCwvNiwsLC0sLCwsLCwtLywsLCwsLP/AABEIALkBEAMBEQACEQEDEQH/xAAcAAEAAgMBAQEAAAAAAAAAAAAAAwQFBgcCCAH/xABFEAACAgEDAQYEAwcBAwoHAAABAgMRAAQSITEFBhMiQVEHMmFxFCOBM0JSYnKRoRWCosEWFyRTVJOxstHhQ2Nkc5Kj8P/EABoBAQADAQEBAAAAAAAAAAAAAAABAgMEBQb/xAA5EQACAgEDAgQEBQIGAAcAAAAAAQIRAwQhMRJBBRNRYSJxgaEUMpGx8MHRBhVCkuHxIzNSYnKCov/aAAwDAQACEQMRAD8A7jgDAGAMAYAwBgDAGAMAYAwBgDAGAMAYAwBgDAGAMAYAwBgDAGAMAYAwBgDAGAMAYAwBgDAGAMAYAwBgDAGAMAYAwBgDAGAMAYAwBgDAGAMAYAwBgDAGAMAYAwBgDAGAMAYAwBgDAMP273l0+kVWlcWzFERaLMy8sAL/AHRyelfcjJjFydIhtJWzB9gfE7Qat0VGdN7+EhkUKGkIsIDZ5I6eh6daGT0uursOpXRtWp1yR0WvYb8/VRX8RHyjryeOOuVLJWWVYEAjkHkHBB+4AwBgDAGAMAYAwBgDAGAMAYAwBgDAGAMAYAwBgDAGAMAYAwBgDAGAR6iQqpIUuR0UbQT9LYgf5wDg3xtQPqYU1AVSEDAxBvmmJsNfzUIVG7iwBwOg5suScZJQriz2vD9HpsuCWTUNr4lFNdnTbv2Oa9hQJayAvvV/J7Ar5lJI59PpkZ8s4PaqNfDNBpdTF9bl1NtJduLTb/m/sfWnYc7NGgMaoCiumwHZtcXtHHBBJB9+D6kL1HgEjdn7STA3hnqVq42J62lijyeVok9b6ZBN+p6h1/mCSr4bngWbVj/I9C/XggNweK5yRXoXcEDAGAMAYAwBgDAGAMAYAwBgDAGAMAYAwBgDAGAMAYAwBgDAI9RKEVmYhQBZJ6DAOI/E7tftGWRhpmLQRp4ZaJniKycOzldytYUqpBsKVcccg4vV4oTeOTVlJNWtyH4YdrdpRSxmd9umddjPPIzgsbZJeXJ/l4IB3Lz0Ij8XilNYk99/4wmr5L/xi0RfU6bUI9xtAqSbQCpLGQxndfG4b6/ozLVpKPVW/wCx9P8A4dnKeV4HOou21X5tqav25Oedm9hvQhgZjI72KUEkAWRV+igk/Y5zrL5+VWv56nsZdCvC9DNwytO7uufSP17/ANj6m0qqsaBCNgUBTfG0Dg39s9Q+DNdPxC7O3+H+KUtV0FlPH8VhaIrm+lc9Mt0SuqI6lV2bEQkqfuvG4B9GVlPIPsQeuVJKvgSxfsz4ifwOfMP6ZD1+zXZPzAZBOz5J9LrlclRYccsjCmH1r1F/vCwfQnJDVFnBAwBgDAGAMAYAwBgDAGAMAYAwBgDAGAMAYAwBgDANC+KHeubSad/wzRvIzrHSn8yOwWYkWeqq1NQo1wb4rKcYby4NsGmy6iThiVur2OM6D4idqLM7LJOx3AokjMyoLvawYeYFeOaPNjnJlmxRTbqnxv8Ayy+HQarLNY4wdrnb9/Q+jOwtcusgimYRm9sqqDuKWoZQ3s4u/oferJO1ZhOLhJxlytjkPxC07SS9qRReP4yIxKgHw3WWVZeP4n8P/DZ5mVrHqFKdU2vn+Wv0sxe0ip3B7Okj/wBNV4598jJwf2caxatZha1wxUkj6D75Cksup+BrZ/V7b/Qcy2O063R6SGKfx/DWGV98vit5CzkfxmhyBQFC+epJz1avY1UnF2nRi+6q9lLIw0D6ZpSDeyVZX28EgEsSBwDQ44GVjjUV8Ko1zarLmrzZuVerbKXfeNTp3hWNo42LabxQxUqrhmlUKwox+Grr7A7aFLYy1GV4sbkluYSdI4G3ZCDWeGvaHHg7xNtbiMJu2cN6Ri//AHyi1eXy/M6HfFX9Cm1cHd/hi6QaZIl8SSNWESzFtwIdVlTyD5Vqagff75bTZnlh1SVO2n9C8XaN9zoJINXpEkA3jpypFhlPurDlT9sEp0Vo5niZUlO5WO1JKAO70RwOAT6MKBPFA1ugnZ8GQySowBgDAGAMAYAwBgDAGAMAYAwBgDAGAMAYAwAcA5B8ctGI4+z9hMagyxBgCx3yNEwsmyS2xySTZNk2c5tRFtLa6/sez4LkjDJOLm4OSSTSt/mW31ON6ZXEurJLgA2dvXhwVA+63+hzKbi4QSr6/I9DTxzR1WqlJySW7cefzJr9Vf09j6R+GWiA7O0UhBD7ZCK43I8sjqGHQ8OCL6En3N9WJNQSZ4XiE4z1WSUOHJk3aXduVyZkKeM5uRCzBCBwlMAaZUABNU1enGcus0S1CTumjglHqItL3deP8+ZkV4vPEqlmAboSx2gkspZKA4Dt8xIqui0K09ybtsRhRzr4xamR59MivJp2QGba8m9d0/lFWbB2ow29BZocknqnqHikqVnsaDwuOrxSlKajTSV93u6Obd3WeNonSehHMJVVbBMkYvjcOLXjoePTIyamUPhp1yX0fhGPURc/Nje6S3ttK63rb+cn0N3t1Yfs8mLcskWyVVnJYlZQY1kYgsSn5pJN8bSOKrGoxqeNxf29nZ4zVo55pe5ZGtj1TGLaIQrxKtL4nheEQFqvDqzX6Z4cvEF5Lxq7vn2u/wBTHr2o6Z8LopBpGMrIzmU2UUqtIqItAgcEICD0III4Oe3pYxjjTinT339zaPBuGdBIwDG6+TxT4KckMpkb0QKQ9f1mhQ9LB9rgsttzJZJUhg1SOXCMCUO1gDyp9iOo/wCOATYAwBgDAGAMAYAwBgDAGAMAYAwBgDAGAMAYBrne/u9/qCeCxKKg8RH6/nUVU7QeVClwwNXvFGxYpkgpxcWdOk1U9Lmjlhyv5Rz3QfC3VtKFmeNIwfM6MWJH8gKjk+5qutGqPDDQvq+J7H1Wo/xVGWFrFBqb9apf3+xlO/Pe+TsfT6bTxxkC2RJFqTbp4uE+cVv5RTuvoepPHoxcU0pHxzhknFyirrl/3NL7p/GXWGaIakiVWkCyAIihYj1cFRe5TzzwRY4NEG4qO/IhjyZJVBXte384PoHTuxUFl2k9VsGv1HGCpxT426NjroDtUo8I5J5Vo2cWB/tr/nOPVfD8d+x9J4EnnT03Smr6m3ytqTXyZzXQdmvFGQNhfeCL9j5eD6E3/nMZ5o5siSuq+56em8OzeHaWWSXT1KV771FKnXuz6rh7OAWBWYkRKAF42khQoY8Wa5oXXN1YBHpHxBjP+R+nvgyCP/qg1J9hxuA/lDVXFVxnK9Fgc+vp3/nbgr0rkzMGjVGJTyggAqKC+UUDXoQoA49APYV1FiaRwoJYgACyTwAB1JPpgFDfJP8ALccX8XR3H0B/Zj6nzHmgvDGC2yLmngWNQqAAD0H1Nk/Ukkkn1JySrdkuAVtXoI5aLr5h8rAlWW+u11IYXXNHnAK22eLoROnsdqSD7MKR/QAHZ9WOAT6XtGOQ7QSrgWUcFXAHU7T1F/vCx7HALeAMAYAwBgGLm7x6NGKPq9Org0VM0QII6ggtYOAXNbqBHGzlkUAdXbavPAtvTrgHCO/vxU166iVNKWhRGCKVWKRW22HJLI12/AIIFAcc8wskHa7m89JnglOUX0tWnXrxubL8LPiFqtXK8OpUEbVdJJSsR6qsg8iAObddoCj96z0o8kHKokS0ufHBTyRaTezao61kmIwBgDAGAMAYB4mYhSQu41wAQL+lnjAOOd/PjDNpp5YdNGimPatTRuSxItzw67dp8vrZB554ldLT33I3v2Mz8PPiQ/aRlgeNvECKyyQqFHmoPxKzKpQkG7Ng8Cxyl0p0mFfc1f4wacQ66FItqAwIaNneQ0oYi+rEKlnqaF5w6pJtWtqPqPAMkowkscoqTktny0k3SOZdj6ttjGSSl8SjYu9wPl+nNHK6jGuqorev2NfB9ZkWJyy5Kj1q7V31J2vb19j6p7r6QpBpzZG6GMshs1JsG5gTyCfUep56lie4+UfJ57Z7sw6tJV1FsXIKsKUx7LCbDz03uebve18GhE4KaqRrp9Rk0+RZMTpo5V3mGn7DkhbZJJM7OEedVeNERRbhIyu9mL7aJ8vJocbqYNPixys7df4vq9Zj6ZtUuy2X1K/cj4zTGTTw6pUZWkEXkR9yqaCyFizb9vQirI5snrt8Kj7nmJScqSO3fjlWMyS/lAKXYSMgKKvVmIYqABzd1kA1X/nR7P8AE8MSSFiNwqGU2tXuHl6Vz/78Zfy5XVFeuNXZsrsmqhUxSKytskRxTqdrB1NA8qStEWOL6ZQunQ/Guv7WFvq0Z8Qf2oPf0Cn75Apdi3p51dQyEEH1H0NEfQgggj0rJIJMAYAwCHVaRJRUihgDYsdCOhB6gj0I5GAU/wANNF+yfxF/glJsfaYAn3PmDEn94YBJB2ohYI4aKQ8BJKBJ60rAlX45pSa9awC3FKrXtINEqa9CpojAPeAab8SO0HTSalkWVdq+F4qu0ZV56QFVqpANwJPpxtO4HbTJLpi5HRpMHn544rq39u/2PmkkiWErqflQhHr5UXd5f7bsrHUZOnqrdbHXk8O0yzLHHMnGSb6qfvz77Hdfg5rVbSxq4llEDeHHISWVUlFofDviiXXdRKqasLYDFNzVtU0Za/Sw0+RLHLqi4pp1XP8AycW7b0cu14wH3RusbpXAZAVavUjd1+ozlxOOPJ8Vd9/qe7rYZtVpE8HW4roXTW35eVXO/PozevhRpC/aUKuGeonkk3AFKMRiYD/adb/q+uTpqlPqVVv+/cjxvqx6dYsvU5Podvi+lpqP9TvumhCKqi6HAsljX3PJzuPlSXAGAMAYAwBgFbWaMS7QxOwWWT0Y+ln2HJr1Ne3IHzt8QNU40sgqJ1EkabvnlV5A8ku8m9pLBeeCdx988rBFfiW3d/F8nTpV6ma/MbP3BkeWXRpK0SqyxSJHCWjfa+nk3ltlUCw3Cvb7ZGCKjqbjf+pNvjbihH8xs/fruhNrgjoQ8umBRCyiPxd5t+T0IAjpuFJMnCgjb358TyQ6Uz1vCtdDR6hZJxtfde69/wChqHYXw21M77ZovAisl2OyyfZVF2Sa5PFWeTweXDpcnX1T7H0PiPjuk/DvFpVvL2pK+X8/+ztmjkLIpZCjdCvHBHBojqPY+2eifGHvUIWVgrbSRQaga+oB4vAOF/GCLwtbHGlbfAVtrsWvmTcwBPJJUEn1Nk8knOLUq5K7+nzPp/A5OOCfQott7qXdKLey7uzmnYkx8M2UALlWJABO5T5RX19MjUx+La7r9jTwTM1hfU4qLlTb5fUnsvr2O995YGOhHjj8iQIrby7SqBGZJZFkDEgMEddh58xN87TvqZyhjbjz2+ro+Tk6RxD/AEvRHViNZtQYfBMu+l3cRmTZW3/qx7deKzLzdR5XU0uq6/oVt0d5+GOyHTBIIfyA4VX8xk2yokqsy1e0GUr9OtVZF9LklPHc+U2n9GWi7RvOp1CxqWY0B9zyTQAA5JJIAA5JIzpJSsg7NhYCR3G1pH8QrwdvlVAtj12ot9Rd1xWCWXMEDAGAMAYBDq4BIjowUhgRTKHX9VPUfTAMb2P2KYJZZPGZg6qDHXkDL0cbizA15etUqivKMAzGAaz8SNC03Z2pRP2h2GPi7kEilVr+Y0v65ScVKLTOjS55YM0ckeV9T51PZYMschPKrTCqBIv+3Xp9M8t6hxjLHR95HwiGbPi1fWnUVdLZv1Xt7Hafgz2fJFopmJt3cFdw2gpsUo1AdDuJFdRWejgjUbqr3PjfFcvXn6erq6V03SV02+FttdfQk7f+GCzP4kU3hyNzLableQ8tIAGBQsSSRyPsbJpm0scjvhnT4b47n0UPLpSj2T7fJmC1+r0vd8RNbSayR2Us6lFMSAFlAAYqhJWiNxLgWSFIGuDBDH8K/U4vEfEs2tn15O3CXCJO7Xxvinlijng8LxJBGNrtIQWraxGwDaSa4Nj2ObUquzgt3R1mGUMoYAgH+IFT+oIsZUk94AwBgDAGAeJZAqlj0As0CeB9ByftgHM+0+64TxzJpd8epkM7BYy5DOxYJIqWbW/mHHpxXPka7T5/MWTE3/b/ALM5xd2jJd3+x2SeLVGDaq/lC0qQhlYB9tblVS20Ai6kc0AoJ18P02TEnLI932/ncmEWuTfc9Iua53y7Zk08Mh07xeNspI3uy8h2xkG6+azRHIVuQASKTmoRcpcIPY+f37e7YGqVWOuL7baIT6kBj0Mg2ttC7iOB5R0wtXha8y1XzM+3J3X4eds6ifTouteL8SqlXjWt9qeJGo0LVk4Aq7N87VjHljkj1RexdO+DCfEvuvJrXXUQR7n048OqpnDEl9hPXZ5fvueuVo56jHLJCos9jwbW4tJqFPMrXr3Xuv6mi93/AIfz6lth0zQxglmaWNoxdcAKwBJPSx0/sDzYcOVz6p/z2Pc8T8R8Px6Z4dMk299lsn/6t+/odX78q8ugLQ7o5QylAY9zK27Y/wCX+9SM5FWDVixnZmgp43Fq/Y+LatHO4u6yfjk13i3+WOABRfw9niA3QXbzX+c+detfkPDXf7XdGHVtR0H4Y6Vo9I3iStK5lJLsApI2JsNAngptYetML5z6DTwUcaqPTe9G64M9o18ZhM3yi/BHpXTxfuwuvZT6bmGbF3tsZHJKjAGAMAYAwBgDAGARSadWZGIsqSV68EirrpdWL9LPucAxXaHdrSO7TPpI5JPmPkS3P1DEKx+pyrjFu2jWOfLGHQpNR9Ldfoc674/GBNJqZkg0ys8YWMmTejNfmZRQ8oQ8UepJ4Fc3VVdmLu+DN9xfiUvaZlhCFJgqsCgLja1BjT1WwmiTweKu9uJUnsyUnVtGjfGNCmtEfzgRKQsrM5IpySu4nncPTjOLP/5i3fHb3Z9J4Sl+ElUYSbk7Uu6jG9l6pnOuw5NqB/y1IcjeRTXttdp9wcjPfXSvs/v3L+EqD07lNQSblFya33jso+9/Y+tOy4XVRucspVSA1llYjzDeTyL5oiwb5qgO0+YL2AMAYAwBgDAGAcs+LHfbUaQRR6ba+53MjRN51SOgENWUa25P09OcjzIRkuo2x6bNmjJ4ot1V0rqzm3db4l9oxyxmSSWYCQGTxGJXwujrRFA+oawQR7WCeWEY0+Scej1GV/BFurvb09ztPfSZY9C05AO2XxJfBJkJYgxiia3EExqLqqA4Azn1WNzxOK71+6OaStHFtP2VO/acHnnMb6YVM1q4jeAqST6OHY+/NZxSzY46aWytPjtd/sVtdJ1f4eOr6GSRg8eyVArakmNw8UaJvdgQfMDXXncQeCRnXpIOEHdbtvbj6FonOfiJ8RtedTOsDSQxo+xDG3BCWr3Qptz2Q3HAXgWc6llg049zpyaPPBRnKL6WrW22/ubZ8JO/Oq1MssOoHk2rIjTObABVZAGIt7LqQD0s88AYeSEpVEiWlz48anki0m6Tao6zJplZkY2SllfYFhRaveiRfsx98kxMc/dnSly5hFk7itvsJJskxXsJJNnjk5l5OPq6+lX60RSMkunUOXApiKJ55rpY6Ej365qSVOyDtXwT80QCfePpG/6qKP8AMrD0yCZepkMkgYAwBgDAGAMAYBDqtUkSl5HVFHVmIUD9TxkpN8ENpcmsa/4j9nxceP4h9o1dh/8AlW3/ADmy0+R9jN54Lua52n8U9NJSiDUFAfMpMSB/YNTMa+nF+tixmi0cu7Rm9SvQ4l3h1TSLI9qwZwTZLurPbNuY82SRz1N55GOKWZ3d7/I+u1uST0EejpcEoLb8ybVu/S3/ADkzPdbtptLNFIRdKD4aM8JKyRsDbr08wDUP4ReW02PqzpK97V/IeJ5pf5fWTpteXJRSp7qne1b+xlu9feQ654ZZIVEkaeHuBBLLbG/lFHzDoQPm4FgDu1Ph8skGovf9zx/B/GIaPOpZYXH9Wvdf19jF6B4t6+IjCNTvpVjNsOVG1jVFqs+11yc5NP4Zn6+rI6+p7Piv+I9FLT+RpYXfeqS9aXr7nb+zvidoJAu93iY+jo3B9tyWv63nc9NkXY+TWeHqbT2f2lDOu6GVJF90ZW/vR4zGUXHZo1Uk+C1kEjAGAMAYBHPEHVlN0RR2llP6MpBH3GAcO+NEITX6ZUPhg6eMIFUURE01p7AAFf8AGcepW/U1ao+k8DyXB4oZHGblapXdJ7eyOZdikrGzOXCiToL5JBBB/Uj+2V1NOVRSujo8Gc8eF5MspKKmtle7aaaftxf9z6cg7D36bTxFSoeGET7W214SqRQA+e1C3x5Rze1RnY0mqZ8mzHN3Z1QO0GEi6EhZxx/EYwvX+UNR9xfHjPwf49pfD9zLy9zOdk9hCAgfOot1ZmNiVwFc7Pl5okH03uBQOexCChFRjwjXg+WO2lYRlQzeRkR0qtjKp44681+ucuBKM/iW++/1Pp/E5yyaVPFNuK6E41svh2+d/ub98KNPv7SgWQFzsZ3DC1UGFkIF8fM3+9kadXO0lW/7l/GZOOmWPJKTm3B0+F8LTSfz/nJ3/TQhFVQSQOBuNmvQWeTQ4s88c3ncfKkuAMAodqptHjL80QLV/EnV0/UCx/Mq+lgwyV6F4G8kg/cAYAwBgDAGAMA+e+/mk1q6iRtbvPmPhvyY9pPAQ9F4ry8H355z1cDg41A8/KpdVyNbzUzGGCOEbbG0EMbNVdn3urzxNZ4bkyS8zG9+6/sfYeCf4hwaXC8Goha7NJP/AHLvXZn61swYiq4A4v7k/wD91PvnRoNDLT/FJ2zh8d8bj4jJRxx6YL15b967Lsj3npnzowBgGR7v6bUvMv4ISGUHho7G3+pugH34OVm4pfHwWim38PJ9H6ASCKITFTJsXxCvAL0NxH0u88h1ex6KutyxkEjAGAMAYBpXfnuk/aFupCSRDbDuPDg8yXtugfJRqwUPFNmOfCssaPS8L8Rloc/mJWns1/b3/wCjT+wPhlqJJP8ApYEUQuwHVnf2A2EgD3JN+w5scuHRuMuqfY93xP8AxJDNgeLTppy5brjvVN7nX9GzlF8Rdr9GAIIscWD7HqOho8gZ6B8gTYB4ncqpIUsQOFFWfoNxA/uRgHJO8/w41PiGXThZPEO+VNwUrK/LlS9AoWJI5BF1VdOHUaRzl1RPqfCPH4abF5OeLaXDX7P+n6Ge7jdypdCRqJKadvy2RW4WFqJAJoFtyoxPSkodbO2nweUvc87xjxV6/IqVRXC/qzoGdB44wBgGN18niloE5viZvREI5X+tgaA9Ab9g0FltuZIDJKjAGAMAYAwBgDAPLoCCCAQeoPIwDX9f3H0E1ltLGCfVLiP/AOsjNY58i7mbxQfYwup+FGib5WnT+l1P/nU5otXPvRR6eBRk+EEH7upmH3WM/wDgBlvxkvRFfwy9SP8A5n4/+1v/AN2v/rk/jH6D8MvU9p8H4fXVSn7Kg/8AG8j8ZL0Q/DL1Lmn+E2jX5pNQ/wB2QD/dQH/OQ9XPtRK08TMaLuB2fF00ysf/AJheT/Dkj/GZvUZH3LrDBdjY9PAsahUVVUdAoCgfoMxbb5NUqJMAYAwBgDAGAMAYBFqNQkY3O6oPdiFH9zgJWVv9Vj9N7D3WKZx/dVIORZPSz9HasXqWX+pJE/8AMoxY6Wfh7Z0//aIf+8T/ANcmx0v0Pw9pBuIF8U+44QfUyVX6DcfpkDp9T9GkkPLzsD7IqKo+25Wb+5/QYFr0H4aZflnv/wC5Grf28Mp/xwLXofh00zcPKAvqI1KMfpvZmofYA+xwLRa08CxqFQAAeg+psn6kkkk+pOSQ3ZLgDAGAMAYAwBgDAGAMAYAwBgDAGAMAYAwBgDAGAMAYAwCh4Ez/ADyBB/DFyfsZGHP6KpHvkE2iXT9nxodyoN3Te1s5HsXa2P8AfJDbLWCBgDAGAMAYAwBgDAGAY/vBq2h0uplStyRO63yLVSRx+mUyScYNo6NHijl1EMcuG0n9WYQ96ChXxgFMUUx1KKLPiQ+EV2kkeVhJuX3DC6o5k81Pf0d/NUd3+XKafl79Tj0P2l1Xfumqfy+RYi73xG9wqr3FXR1FRPKPMpI5EUg+hX6gm3nL+fqZy8MybU+fZp8qPD92vo/meJO8xc6bwo28xUupq7aDUSeF14cNAt/1DIeW6pfym6LLw9RU+uS2uvpKC6vk02ZXs7tdZ93hAlRHHJu4omVSwT7hdpP9YzSM1Lg482mlh/PzbVfLa/lf7MwvZ3eSQRs0kbyMqHUSbfDAjiLMFCi7Y/lua6+U88gZnHK+m2vdndm0EHNKEkk30q73dK79Fuv1+ZlW7dQbfKx3TNCOnVInl3fYiMj9Rl3kX7/Y5Fo577raKl+rS/qVY+81hbgkDOsTRLcduJ2KryDS1Vm+g9+mQsvt6fc1l4fTfxqk5Jvfbp3fbf29yse9fh2Jkpy8tKXiSkiKitzMASS4oet+lZXzq59/sa/5b1743tUd6b3lfZK6239Pckn7zFwh08bFDNp43kO0AeOY2K7Sd3ySqL9Cw9jUvLfHqisNAotrLJX0zaS/9trnjlfovkZDtTtgwsVELybYjMxUoKVTRHmIs+w+nUZaU+l8e5z4NKskepySt0rvn6diJe8KkgiNzEZPBEtrW8jjy3dX5b9/SuceZ7bFnomlTkuqrrfj58X3r099iGHvQCIi8Lp4qxvGCUO5JZY4r4PBUzISPZh62BCyra1zX3NJeHSTkoyT6XJPnlJy+6Tr3R+6rt4rMVCkoiz7x5bZohCRRJAAqU9SMh5Pir5/aiMejUsXU3u3Gue/Ut/07EEXejxXhWJVIM/gyEOjivAeUFWU0fl/3SPUHI822q9f6WaS8O8uMnN18NrZr/Uo7p/zg96HvOGjjfw3dQsPiyeQbWnVGHkuzQkQtXQNxdHJjltXXp9yuXw9xm49ST+Klv8A6W1zXeml696JP+U1BmMEm3ZK6UUJbwGCsKB4u7F+gPTHnbXRX/L3dKau4p87dStdv1Mh2N2mNQhdQKDFbV0kU0AbDITxzXNGweM0hLqVnPqdO8E+l/dNP6p/9F/LHOMAYAwBgDAGAMAYAwBgDAGAMAYAwCDX6RZo5Inva6lGrjhhR5+xyJRUlTNMWSWKanHlO0Udf2Np5Zd0ijxHiaH5tpaMkEjg3wa5HIvKSxxbt8m+LV58ePpg/hUlL5P+fqJOwYmRkkMkm5kcl3LG462gegHHIHWzd3jy13C1uSMlKFKk1svXn+duxHH2Xp42ITaJBMdXtL1+ZMHjDEdQp3MB9emQoRXHz/UtLU55xuXHT0cdo06+a2ZN3f7L/DxFTt3O7Svtutzm9ovmlXao+ijplscOmNFNXqPPyX2SSV+i/q3b+bK57B07hkDN5V8CQLIRaHz+G9fSQkdDTn0OV8uL2+n/AGXWszQqTS56la78Wv0+Vr2JW7AiMm+3+cyBd52B2Qxlgvpasf7n3OT5auyq1uRQ6duKut6u6v5nqXsOJgo8w2oiKQxBURNuQg+4P9/XjJeNMhazKm3tu23t67MjHd6IUQ0oe3O8O24+LRcE+xKqfpQqsjykW/HZHylW21bbcfu/n3s9N3fh3AjeAGjkKh22s8O0IzA9SAij67RfIGPLV2QtblSrbhq6V1K7S9OX8r2PztHsUTS7mdghiMTKrMpYM1kGvQjj39sSx9Tt+hOHVvFj6YpX1XbV9v57Ho9hRbtw3AbvECbjsEm3aH2/8Ol81fOPLRVazJ0064q63q7q/wCOtuCp2d3WjWCOORnd1ijj3b28vhFXHh/wjeit/sqDwAMrHClGn7fY3zeIzlllOCSTcnVc3a39dnX1fqTt3ahIYNvbdvsl2JJl2Fjf3iQj0Fe3GS8UTNa/MmqpVXb0uv3fzPX+hxBgxeQuZRKGL8l1jZPtRjLAr0rJ8tEfjMjj0pKqaquzaf79yH/QtNGFG4ooEIKmQhWMRVISwvk2qL/NQBugMjy4L7f8F/xuoyW6tvq3rdXblX3ftu1RbfsSIqq+cBRIoIZlI8U7mO4cg2BR9Mny0YrV5E29t67LtwTdndnLD4m0sWdt7sxss20Lft8qgfploxUSmbPLLV8JUkv1/dlzLGIwBgDAGAMAYAwBgDAGAMAYAwBgDAGAaG/j7ty/iTqBFqN9q+1WLLtEe4bL2g7QOCALs5yfFd73Tv7cHvryenpfR0NwrdW1Tu6+Lnm+OxaiEjyokbar8MZkG5jOr/sJ2kG56cJuEHPoxIB9rbt0rq/f0f8AwZN44Y3Kah5nS+Olr80K2Xw3XV9N2e9bpWbRxtIJi6aiMMR4hkMUOrNGl8zUnmurPB9AclxuKv1X7kY8kY6lqDjTi/SrlDfnZb7fYsd7ZZNyKgmrw5CDGZgN427RUKklutAsFq7B9JzN9r4/nBl4fHHTcunlc9PG9/mdJfJN/Lvja1IMjoJg00iRNSkbfG0mnHj0R/8ADdCL9LbKNTt13/st/odV6d9MZONRTa9+mc30/wD2T+ux++PqSkZmE43OYztM6gCGMKWIhUud8niMKKgjbZ6Ark0rv+fIjo06m/L6dle/S/zO6+JpfDGk+ad0u6k0E+pP4KN2kueKN3J4aM6c3NYPI3gxr9yx9cmLlsn3Sf6c/wBCubHpv/FnFKoNpe/V+X/bu/lRb7pSy+I6yeMw2Al5BKvn3EEFJBSt/QxSh0Fi7Yerv/P57bGPiEcfQnDpW/Cp7V6rdr/5JS+e9VNSk4VXZ9RtfUTiTmfhEklEIAj86KRRtevls1lH1VvfL9fpwbwlhcnGKjajGvy8tR6udm+dnxvW5WbVz+Zd+pM400LQgLKoMjPKAZVUbRYVNwauAx4I4jqldb3S/jNFiw0pKMVBykpbp7JR/K3vtvXT3pfOzqY5wodm1G19TMsnM/EaSSiEAR+dVI28r18tmss+rnfl+v0MoSwt9KUbUI1+XlqPVd7N87PjetyMTakPpSx1DmovLtmj4MrbmJCsjHZt3q4UgCwVJyLna57e3/H6lunTuM0lFfm3uL7Klymt+HG0+GmkRRy6srN5pxL4UviALNQfcNhQsNgI52hLBHJvrkLra739ef56F3HTKUdo9NxrePFb3W79+rh7IvanSMmohBOoaOPVqykmV6EmmkB8wslfEKgk8DcRwCRl6akuef6f3OeGWMsMq6VJwd8Liaf69P1dep+d59EzaiShLbppQpUSEeTWAueAVBVSG56cn3yMkW5Pn/T+5bQ5oxxK3HZ5Oa749vem9vt6EGt8dHZC0/4dZpAG/wCkM1eFC0Y3x3Iy7mn55FgA+gyH1J1vW/r7fX1L4/InFTSj1uK2+FL80k9n8KddPvW5tfY5fwIPFJMmxd5ICktXJKjofcZ0RvpVnkajo82XRxbrv9+5cyxiMAYAwBgDAGAMAYAwBgDAGAMAYAwBgHmRwoJJAAFkngADqch7EpNukYtO8WnIY7z5QpIKSgkSEhNqlbbcQaoG/TKeZE6noc6aVc33Xbm3dKu98CXvFp1CsXPIY0ElJAjID7lC2u0kXYFYeWK7iOhzybSXFd1W/FO6d9q5JW7ahDhN9mwLCuVtxuVS4G0MQQQt2bHuMnrjdFPwmXp6q2+l7cuuaXrwipo+8kboJG8iFFfkSb7d2QLs2WbIAFWST09TWOVNWbZNBkjLoW7trtWyt73273wX07ViMTTb/wAtbDEhgQVO0qVI3BgeNtXeW61XV2Od6bIsnl1v/Hd8VXfgxEHbkBlmlKKmxjC0jB1fYkKTHylLWi5BBr5b+mUWSNtnZLR5ljjBO73pU1bk483W9c+9GV1XbEMZKsx3Ahdqq7tbKWACoCSdos10HJy7nFHLj0uWatLb1bSXpy/fb5kL94dOK/Mu0ElqrsNjXtNqpAsqQB1JFDnI82PqWWizv/T3rlLdc8vt9uSpre34Yt8yruJjcv5ZFkPgMoCFCl0DOetVu6EEkVlkjH4v5sbYtHlyVjb7qt018V73db125r2MnH2pE22m5ZzEAQwO8KWK7SLB2qTz6Zp1I5Xp8iu1wr+l1f6kOo7ajjZ1kNU4RQokdmYx+JW1Uu6s8XwP0yHkSe5eGkyTinFdr3pLmuW/X5DW9tRpAs4t0YoBtDEnxGCg0BfG7pV8V1xLIlHq+X3GLSTnmeF7NXzXZWQaHvHE5dXPhsskqeYPtIgZgTvKhb2rvK3YF+15WOWL+/2NcugywSlHdNRe1X8SXa75dXw2TJ25E+3wzZ3opDiSM1Je1gGSyDtNHoaPPGWWRPgzejyR/Muz4p8crZ9u/dehZ7N7Rj1Cb4iWW6BKuoPANjcBYojkcf2yYyUlaMs2CeGXTkVP5p/rXHyLeWMhgDAGAMAYAwBgDAGAMAYAwBgDAGAMAYBV7U0wlhmjIJDxshANEhlIoH069crNXFo1w5HjyRmuzT/Q1fT9jajUNI0/kISARlo1HmiaRiGRJW3CpACQy2SaqswUJSdy9v6+/uerPV4MEVHHvvK6fZpLZuKrj0fuZPR93Sh3F1vw5oztTaLnaM2BuJ8oiA5JJvrl1i/Z/c5cmu6l0pOri93f5U/bvftRBB3V2yKwkQrvjkYGO23RKi+Vi9KD4Sn5SRzR6UWKnZpPxHqhVO6klT2ptvdVb5fdJ916+k7tOAtTLuQIIz4ZoeFIzruXf5rD7TRHuKyFia7+n2sq9fFt3DZ3e/qknW23Frn0dl/U9lvLp2jklBkLCQOEAVWSQSJSXyoKrwTZAPPOXcW403uc8NRDHmU4R2qqvs1T39Xv2pehW0/YDb2eaRHLyNI4WMqpDQLBsou3ol363kLHvcn/ACkjaetXQoY4tUklbt7Scr4XqVl7qFY4gJQ0qOzF5ELBwyhAGVXU2ESMA3+59cr5Oy33NH4inOT6ai0lSfFb7Np8tt1Xcmi7tbUmUSIfEhji5iUrcTSMSUuirGUjbwQB1vkT5WzXy+xSWv6pRlT2lJ877pLn1Vc/YgHdRtjKZ+THPGBtcqnj+FQUPISFXwb23yXNbRQyPJdc+v3r+xp/mUepNQ7xfa309XNJK3fNdt7LHZ3Zr/jJZnBChFA4AV52ULJKq7iQNiRqLN/N9zaMX1uX893+xnm1EfwscUebfzUe0W6Xdt7exZfsa9Qs2/pL4u3b/wDTtDV3/NuuvSvrk9HxX/OKMlq6wvFXav8A9KX/AAJOxz+FEAkAYEMHK2NyyCQWu4WLAB5GPL+Dp+X2C1S8/wA1rbir9VXP/BVn7sCSMRvJx4uolalqxqlmUqOTW38R15vb05yssNqm/X73/c2h4i4T64x7QX+xxd/Xp+5+aLu2ykM0kZYNGfJEUsRFjzbsbJY+tD0HUksT5Yy69SVRTr4uXfNeyW1elv1Mv2RovAggh3bvDjWPdVXsULdWaus0hHpil6HHqMvnZZZKrqbf6st5YxGAMAYAwBgDAGAMAYAwBgDAGAMAYAwBgDAGAMAYAwDCd5O0JYvCEO223FuEZqVbtUaRNwBIujddB6jLJNxqju0WHHk6vM7V6pbvu0pV7bVfJjYe8kj/AJiPF4Ym08Qj2sGkGoWI+ICWtf29gUeIzfXiqyN7r1S/U6paCEfgkndTd3suly24343d919UveSXw4ihiLtppJW4JAdZYY1sBrA/Mfj6fTK+a6Vc1/YR0GPrkpXSkl9GpN9udkTf6tOrzB5YfyZEiKFGVpS8ava+c7SS9KKPyNZ58tuuSu+39jL8PilGLjGXxJu72VNrfbeqt8cr60NP3l1LR3UdukUiWYV/aSKpVQNQd1qx27ivmXnrQqss6/T0/v8AodM9Bp4zq3Sck/zdldv4FW/NXsbH2B2j40SlmBfc6sNuw3G5U+Xc3I4BIJF9Dm0JdSs83V4PKyUltt3vlXzS590n6mTy5yjAGAMAYAwBgDAGAMAYAwBgDAGAMAYAwBgDAGAMAYAwBgDAGAMAh1OlSQVIiuLumAYX70chpPkvDJODuLa+QOkTcH2LvAoNtFgewPUDFK7HmT6em3XoeV0MQLERoC3LHavN0TfHPQf2GOlehLy5HVye3uem0qFw5RS4FBqG4D2DdRildkLJJR6U3XoeF7PiAcCKOn5cbVpv6hXP65HSuKJebI2n1Pbjd7fI9xaVF27UVdo2rQApSbIFdBYHH0yUkispyldtuybJKjAGAMAYAwBgDAGAMAYAwBgDAGAMAYAwBgDAGAMAYAwBgDAGAMAYAwBgDAGAMAYAwBgDAGAMAYAwBgDAGAMAYAwBgDAGAMAYAwBgDAGAMAYAwBgDAGAMAYAwBgDAGAMAYAwBgDAG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476" name="Picture 4" descr="http://beacon-center.org/wp-content/uploads/2012/01/Fig1.jpg"/>
          <p:cNvPicPr>
            <a:picLocks noChangeAspect="1" noChangeArrowheads="1"/>
          </p:cNvPicPr>
          <p:nvPr/>
        </p:nvPicPr>
        <p:blipFill>
          <a:blip r:embed="rId3" cstate="print"/>
          <a:srcRect b="35574"/>
          <a:stretch>
            <a:fillRect/>
          </a:stretch>
        </p:blipFill>
        <p:spPr bwMode="auto">
          <a:xfrm>
            <a:off x="2057400" y="2514600"/>
            <a:ext cx="38100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18.8 Gene Flow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81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>
                <a:solidFill>
                  <a:srgbClr val="0000FF"/>
                </a:solidFill>
              </a:rPr>
              <a:t>Gene </a:t>
            </a:r>
            <a:r>
              <a:rPr lang="en-GB" b="1" dirty="0">
                <a:solidFill>
                  <a:srgbClr val="0000FF"/>
                </a:solidFill>
              </a:rPr>
              <a:t>flow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Physical movement of alleles caused by individuals moving into and away from populations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Tends to counter the evolutionary effects of mutation, natural selection, and genetic drift on a </a:t>
            </a:r>
            <a:r>
              <a:rPr lang="en-GB" dirty="0" smtClean="0"/>
              <a:t>population</a:t>
            </a:r>
            <a:endParaRPr lang="en-GB" dirty="0"/>
          </a:p>
        </p:txBody>
      </p:sp>
      <p:pic>
        <p:nvPicPr>
          <p:cNvPr id="4" name="Picture1" descr="18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0"/>
            <a:ext cx="3503612" cy="271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175"/>
            <a:ext cx="8229600" cy="10699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19.2 Comparing </a:t>
            </a:r>
            <a:br>
              <a:rPr lang="en-GB"/>
            </a:br>
            <a:r>
              <a:rPr lang="en-GB"/>
              <a:t>Body Form and Function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5181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Comparisons </a:t>
            </a:r>
            <a:r>
              <a:rPr lang="en-GB" dirty="0"/>
              <a:t>of body form and structures yields clues about evolutionary </a:t>
            </a:r>
            <a:r>
              <a:rPr lang="en-GB" dirty="0" smtClean="0"/>
              <a:t>relationships</a:t>
            </a:r>
          </a:p>
          <a:p>
            <a:pPr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>
                <a:solidFill>
                  <a:srgbClr val="0000FF"/>
                </a:solidFill>
              </a:rPr>
              <a:t>Morphological divergence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A body part from a common ancestor becomes modified differently in different lines of descent</a:t>
            </a:r>
          </a:p>
          <a:p>
            <a:pPr>
              <a:lnSpc>
                <a:spcPct val="95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>
              <a:lnSpc>
                <a:spcPct val="9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>
                <a:solidFill>
                  <a:srgbClr val="0000FF"/>
                </a:solidFill>
              </a:rPr>
              <a:t>Homologous structures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Similar body parts that reflect shared ancestry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The same genes direct their development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Wingdings" pitchFamily="2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2480</TotalTime>
  <Words>1024</Words>
  <Application>Microsoft Office PowerPoint</Application>
  <PresentationFormat>On-screen Show (4:3)</PresentationFormat>
  <Paragraphs>192</Paragraphs>
  <Slides>34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Aspect</vt:lpstr>
      <vt:lpstr>Processes of Evolution</vt:lpstr>
      <vt:lpstr>Sexual Selection</vt:lpstr>
      <vt:lpstr>Balanced Polymorphism</vt:lpstr>
      <vt:lpstr>18.7 Genetic Drift— The Chance Changes</vt:lpstr>
      <vt:lpstr>Genetic Drift and Population Size</vt:lpstr>
      <vt:lpstr>Bottlenecks</vt:lpstr>
      <vt:lpstr>The Founder Effect</vt:lpstr>
      <vt:lpstr>18.8 Gene Flow</vt:lpstr>
      <vt:lpstr>19.2 Comparing  Body Form and Function</vt:lpstr>
      <vt:lpstr>Morphological Divergence</vt:lpstr>
      <vt:lpstr>Morphological Convergence</vt:lpstr>
      <vt:lpstr>19.3 Comparing  Patterns of Development</vt:lpstr>
      <vt:lpstr>Evidence for Evolution   </vt:lpstr>
      <vt:lpstr>Forever Young</vt:lpstr>
      <vt:lpstr>Evidence for Evolution   Genetics &amp; Molecular Biology</vt:lpstr>
      <vt:lpstr>19.4 Comparing DNA and Proteins</vt:lpstr>
      <vt:lpstr>Molecular Clocks</vt:lpstr>
      <vt:lpstr>DNA Sequence Comparison</vt:lpstr>
      <vt:lpstr>18.9 Reproductive Isolation</vt:lpstr>
      <vt:lpstr>Reproductive Isolating Mechanisms</vt:lpstr>
      <vt:lpstr>Postzygotic Isolation Mechanisms</vt:lpstr>
      <vt:lpstr>Allopatric Speciation</vt:lpstr>
      <vt:lpstr>Allopatric Speciation  on an Isolated Archipelago</vt:lpstr>
      <vt:lpstr>Sympatric Speciation</vt:lpstr>
      <vt:lpstr>Parapatric Speciation</vt:lpstr>
      <vt:lpstr>Different Speciation Models</vt:lpstr>
      <vt:lpstr>Coevolution</vt:lpstr>
      <vt:lpstr>19.1 Taxonomy and Cladistics</vt:lpstr>
      <vt:lpstr>Linnaean Classification</vt:lpstr>
      <vt:lpstr>Linnaean Classification</vt:lpstr>
      <vt:lpstr>Ranking Versus Grouping</vt:lpstr>
      <vt:lpstr>PowerPoint Presentation</vt:lpstr>
      <vt:lpstr>Cladograms</vt:lpstr>
      <vt:lpstr>Q2 = 98/200 = .49 q = square root .49 = .7 p = .3 (p + q = 1 so p + .7 = 1)  2pq = 2 x .7 x .3 = .42 = 42% 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of Evolution</dc:title>
  <dc:creator>Sarah</dc:creator>
  <cp:lastModifiedBy>Urban, Sarah</cp:lastModifiedBy>
  <cp:revision>8</cp:revision>
  <dcterms:created xsi:type="dcterms:W3CDTF">2014-02-12T05:56:58Z</dcterms:created>
  <dcterms:modified xsi:type="dcterms:W3CDTF">2015-02-06T19:14:26Z</dcterms:modified>
</cp:coreProperties>
</file>