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29D26-B916-4B18-B34F-408BB7E361CF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C2481-8E9D-46EB-BCBF-7A88EE0D9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C2481-8E9D-46EB-BCBF-7A88EE0D96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E40833-C561-4065-BA54-56E5B6A0719C}" type="datetimeFigureOut">
              <a:rPr lang="en-US" smtClean="0"/>
              <a:pPr/>
              <a:t>2/22/2014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FEF6F-1CF1-4B44-AF14-E4D0B59D14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Viruses and Prokaryotes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common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virus is brought in the host cell (nose, etc.)</a:t>
            </a:r>
          </a:p>
          <a:p>
            <a:r>
              <a:rPr lang="en-US" dirty="0" smtClean="0"/>
              <a:t>The host cell makes viral protein and RNA</a:t>
            </a:r>
          </a:p>
          <a:p>
            <a:r>
              <a:rPr lang="en-US" dirty="0" smtClean="0"/>
              <a:t>Within 8 hours the hose cell bursts and releases hundreds of new viruses</a:t>
            </a:r>
            <a:endParaRPr lang="en-US" dirty="0"/>
          </a:p>
        </p:txBody>
      </p:sp>
      <p:pic>
        <p:nvPicPr>
          <p:cNvPr id="4" name="Picture 2" descr="C:\Users\Alex\Desktop\art\BIO10NAE_06_20_02_005_LRIM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4267200"/>
            <a:ext cx="9142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96112"/>
          </a:xfrm>
        </p:spPr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HIV is a retrovirus – the genetic information is copied from the RNA to DNA</a:t>
            </a:r>
          </a:p>
          <a:p>
            <a:r>
              <a:rPr lang="en-US" dirty="0" smtClean="0"/>
              <a:t>The viral DNA remains inactive for many cell divisions</a:t>
            </a:r>
          </a:p>
          <a:p>
            <a:r>
              <a:rPr lang="en-US" dirty="0" smtClean="0"/>
              <a:t>When activated, the viruses damage the host’s immune system.</a:t>
            </a:r>
            <a:endParaRPr lang="en-US" dirty="0"/>
          </a:p>
        </p:txBody>
      </p:sp>
      <p:pic>
        <p:nvPicPr>
          <p:cNvPr id="4" name="Picture 2" descr="C:\Users\Alex\Desktop\art\BIO10NAE_06_20_02_005_LRIM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29075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vs.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have many characteristics of cells</a:t>
            </a:r>
          </a:p>
          <a:p>
            <a:r>
              <a:rPr lang="en-US" dirty="0" smtClean="0"/>
              <a:t>Viruses depend on living things and therefore were not likely to be the first living organisms.</a:t>
            </a:r>
            <a:endParaRPr lang="en-US" dirty="0"/>
          </a:p>
        </p:txBody>
      </p:sp>
      <p:pic>
        <p:nvPicPr>
          <p:cNvPr id="4" name="Picture 2" descr="C:\Users\Alex\Desktop\art\BIO10NAE_06_20_02_005_LRIM_12.png"/>
          <p:cNvPicPr>
            <a:picLocks noChangeAspect="1" noChangeArrowheads="1"/>
          </p:cNvPicPr>
          <p:nvPr/>
        </p:nvPicPr>
        <p:blipFill>
          <a:blip r:embed="rId2" cstate="print"/>
          <a:srcRect l="3333" t="2692" r="7500"/>
          <a:stretch>
            <a:fillRect/>
          </a:stretch>
        </p:blipFill>
        <p:spPr bwMode="auto">
          <a:xfrm>
            <a:off x="259713" y="3657600"/>
            <a:ext cx="8884287" cy="299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Prokaryote – unicellular organism </a:t>
            </a:r>
          </a:p>
          <a:p>
            <a:pPr>
              <a:buNone/>
            </a:pPr>
            <a:r>
              <a:rPr lang="en-US" dirty="0" smtClean="0"/>
              <a:t>     without a nucleus</a:t>
            </a:r>
          </a:p>
          <a:p>
            <a:pPr lvl="1"/>
            <a:r>
              <a:rPr lang="en-US" dirty="0" smtClean="0"/>
              <a:t>DNA is found in the cytoplasm</a:t>
            </a:r>
          </a:p>
          <a:p>
            <a:pPr lvl="2"/>
            <a:r>
              <a:rPr lang="en-US" dirty="0" smtClean="0"/>
              <a:t>2 Domains of prokaryotes</a:t>
            </a:r>
          </a:p>
          <a:p>
            <a:pPr marL="1435608" lvl="3" indent="-457200">
              <a:buNone/>
            </a:pPr>
            <a:r>
              <a:rPr lang="en-US" dirty="0" smtClean="0"/>
              <a:t>1) Bacteria </a:t>
            </a:r>
          </a:p>
          <a:p>
            <a:pPr marL="1435608" lvl="3" indent="-457200">
              <a:buNone/>
            </a:pPr>
            <a:r>
              <a:rPr lang="en-US" dirty="0" smtClean="0"/>
              <a:t>    -Live almost everywhere (fresh and salt water, land, other organisms</a:t>
            </a:r>
          </a:p>
          <a:p>
            <a:pPr lvl="3">
              <a:buNone/>
            </a:pPr>
            <a:r>
              <a:rPr lang="en-US" dirty="0" smtClean="0"/>
              <a:t>	 -Have a cell wall made of </a:t>
            </a:r>
            <a:r>
              <a:rPr lang="en-US" dirty="0" err="1" smtClean="0"/>
              <a:t>peptidoglycan</a:t>
            </a:r>
            <a:r>
              <a:rPr lang="en-US" dirty="0" smtClean="0"/>
              <a:t> (sugar and amino acids)</a:t>
            </a:r>
          </a:p>
          <a:p>
            <a:pPr lvl="3">
              <a:buNone/>
            </a:pPr>
            <a:r>
              <a:rPr lang="en-US" dirty="0" smtClean="0"/>
              <a:t>	 -some have flagella and second cell membrane</a:t>
            </a:r>
          </a:p>
          <a:p>
            <a:pPr marL="1124712" lvl="2" indent="-457200">
              <a:buNone/>
            </a:pPr>
            <a:r>
              <a:rPr lang="en-US" dirty="0" smtClean="0"/>
              <a:t>     2) </a:t>
            </a:r>
            <a:r>
              <a:rPr lang="en-US" dirty="0" err="1" smtClean="0"/>
              <a:t>Archea</a:t>
            </a:r>
            <a:endParaRPr lang="en-US" dirty="0" smtClean="0"/>
          </a:p>
          <a:p>
            <a:pPr marL="1124712" lvl="2" indent="-457200">
              <a:buNone/>
            </a:pPr>
            <a:r>
              <a:rPr lang="en-US" dirty="0" smtClean="0"/>
              <a:t>	-DNA is more similar to eukaryotes</a:t>
            </a:r>
          </a:p>
          <a:p>
            <a:pPr marL="1124712" lvl="2" indent="-457200">
              <a:buNone/>
            </a:pPr>
            <a:r>
              <a:rPr lang="en-US" dirty="0" smtClean="0"/>
              <a:t>	-many live in harsh environments (digestive tract, hot spring	</a:t>
            </a:r>
          </a:p>
          <a:p>
            <a:pPr marL="1124712" lvl="2" indent="-457200">
              <a:buAutoNum type="arabicParenR"/>
            </a:pPr>
            <a:endParaRPr lang="en-US" dirty="0" smtClean="0"/>
          </a:p>
        </p:txBody>
      </p:sp>
      <p:pic>
        <p:nvPicPr>
          <p:cNvPr id="4" name="Picture 2" descr="C:\Users\Alex\Desktop\art\BIO10NAE_06_20_03_005_LRIM_02.png"/>
          <p:cNvPicPr>
            <a:picLocks noChangeAspect="1" noChangeArrowheads="1"/>
          </p:cNvPicPr>
          <p:nvPr/>
        </p:nvPicPr>
        <p:blipFill>
          <a:blip r:embed="rId2" cstate="print"/>
          <a:srcRect l="2143" t="16616" r="3571" b="20615"/>
          <a:stretch>
            <a:fillRect/>
          </a:stretch>
        </p:blipFill>
        <p:spPr bwMode="auto">
          <a:xfrm>
            <a:off x="5405717" y="381000"/>
            <a:ext cx="3738283" cy="28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Prokaryotes vary in their size and shape, the way they move and the way the use energy</a:t>
            </a:r>
          </a:p>
          <a:p>
            <a:r>
              <a:rPr lang="en-US" dirty="0" smtClean="0"/>
              <a:t>Shapes –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Movement </a:t>
            </a:r>
          </a:p>
          <a:p>
            <a:pPr lvl="1"/>
            <a:r>
              <a:rPr lang="en-US" dirty="0" smtClean="0"/>
              <a:t>Some don’t move</a:t>
            </a:r>
          </a:p>
          <a:p>
            <a:pPr lvl="1"/>
            <a:r>
              <a:rPr lang="en-US" dirty="0" smtClean="0"/>
              <a:t>Flagella</a:t>
            </a:r>
          </a:p>
          <a:p>
            <a:pPr lvl="1"/>
            <a:r>
              <a:rPr lang="en-US" dirty="0" smtClean="0"/>
              <a:t>Move in slime they make </a:t>
            </a:r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19400"/>
            <a:ext cx="349857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76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Energy</a:t>
            </a:r>
            <a:endParaRPr lang="en-US" dirty="0"/>
          </a:p>
        </p:txBody>
      </p:sp>
      <p:pic>
        <p:nvPicPr>
          <p:cNvPr id="6" name="Picture 2" descr="C:\Users\Alex\Desktop\art\BIO10NAE_06_20_03_005_LRIM_0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209800"/>
            <a:ext cx="9545029" cy="33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and Reproduction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Binary fission – a prokaryote replicates its DNA and divides in half, producing two identical cells</a:t>
            </a:r>
          </a:p>
          <a:p>
            <a:pPr lvl="1">
              <a:buFontTx/>
              <a:buChar char="-"/>
            </a:pPr>
            <a:r>
              <a:rPr lang="en-US" dirty="0" smtClean="0"/>
              <a:t>Asexual reproduction</a:t>
            </a:r>
          </a:p>
          <a:p>
            <a:pPr lvl="1">
              <a:buFontTx/>
              <a:buChar char="-"/>
            </a:pPr>
            <a:r>
              <a:rPr lang="en-US" dirty="0" smtClean="0"/>
              <a:t>Can occur every 20 minutes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Endospore</a:t>
            </a:r>
            <a:r>
              <a:rPr lang="en-US" dirty="0" smtClean="0"/>
              <a:t> – a structure produced in unfavorable conditions </a:t>
            </a:r>
          </a:p>
          <a:p>
            <a:pPr lvl="1">
              <a:buNone/>
            </a:pPr>
            <a:r>
              <a:rPr lang="en-US" dirty="0" smtClean="0"/>
              <a:t>- A thick internal wall encloses the DNA and cytoplasm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2047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19912"/>
          </a:xfrm>
        </p:spPr>
        <p:txBody>
          <a:bodyPr/>
          <a:lstStyle/>
          <a:p>
            <a:r>
              <a:rPr lang="en-US" dirty="0" smtClean="0"/>
              <a:t>How do prokaryotes evolve?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Mutation – random changes in DNA</a:t>
            </a:r>
          </a:p>
          <a:p>
            <a:pPr lvl="1">
              <a:buNone/>
            </a:pPr>
            <a:r>
              <a:rPr lang="en-US" dirty="0" smtClean="0"/>
              <a:t>-passed on to daughter cells</a:t>
            </a:r>
          </a:p>
          <a:p>
            <a:pPr lvl="1">
              <a:buNone/>
            </a:pPr>
            <a:r>
              <a:rPr lang="en-US" dirty="0" smtClean="0"/>
              <a:t>-one of the main way prokaryotes evolve</a:t>
            </a:r>
          </a:p>
          <a:p>
            <a:r>
              <a:rPr lang="en-US" dirty="0" smtClean="0"/>
              <a:t>Conjugation – a hollow bridge forms between two bacterial cells and genetic material moves from one cell to the other</a:t>
            </a:r>
          </a:p>
          <a:p>
            <a:pPr lvl="1">
              <a:buNone/>
            </a:pPr>
            <a:r>
              <a:rPr lang="en-US" dirty="0" smtClean="0"/>
              <a:t>-increases genetic diversity</a:t>
            </a:r>
          </a:p>
          <a:p>
            <a:pPr lvl="1">
              <a:buNone/>
            </a:pPr>
            <a:r>
              <a:rPr lang="en-US" dirty="0" smtClean="0"/>
              <a:t>-many times a gene that enables the bacteria to live in a new environment is transferred in form of a plasmid (circular piece of DNA)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105704"/>
            <a:ext cx="2009775" cy="160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Importance of Prokaryotes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Decomposers – assist in breaking down dead organisms</a:t>
            </a:r>
          </a:p>
          <a:p>
            <a:r>
              <a:rPr lang="en-US" dirty="0" smtClean="0"/>
              <a:t>Producers – food chains are dependent </a:t>
            </a:r>
          </a:p>
          <a:p>
            <a:pPr>
              <a:buNone/>
            </a:pPr>
            <a:r>
              <a:rPr lang="en-US" dirty="0" smtClean="0"/>
              <a:t>    on bacteria for producing food</a:t>
            </a:r>
          </a:p>
          <a:p>
            <a:pPr lvl="1"/>
            <a:r>
              <a:rPr lang="en-US" sz="2200" dirty="0" smtClean="0"/>
              <a:t>1 </a:t>
            </a:r>
            <a:r>
              <a:rPr lang="en-US" sz="2200" dirty="0" err="1" smtClean="0"/>
              <a:t>cyanobacterium</a:t>
            </a:r>
            <a:r>
              <a:rPr lang="en-US" sz="2200" dirty="0" smtClean="0"/>
              <a:t> (</a:t>
            </a:r>
            <a:r>
              <a:rPr lang="en-US" sz="2200" i="1" dirty="0" err="1" smtClean="0"/>
              <a:t>Prochlorococcus</a:t>
            </a:r>
            <a:r>
              <a:rPr lang="en-US" sz="2200" dirty="0" smtClean="0"/>
              <a:t>) is the </a:t>
            </a:r>
          </a:p>
          <a:p>
            <a:pPr lvl="1">
              <a:buNone/>
            </a:pPr>
            <a:r>
              <a:rPr lang="en-US" sz="2200" dirty="0" smtClean="0"/>
              <a:t>   most abundant photosynthetic organism – </a:t>
            </a:r>
          </a:p>
          <a:p>
            <a:pPr lvl="1">
              <a:buNone/>
            </a:pPr>
            <a:r>
              <a:rPr lang="en-US" sz="2200" dirty="0" smtClean="0"/>
              <a:t>   makes over ½ of food in the open ocean</a:t>
            </a:r>
          </a:p>
          <a:p>
            <a:r>
              <a:rPr lang="en-US" dirty="0" smtClean="0"/>
              <a:t>Nitrogen Fixers – converts nitrogen </a:t>
            </a:r>
          </a:p>
          <a:p>
            <a:pPr>
              <a:buNone/>
            </a:pPr>
            <a:r>
              <a:rPr lang="en-US" dirty="0" smtClean="0"/>
              <a:t>    into a form plants use (N2 to NH3) </a:t>
            </a:r>
          </a:p>
          <a:p>
            <a:pPr lvl="1"/>
            <a:r>
              <a:rPr lang="en-US" dirty="0" smtClean="0"/>
              <a:t>90% of the nitrogen organisms use comes from fixation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5590849"/>
            <a:ext cx="2590800" cy="126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981200"/>
            <a:ext cx="174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7942" y="609600"/>
            <a:ext cx="115605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Uses of Prokaryotes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of Food – yogurt, cheese, vinegar</a:t>
            </a:r>
          </a:p>
          <a:p>
            <a:r>
              <a:rPr lang="en-US" dirty="0" smtClean="0"/>
              <a:t>Clean oil spills</a:t>
            </a:r>
          </a:p>
          <a:p>
            <a:r>
              <a:rPr lang="en-US" dirty="0" smtClean="0"/>
              <a:t>Remove human waste and poison from water</a:t>
            </a:r>
          </a:p>
          <a:p>
            <a:r>
              <a:rPr lang="en-US" dirty="0" smtClean="0"/>
              <a:t>Medicine – synthesize drugs – insulin, human growth hormone</a:t>
            </a:r>
          </a:p>
          <a:p>
            <a:r>
              <a:rPr lang="en-US" dirty="0" smtClean="0"/>
              <a:t>Digestion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625" r="18750"/>
          <a:stretch>
            <a:fillRect/>
          </a:stretch>
        </p:blipFill>
        <p:spPr bwMode="auto">
          <a:xfrm>
            <a:off x="7543800" y="1066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862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7244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72440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Viruses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en-US" dirty="0" smtClean="0"/>
              <a:t>A nonliving (?) particle made of proteins, nucleic acids, and sometimes lipids (fats)</a:t>
            </a:r>
          </a:p>
          <a:p>
            <a:r>
              <a:rPr lang="en-US" dirty="0" smtClean="0"/>
              <a:t>Viruses only reproduce by infecting living cells</a:t>
            </a:r>
          </a:p>
          <a:p>
            <a:r>
              <a:rPr lang="en-US" dirty="0" smtClean="0"/>
              <a:t>Most viruses can only be seen with an electron microscope</a:t>
            </a:r>
          </a:p>
          <a:p>
            <a:r>
              <a:rPr lang="en-US" dirty="0" smtClean="0"/>
              <a:t>The first virus isolated was the tobacco mosaic virus in 1935</a:t>
            </a:r>
          </a:p>
        </p:txBody>
      </p:sp>
      <p:pic>
        <p:nvPicPr>
          <p:cNvPr id="4" name="Picture 2" descr="C:\Users\Alex\Desktop\art\BIO10NAE_06_20_02_005_LRIM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9142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Diseases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Pathogen = a virus or bacteria that causes disease</a:t>
            </a:r>
          </a:p>
          <a:p>
            <a:r>
              <a:rPr lang="en-US" dirty="0" smtClean="0"/>
              <a:t>Bacteria cause disease by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Destroying living cells directly of cause tissue damage when they provoke an immune response from the host</a:t>
            </a:r>
          </a:p>
          <a:p>
            <a:pPr marL="1124712" lvl="2" indent="-457200">
              <a:buNone/>
            </a:pPr>
            <a:r>
              <a:rPr lang="en-US" dirty="0" smtClean="0"/>
              <a:t> - Tuberculosis (TB) is inhaled into the lungs and the immune response destroys tissue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Release toxins that upset the normal activities of the host</a:t>
            </a:r>
          </a:p>
          <a:p>
            <a:pPr marL="1124712" lvl="2" indent="-457200">
              <a:buFontTx/>
              <a:buChar char="-"/>
            </a:pPr>
            <a:r>
              <a:rPr lang="en-US" dirty="0" smtClean="0"/>
              <a:t>Botulism – food poisoning </a:t>
            </a:r>
          </a:p>
          <a:p>
            <a:pPr marL="1124712" lvl="2" indent="-457200">
              <a:buFontTx/>
              <a:buChar char="-"/>
            </a:pPr>
            <a:r>
              <a:rPr lang="en-US" dirty="0" smtClean="0"/>
              <a:t>tetanus – causes lockjaw, muscle spasms</a:t>
            </a:r>
          </a:p>
          <a:p>
            <a:pPr marL="1124712" lvl="2" indent="-45720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828800" cy="14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199888"/>
            <a:ext cx="1295400" cy="149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Diseases</a:t>
            </a:r>
            <a:endParaRPr lang="en-US" dirty="0"/>
          </a:p>
        </p:txBody>
      </p:sp>
      <p:pic>
        <p:nvPicPr>
          <p:cNvPr id="4" name="Picture 2" descr="C:\Users\Alex\Desktop\art\BIO10NAE_06_20_04_005_LRIM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0" y="2590800"/>
            <a:ext cx="9089330" cy="28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Bacteria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Physical Removal </a:t>
            </a:r>
          </a:p>
          <a:p>
            <a:pPr lvl="1">
              <a:buNone/>
            </a:pPr>
            <a:r>
              <a:rPr lang="en-US" dirty="0" smtClean="0"/>
              <a:t>– hand washing removes bacteria</a:t>
            </a:r>
          </a:p>
          <a:p>
            <a:r>
              <a:rPr lang="en-US" dirty="0" smtClean="0"/>
              <a:t>Disinfectants </a:t>
            </a:r>
          </a:p>
          <a:p>
            <a:pPr lvl="1">
              <a:buNone/>
            </a:pPr>
            <a:r>
              <a:rPr lang="en-US" dirty="0" smtClean="0"/>
              <a:t>- chemicals that kill bacteria</a:t>
            </a:r>
          </a:p>
          <a:p>
            <a:r>
              <a:rPr lang="en-US" dirty="0" smtClean="0"/>
              <a:t>Food Storage –</a:t>
            </a:r>
          </a:p>
          <a:p>
            <a:pPr lvl="1">
              <a:buNone/>
            </a:pPr>
            <a:r>
              <a:rPr lang="en-US" dirty="0" smtClean="0"/>
              <a:t>- refrigeration/freezing slows the growth</a:t>
            </a:r>
          </a:p>
          <a:p>
            <a:r>
              <a:rPr lang="en-US" dirty="0" smtClean="0"/>
              <a:t>Food Procession </a:t>
            </a:r>
          </a:p>
          <a:p>
            <a:pPr lvl="1">
              <a:buNone/>
            </a:pPr>
            <a:r>
              <a:rPr lang="en-US" dirty="0" smtClean="0"/>
              <a:t>– boiling, frying, steaming kills bacteria</a:t>
            </a:r>
          </a:p>
          <a:p>
            <a:r>
              <a:rPr lang="en-US" dirty="0" smtClean="0"/>
              <a:t>Sterilization by Heat </a:t>
            </a:r>
          </a:p>
          <a:p>
            <a:pPr>
              <a:buNone/>
            </a:pPr>
            <a:r>
              <a:rPr lang="en-US" dirty="0" smtClean="0"/>
              <a:t>	– kills bacteria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2590800" cy="1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228850" cy="14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411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259284"/>
            <a:ext cx="1252537" cy="159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467783"/>
            <a:ext cx="1609725" cy="139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Bacteria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Vaccines – a preparation of weakened or killed pathogen or inactivated toxin</a:t>
            </a:r>
          </a:p>
          <a:p>
            <a:pPr lvl="1">
              <a:buNone/>
            </a:pPr>
            <a:r>
              <a:rPr lang="en-US" dirty="0" smtClean="0"/>
              <a:t>- The vaccine stimulates the body to produce immunity to a specific disease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Antibiotics – block the growth and reproduction of bacteria</a:t>
            </a:r>
          </a:p>
          <a:p>
            <a:pPr lvl="1">
              <a:buFontTx/>
              <a:buChar char="-"/>
            </a:pPr>
            <a:r>
              <a:rPr lang="en-US" dirty="0" smtClean="0"/>
              <a:t>Disrupt proteins or cell processes specific to bacterial cells</a:t>
            </a:r>
          </a:p>
          <a:p>
            <a:pPr lvl="1">
              <a:buFontTx/>
              <a:buChar char="-"/>
            </a:pPr>
            <a:r>
              <a:rPr lang="en-US" dirty="0" smtClean="0"/>
              <a:t>Do not harm host’s cells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828800"/>
            <a:ext cx="1436948" cy="107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410200"/>
            <a:ext cx="217565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also cause disease by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destroying cells directly </a:t>
            </a:r>
          </a:p>
          <a:p>
            <a:pPr marL="850392" lvl="1" indent="-457200">
              <a:buNone/>
            </a:pPr>
            <a:r>
              <a:rPr lang="en-US" dirty="0" smtClean="0"/>
              <a:t>2)   interrupting cellular processes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Alex\Desktop\art\BIO10NAE_06_20_04_005_LRIM_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Prevention and Treatment for Viral Diseases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Preventing viral diseases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Vaccines 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Personal hygiene</a:t>
            </a:r>
          </a:p>
          <a:p>
            <a:pPr marL="1124712" lvl="2" indent="-457200">
              <a:buNone/>
            </a:pPr>
            <a:r>
              <a:rPr lang="en-US" dirty="0" smtClean="0"/>
              <a:t>-wash hands</a:t>
            </a:r>
          </a:p>
          <a:p>
            <a:pPr marL="1124712" lvl="2" indent="-457200">
              <a:buNone/>
            </a:pPr>
            <a:r>
              <a:rPr lang="en-US" dirty="0" smtClean="0"/>
              <a:t>-avoid sick people</a:t>
            </a:r>
          </a:p>
          <a:p>
            <a:pPr marL="1124712" lvl="2" indent="-457200">
              <a:buNone/>
            </a:pPr>
            <a:r>
              <a:rPr lang="en-US" dirty="0" smtClean="0"/>
              <a:t>-cough into a tissue or sleeve</a:t>
            </a:r>
          </a:p>
          <a:p>
            <a:endParaRPr lang="en-US" dirty="0" smtClean="0"/>
          </a:p>
          <a:p>
            <a:r>
              <a:rPr lang="en-US" dirty="0" smtClean="0"/>
              <a:t>Antibiotics DO NOT WORK for viral infections</a:t>
            </a:r>
          </a:p>
          <a:p>
            <a:r>
              <a:rPr lang="en-US" dirty="0" smtClean="0"/>
              <a:t>There are a handful of antiviral drugs </a:t>
            </a:r>
          </a:p>
          <a:p>
            <a:pPr lvl="1">
              <a:buNone/>
            </a:pPr>
            <a:r>
              <a:rPr lang="en-US" dirty="0" smtClean="0"/>
              <a:t>- Speed recovery from flu/may reduce spread of HIV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/>
              <a:t>Emerging diseases = an unknown disease that appears in a population for the first time or a well-known disease that has become harder to control</a:t>
            </a:r>
          </a:p>
          <a:p>
            <a:r>
              <a:rPr lang="en-US" dirty="0" smtClean="0"/>
              <a:t>Pathogens that cause emerging diseases are threatening because humans have little or no resistance for them and control methods have not been developed</a:t>
            </a:r>
          </a:p>
          <a:p>
            <a:r>
              <a:rPr lang="en-US" dirty="0" smtClean="0"/>
              <a:t>Human populations once isolated are now connected –quick spread of disease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Diseases</a:t>
            </a:r>
            <a:endParaRPr lang="en-US" dirty="0"/>
          </a:p>
        </p:txBody>
      </p:sp>
      <p:pic>
        <p:nvPicPr>
          <p:cNvPr id="4" name="Picture 2" descr="C:\Users\Alex\Desktop\art\BIO10NAE_06_20_04_005_LRIM_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6" r="21296"/>
          <a:stretch>
            <a:fillRect/>
          </a:stretch>
        </p:blipFill>
        <p:spPr bwMode="auto">
          <a:xfrm>
            <a:off x="457200" y="2514600"/>
            <a:ext cx="8190089" cy="356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Superbugs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120"/>
          </a:xfrm>
        </p:spPr>
        <p:txBody>
          <a:bodyPr/>
          <a:lstStyle/>
          <a:p>
            <a:r>
              <a:rPr lang="en-US" dirty="0" smtClean="0"/>
              <a:t>Use of antibiotics has lead to bacteria that are resistant to antibiotics</a:t>
            </a:r>
          </a:p>
          <a:p>
            <a:pPr lvl="1"/>
            <a:r>
              <a:rPr lang="en-US" dirty="0" smtClean="0"/>
              <a:t>Penicillin killed many infections in the 1940s when it was introduced.  Now is has lost effectiveness</a:t>
            </a:r>
          </a:p>
          <a:p>
            <a:pPr lvl="1"/>
            <a:r>
              <a:rPr lang="en-US" dirty="0" smtClean="0"/>
              <a:t>Bacteria that are resistant to penicillin reproduce and pass resistance on through conjugation</a:t>
            </a:r>
          </a:p>
          <a:p>
            <a:pPr lvl="1"/>
            <a:r>
              <a:rPr lang="en-US" dirty="0" smtClean="0"/>
              <a:t>MRSA – skin infection spread </a:t>
            </a:r>
          </a:p>
          <a:p>
            <a:pPr lvl="1">
              <a:buNone/>
            </a:pPr>
            <a:r>
              <a:rPr lang="en-US" dirty="0" smtClean="0"/>
              <a:t>     by close contact </a:t>
            </a:r>
            <a:endParaRPr lang="en-US" dirty="0"/>
          </a:p>
        </p:txBody>
      </p:sp>
      <p:pic>
        <p:nvPicPr>
          <p:cNvPr id="4" name="Picture 2" descr="C:\Users\Alex\Desktop\art\BIO10NAE_06_20_04_005_LRIM_13.png"/>
          <p:cNvPicPr>
            <a:picLocks noChangeAspect="1" noChangeArrowheads="1"/>
          </p:cNvPicPr>
          <p:nvPr/>
        </p:nvPicPr>
        <p:blipFill>
          <a:blip r:embed="rId2" cstate="print"/>
          <a:srcRect l="7738" t="4444" r="7143" b="6667"/>
          <a:stretch>
            <a:fillRect/>
          </a:stretch>
        </p:blipFill>
        <p:spPr bwMode="auto">
          <a:xfrm>
            <a:off x="6248400" y="3625273"/>
            <a:ext cx="2667000" cy="32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makeup of viruses changes quickly and allows a virus to jump form one species to another.</a:t>
            </a:r>
          </a:p>
          <a:p>
            <a:pPr lvl="1">
              <a:buFontTx/>
              <a:buChar char="-"/>
            </a:pPr>
            <a:r>
              <a:rPr lang="en-US" dirty="0" smtClean="0"/>
              <a:t>AIDS may have jumped from nonhuman primates</a:t>
            </a:r>
          </a:p>
          <a:p>
            <a:pPr lvl="1">
              <a:buFontTx/>
              <a:buChar char="-"/>
            </a:pPr>
            <a:r>
              <a:rPr lang="en-US" dirty="0" smtClean="0"/>
              <a:t>“Bird flu” is a concern because it may jump to humans and is similar to some of the most deadly human versions of the flu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Viruses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Capsid</a:t>
            </a:r>
            <a:r>
              <a:rPr lang="en-US" dirty="0" smtClean="0"/>
              <a:t> – protein coat surrounding the virus</a:t>
            </a:r>
          </a:p>
          <a:p>
            <a:r>
              <a:rPr lang="en-US" dirty="0" smtClean="0"/>
              <a:t>Genetic information – DNA or RNA</a:t>
            </a:r>
          </a:p>
          <a:p>
            <a:endParaRPr lang="en-US" dirty="0" smtClean="0"/>
          </a:p>
          <a:p>
            <a:r>
              <a:rPr lang="en-US" dirty="0" smtClean="0"/>
              <a:t>Viruses have specific proteins that bind to the host cell.  Because of this they infect specific cells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092" y="2362200"/>
            <a:ext cx="42539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9200" y="1981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Influenza Virus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err="1" smtClean="0"/>
              <a:t>Prion</a:t>
            </a:r>
            <a:r>
              <a:rPr lang="en-US" dirty="0" smtClean="0"/>
              <a:t> – protein particle that causes disease</a:t>
            </a:r>
          </a:p>
          <a:p>
            <a:pPr lvl="1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misfolded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proteins in the brain that cause a chain reaction of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misfolding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 other normal proteins they contact, clogging the brain tissue and causing disease.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Sheep –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scrapies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Cow – mad cow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9111" r="14269" b="12628"/>
          <a:stretch>
            <a:fillRect/>
          </a:stretch>
        </p:blipFill>
        <p:spPr bwMode="auto">
          <a:xfrm>
            <a:off x="3276599" y="2819400"/>
            <a:ext cx="5867401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Bacteriophages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that infect bacteria are called </a:t>
            </a:r>
            <a:r>
              <a:rPr lang="en-US" dirty="0" err="1" smtClean="0"/>
              <a:t>bacteriophages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76600"/>
            <a:ext cx="3882495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743200"/>
            <a:ext cx="1971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72312"/>
          </a:xfrm>
        </p:spPr>
        <p:txBody>
          <a:bodyPr/>
          <a:lstStyle/>
          <a:p>
            <a:r>
              <a:rPr lang="en-US" dirty="0" smtClean="0"/>
              <a:t>Viral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Inside living cells, viruses use their genetic information to make multiple copies of themselves. Some viruses replicate immediately, while others are inactive in the host.</a:t>
            </a:r>
          </a:p>
          <a:p>
            <a:pPr lvl="2"/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Lytic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infection – the virus enters a cell, makes copies of itself and bursts the cell 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lyse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 </a:t>
            </a:r>
          </a:p>
          <a:p>
            <a:pPr lvl="2"/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Lysogenic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infection – the viral DNA/RNA is inserted into the host’s DNA and copies itself without immediately killing the cell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err="1" smtClean="0"/>
              <a:t>Lytic</a:t>
            </a:r>
            <a:r>
              <a:rPr lang="en-US" dirty="0" smtClean="0"/>
              <a:t> Infection </a:t>
            </a:r>
            <a:r>
              <a:rPr lang="en-US" sz="2700" dirty="0" smtClean="0"/>
              <a:t>(ex. T4 </a:t>
            </a:r>
            <a:r>
              <a:rPr lang="en-US" sz="2700" dirty="0" err="1" smtClean="0"/>
              <a:t>bacteriophage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virus injects its DNA into the cell. 	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cell then begins to make virus proteins and genetic material (nucleic acid). 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viral nucleic acid and proteins are then assembled into new virus particles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Viral proteins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lyse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(cut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open) the cell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New viruses can infect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other cells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533" y="3200400"/>
            <a:ext cx="479146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8" t="3611" r="4348" b="11751"/>
          <a:stretch>
            <a:fillRect/>
          </a:stretch>
        </p:blipFill>
        <p:spPr bwMode="auto">
          <a:xfrm>
            <a:off x="304800" y="247291"/>
            <a:ext cx="8534400" cy="58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Lysogenic</a:t>
            </a:r>
            <a:r>
              <a:rPr lang="en-US" dirty="0" smtClean="0"/>
              <a:t> Infection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389120"/>
          </a:xfrm>
        </p:spPr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Lysogenic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infection –viral DNA/RNA is inserted into the host’s DNA and copies itself without instantly killing the cell</a:t>
            </a:r>
          </a:p>
          <a:p>
            <a:pPr lvl="1"/>
            <a:r>
              <a:rPr lang="en-US" sz="2200" dirty="0" smtClean="0"/>
              <a:t>In each cell division the new cell is infected with the virus</a:t>
            </a:r>
          </a:p>
          <a:p>
            <a:pPr lvl="1"/>
            <a:r>
              <a:rPr lang="en-US" sz="2200" dirty="0" smtClean="0"/>
              <a:t>When </a:t>
            </a:r>
            <a:r>
              <a:rPr lang="en-US" sz="2200" dirty="0" err="1" smtClean="0"/>
              <a:t>bacteriophage</a:t>
            </a:r>
            <a:r>
              <a:rPr lang="en-US" sz="2200" dirty="0" smtClean="0"/>
              <a:t> DNA is imbedded in the host’s DNA it is called a </a:t>
            </a:r>
            <a:r>
              <a:rPr lang="en-US" sz="2200" dirty="0" err="1" smtClean="0"/>
              <a:t>prophage</a:t>
            </a:r>
            <a:endParaRPr lang="en-US" sz="2200" dirty="0" smtClean="0"/>
          </a:p>
          <a:p>
            <a:pPr lvl="1"/>
            <a:r>
              <a:rPr lang="en-US" sz="2200" dirty="0" smtClean="0"/>
              <a:t>A trigger (heat, chemicals, radiation, etc) causes the </a:t>
            </a:r>
            <a:r>
              <a:rPr lang="en-US" sz="2200" dirty="0" err="1" smtClean="0"/>
              <a:t>prophage</a:t>
            </a:r>
            <a:r>
              <a:rPr lang="en-US" sz="2200" dirty="0" smtClean="0"/>
              <a:t> to remove itself from the host DNA and become a </a:t>
            </a:r>
            <a:r>
              <a:rPr lang="en-US" sz="2200" dirty="0" err="1" smtClean="0"/>
              <a:t>lytic</a:t>
            </a:r>
            <a:r>
              <a:rPr lang="en-US" sz="2200" dirty="0" smtClean="0"/>
              <a:t> infection.  </a:t>
            </a:r>
            <a:endParaRPr lang="en-US" sz="2200" dirty="0"/>
          </a:p>
        </p:txBody>
      </p:sp>
      <p:pic>
        <p:nvPicPr>
          <p:cNvPr id="4" name="Picture 2" descr="C:\Users\Alex\Desktop\art\BIO10NAE_06_20_02_005_LRIM_08.png"/>
          <p:cNvPicPr>
            <a:picLocks noChangeAspect="1" noChangeArrowheads="1"/>
          </p:cNvPicPr>
          <p:nvPr/>
        </p:nvPicPr>
        <p:blipFill>
          <a:blip r:embed="rId2" cstate="print"/>
          <a:srcRect l="11667" r="7500"/>
          <a:stretch>
            <a:fillRect/>
          </a:stretch>
        </p:blipFill>
        <p:spPr bwMode="auto">
          <a:xfrm>
            <a:off x="685800" y="3816580"/>
            <a:ext cx="7946608" cy="30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70% of viruses have RNA instead of DNA</a:t>
            </a:r>
          </a:p>
          <a:p>
            <a:r>
              <a:rPr lang="en-US" dirty="0" smtClean="0"/>
              <a:t>RNA viruses cause colds, AIDS, cancer and others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3924</TotalTime>
  <Words>1117</Words>
  <Application>Microsoft Office PowerPoint</Application>
  <PresentationFormat>On-screen Show (4:3)</PresentationFormat>
  <Paragraphs>170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Chapter 20</vt:lpstr>
      <vt:lpstr>Viruses </vt:lpstr>
      <vt:lpstr>Structure of Viruses </vt:lpstr>
      <vt:lpstr>Bacteriophages </vt:lpstr>
      <vt:lpstr>Viral Infections</vt:lpstr>
      <vt:lpstr>Lytic Infection (ex. T4 bacteriophage)</vt:lpstr>
      <vt:lpstr>Slide 7</vt:lpstr>
      <vt:lpstr>Lysogenic Infection </vt:lpstr>
      <vt:lpstr>RNA Viruses</vt:lpstr>
      <vt:lpstr>The common cold</vt:lpstr>
      <vt:lpstr>HIV</vt:lpstr>
      <vt:lpstr>VIRUSES vs. CELLS</vt:lpstr>
      <vt:lpstr>Prokaryotes </vt:lpstr>
      <vt:lpstr>Structure and Function</vt:lpstr>
      <vt:lpstr>Obtaining Energy</vt:lpstr>
      <vt:lpstr>Growth and Reproduction  </vt:lpstr>
      <vt:lpstr>How do prokaryotes evolve?</vt:lpstr>
      <vt:lpstr>The Importance of Prokaryotes  </vt:lpstr>
      <vt:lpstr>Human Uses of Prokaryotes  </vt:lpstr>
      <vt:lpstr>Bacterial Diseases </vt:lpstr>
      <vt:lpstr>Bacterial Diseases</vt:lpstr>
      <vt:lpstr>Controlling Bacteria </vt:lpstr>
      <vt:lpstr>Controlling Bacteria (Cont.)</vt:lpstr>
      <vt:lpstr>Viral Diseases</vt:lpstr>
      <vt:lpstr>Prevention and Treatment for Viral Diseases </vt:lpstr>
      <vt:lpstr>Emerging Diseases</vt:lpstr>
      <vt:lpstr>Emerging Diseases</vt:lpstr>
      <vt:lpstr>Superbugs </vt:lpstr>
      <vt:lpstr>New Viruses</vt:lpstr>
      <vt:lpstr>Prions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</dc:title>
  <dc:creator>Sarah</dc:creator>
  <cp:lastModifiedBy>Sarah</cp:lastModifiedBy>
  <cp:revision>33</cp:revision>
  <dcterms:created xsi:type="dcterms:W3CDTF">2011-09-01T02:54:17Z</dcterms:created>
  <dcterms:modified xsi:type="dcterms:W3CDTF">2014-02-25T16:43:31Z</dcterms:modified>
</cp:coreProperties>
</file>