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80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93" r:id="rId18"/>
    <p:sldId id="294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91" r:id="rId37"/>
    <p:sldId id="289" r:id="rId38"/>
    <p:sldId id="295" r:id="rId39"/>
    <p:sldId id="296" r:id="rId40"/>
    <p:sldId id="292" r:id="rId41"/>
    <p:sldId id="25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108-D4E4-4748-B34E-A6C1709E568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108-D4E4-4748-B34E-A6C1709E568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108-D4E4-4748-B34E-A6C1709E568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108-D4E4-4748-B34E-A6C1709E568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108-D4E4-4748-B34E-A6C1709E568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108-D4E4-4748-B34E-A6C1709E568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108-D4E4-4748-B34E-A6C1709E568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108-D4E4-4748-B34E-A6C1709E568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108-D4E4-4748-B34E-A6C1709E568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108-D4E4-4748-B34E-A6C1709E568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108-D4E4-4748-B34E-A6C1709E568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522108-D4E4-4748-B34E-A6C1709E568D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playlist?list=PL27gIu7F3CGz_dpzZxfMMLq-uFGTjPo2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zEpkBU-IT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cbsnews.com/8301-3445_162-6300824/the-immortal-henrietta-lack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4 - CELLS</a:t>
            </a:r>
            <a:endParaRPr lang="en-US" dirty="0"/>
          </a:p>
        </p:txBody>
      </p:sp>
      <p:pic>
        <p:nvPicPr>
          <p:cNvPr id="13314" name="Picture 2" descr="https://encrypted-tbn1.gstatic.com/images?q=tbn:ANd9GcRMixt2gBXFxbQGoAwsHmEmn7ldR-0oLqh8DIlduoiNM2OTOvJ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438400" cy="1828800"/>
          </a:xfrm>
          <a:prstGeom prst="rect">
            <a:avLst/>
          </a:prstGeom>
          <a:noFill/>
        </p:spPr>
      </p:pic>
      <p:pic>
        <p:nvPicPr>
          <p:cNvPr id="13316" name="Picture 4" descr="http://liquidbio.pbworks.com/f/1194827877/animal%20cel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99792"/>
            <a:ext cx="3810000" cy="3258208"/>
          </a:xfrm>
          <a:prstGeom prst="rect">
            <a:avLst/>
          </a:prstGeom>
          <a:noFill/>
        </p:spPr>
      </p:pic>
      <p:pic>
        <p:nvPicPr>
          <p:cNvPr id="13318" name="Picture 6" descr="http://www.microscopy-uk.org.uk/mag/imgaug99/who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029075"/>
            <a:ext cx="3810000" cy="2828925"/>
          </a:xfrm>
          <a:prstGeom prst="rect">
            <a:avLst/>
          </a:prstGeom>
          <a:noFill/>
        </p:spPr>
      </p:pic>
      <p:sp>
        <p:nvSpPr>
          <p:cNvPr id="13320" name="AutoShape 8" descr="data:image/jpeg;base64,/9j/4AAQSkZJRgABAQAAAQABAAD/2wCEAAkGBhQSERUUExQWFRUWFhcYGRgYGR4YHBgYGh0XHRseHR0YHCYeHBojHBobHy8gIycpLCwsHB4xNTAqNSYrLCkBCQoKDgwOGg8PGiwkHyQpLCwsLCwsLCwsLCwsLCwsLCwsLCwsLCwsLCwsLCksLCwsLCwsLCwvLCwsLCwsLCwsLP/AABEIAQAAxQMBIgACEQEDEQH/xAAbAAACAwEBAQAAAAAAAAAAAAADBAIFBgEAB//EADwQAAECBAQEBAQFAwMEAwAAAAECEQADITEEEkFRBSJhgQYTcZEyobHwQsHR4fEUI1JigpIkcqKyBxXi/8QAGgEAAwEBAQEAAAAAAAAAAAAAAQIDAAQFBv/EAC4RAAICAQMCBAUDBQAAAAAAAAABAhEhAxIxQVEEImHwEzKBscFxodEzQlKR8f/aAAwDAQACEQMRAD8A3GJmASARlcgNmLAkkM5/j1EVmH4goTMivcBh21aLjDYZpYSq2Vm0iZwaFNSwpHz0XbOnhAFFKSHPxGj60enaOomh7g0BFDY/m7xxUhurCg2gPDVhRKRcdGc70o8VUmK4kcMFpnOqoJLFrAAmpHpFRxzHL8uakpWkqPlgkuFAkMQAaFRUvSuU7RpMYs5CwBIajtRwCXbQF+zRnfEKT/V4eUA5zZiGFpbkVuzq1tpcwi80174Gi6yaPhOG8qUhIsA3taGHiUxdA7ighFfEgF5Mqn0dgFUehftXUHaFTpG5HlLeI5SSIXkYwLDpaodJJAzhkl0gF2BVlL6jqIlw+eJgCh8KkhQLhVD1FO4pD7hVGj2OxORywKQlWYkjk5S1OvN+7xlJPCzPnpQSQFIzzAAzAMlhtZh3MXHHcYAJicwzHICkFzlAJzEM7l1C5oE9YY8MYEhKpqzzLA9g7fX5CE05Vcl79/go8IsvOAJSNABb2rrEUy053YOeXM1WDln2BfuYll1heeuaFpCMgRQrUol2DukC1QxzE0rSHeEIT4fnUgGYkIXqkHMBUtXWjHvDPmMGFLiE8TjcqcyauHDVcdI7JxPKCeU7fd4VsYQ4xwcTpiUgAFQUbgOzUbv1G4jOIScJNLzFDQgpIbtYeoLXjdnK4Ubh6tZ2jPePsBnRLUmpzMe6SEhvUwkf8JcMeMmmA8MeHVrX5045gVOBvWhPQaAbDaNHjFjOLMm3/cbdw/zhHh+FTMwMtM0MyUHlLfBao3/P0MFxaAVJSS6rlh9en7ROTbeTN28jMolmIppAVKqUlIygFrmtDa3V3NrQcE6/f3WBrNRtV/Y/tG2poWyaS38vCWO4eJinO0Mglo4+kGjJtA5eZAASrKOoBf3j0FTJB0Hd/kxEdhXFdh1MmtXpbtEFTGIAF9tKUJrraj1MCmTK1JHyeImWCm/zekdLREZkqBHr91gM7CpZQLsofhLG+hBcb9oTwuLCVFL129IdK9TaDeDJZIypZTKSFkFR8tJIcAl0hwCSwvRz6xS4FpvFZq9JUoI7qLn6Rc8ROVOapSnKogbIIJJ6MIqvDswedi5iahUwClXCR/MCLq/0/gNYNAtT1hCemWVcwKSJmXO+TnISU5X+IKJCaagvaHJswBLk5RSJS1OARUe0LRhTBu3OHIdIUWJILa9WB9fSG8TNCEEkHsHNTQsNAanYB4HLmtlQtQKlZmsnMzkskaAM/wCURxmMEtJVMbI1GFbLKs2gBYANqW1ELNtLBkZniqDPm5ElTjQqcgqJLUowSHG2bpGswuGEuWlA0AHcD9axmfBvDlqnKnrqDmURspWUgf8AEj5xq5ynh9leVDSdsUwzoepNT9iAYbGBS1oUQoufhBACS4CVHVVFP2dnDuLlBgCevWE5EtEs+SMwZmKz8buo5auQlwDSlIzT5YqoaTLQhkgABIAAAoBoBo3SJYjDhTPRhcNfYxzKWdnOg+6PAD5gSyy5KyQyQMqSXAIBIJSLnrDMw4hNABYRUeL+IIly0j8QOZrNcP6xa/1uQpAQtYUWzIAISXArV21cbGMT4vKpmJCAFOAVUuwIb3KSw6wlKU0hopN5NNwCS+FkbZAWO129wIYmyOZx8W+0Gw60pSlNgEgV9gKwGTjeYit/z32iW626N6h1G3zPaITJyQz0ezwYxW8UwuYg6AG4vAuuQxVuhokGxe9b/ZiOU1tC2GmZUkgmteZRUa13J1g8jFApcC4p/ECMrRnFoIO3f949HZUzr8o9COZqfYWxEq1fzgKQWUFFw7poQQml3JqN/lB81K+nvQfMtAVLCqR3YI56AMJhEhTkufvaLJeHTMcAl2AoSN/3rFXMQRaDSSpKSR8SuUdHuewrBe1LkKKrjUyZ8AUwmLIyXJZk6H4SxLfKGeHzE4YmWQo15aNmAD2pVyaRW8OyzcSuatREqQCjNzVJUbNXVnFaxY+LcCtaJUxJZctSSAC4SQzuo1UH1IeESpqBR+pa47BjEISC4F2ND3Ghg2DkFCcpLtaB8K4mmfLzAMc2VaTXKrUfobENDSpgBAL1erEgM1zYXo96taF3KKpgJtYkWBZw99jo8Z3xYRMVLlO4DrUBqBQD1JLD1iwn8SAQpaPiVUup8pHIXqUpAKCKUJtd4rOGq82cFkEhLEm/MfgAs7Blf8bQsZXK+wUqyaTAYMSZYTc3Udya+20SMzofYmPLWp2IDGOqoG1iiTEFzKUVuUgN8Jc1DB8wahd99IjjpyA6jUpGgzKaxYAPWnrA5q5qU05iSE3y5QXdTnbaEZGGyzXDsQdzcvXav5wrfQZIs8QP7a3FMqgakUapcVFNq7RzhiElCCk5kiWgJuXBAOtXbKK1pHJzqZNQ5qRdrn0oIBJ4fNWFJmLSULCnATlUQp2OYEEWFB71gKRh6bMTLlnNrS7V/KMtwzHf1HEVZfgSkAPqEqcnuoDtF7jUIlylArzKOYgKL1IJy+iR8hFH/wDHmH5ZsxqlWUE/4pJJ7OowkKqUvoOsRZpMfK5r7MNiDelfdxE5aQwazU+usD4knOAAxrrXQ/Sh7QPCSilDLOnXp9tC0kK3aGgp2aw6ffSFF4wKVl2ofXaOyJZSkoev6xWSeFKRMBCyXNRv+4hW7dDRSLOTgwCXAic2RdhRmpdoD/RKAoTR/wBqa1b94L5rSiogsEkszEgDZWvrAeI5DyxXFcXTLZKMpvm9Q1O0ejK47HsQGJLOcpcAm/8AOpePQ8fCykrK2amekLSUFRDgOQWIsdLFnESyAKCQFVSVOxIoQGzaqqIFilBLEvXVxRg7sSOjtWohhKAwsTvSgp99Y6VRyMinCEkiwNKGtXe2sU/iPF+QAhJ/CQTdSiwF9w5L9fWLzGYgyZZWAHFn3MZT+iM/FKysyUD4jmDm7dP1MLiUvQaOEWvhmQRJrq59zvFsiTmSUE3B7QWTKZAFmDMOkK5GNCXv22f7+j6d1ZuWZ7EJn4OaZn4CwKSaqvf00UO8XkzjiJiJa5bqC8wyAVzEd6C/tE8VI/tJUok5EkhuYg0YgqdVK6/SM6uWuUnzJSynOqiQAWzsSW0cbRG1qOpclEsWWWPlLmoCK8oBUBdSvwjaprvrpF5w3hhlBDrNEspI+ErLEn1DZR07uLw8ypSZhLrU5OnQFvTWHlzRrp8orFKv0JNsUnYlQUyiE1VlBUOZIAJLadRpEJvEUqYXB1FQdqj3gkxecZWdJSoE010IOh6Qtg+HKysQBrd2L7tXd7xK3YyoPKnHMQpLByxd3FGJpQ9IbkqSpRAZ0sD0cOPkXhWZg0IliUAkknlStyFEHOdyWqewgsxRSCQ5rQX3iii0xRbD4gqWoEFs2Qel1V7N3iwlBgak11bT0pS3aFcG5LtYfNRc/wDiE+5htSWRU3f61b6QZRoxkPFXE0oBSXcgAMGvVR9WAFIv/DmFTKwstIFSkE9Sal+5jNS5cvEY7KpJUrMl9mS5NOpb3EbWcgA02idOKUfqVlhUQUYVnm7B7JbRnBPdtIZMCy6hvX5DsNPSM+xMjKHvTpT1uYJNPyEJ+eanKWABBu/bfX9YGmYpZDfDq9NWIYsXH3as3KhtoXh+NKyQdD8hAPEOKyyxUAB1HqBRu6iBDGE4flJU94yPG8Spc5MqhDu4USolLhiNBmL+0I7nNRKRSyy88LcP/tqWpDlZ1ANAT11Lmm8eiwyqlIQiUkEJSLlvyj0JOU5SbTwHaeRKYf5MX9OkMJRfbbU/qYgvChq1Dud6F/rCXH+KBACEuCoOVf4jrsfvWO5y6Lk56A8T4vlTnynKCRLTT+4oj4mD0FQ2/oHjwSRlV5ih+Fn1JNT/ABCXh8GdNE1YICRyA7H1sTd9ebYxeS5uZSqbdaaQKrHUPoDmcV/xD9Rt6x6ZjrBgX6tqN6PY3sLBoaMhIdgA/wB16/vHgkbDu9nH6t3gvJjspJIADBLfC2nTb7tCHiKcUIQAAOYqLNXKhTdblPyhpC1EuDVIPLoTXo+vy9XzPGscrzcxQ2bltQnlDm4sAPQRNJuSGirNHwZAThpK2JUpMscodgWALaADXSHpywhJUQSKUSMxqQLa3f3ivOI8sIQigSEC1NBpaLGYM6WIBDMdusPd2JkVM7y8wItZtYInEFcsKRfY/OB4vAZiG0AppSC4eSZYIU1TQAWFL7l3r1haayEJPkiYgpWHBDEWp9Yji5RIDLyOoE0CnSDzCp1GuneCpVAlpdw9CyfzV8h84r8ysVhcMH5jQEk9tPk0V/ibHFElZRdm9794skEV9D2jP+IElSkypZAVlKqhxS1urwkpJuh4rIn4EktOWoiuUX0J/UARrJq7mEOH8K8pKWIzEArLXuWDGlz7Q6WV20gKW65Bk7ZBKnNmo59S23SAT8WEkJN1Oz2ezU2uToOznQtILXI2gYmBX3tZ/c/KJuVdQJEpU10uQxao94BLxIf6QylFIWnyjZnhZ8DQzg7xDF5ZbpIzKoHIpua7RkvD8szccV0yy05Qz1IYFnLt+cNeK8dlQEOQw9yXcewJ9od8E4NMvDCYbqqfy+QHvE4t7XPvgtt2o0C8ckFiCfRJMejkwZqx6CoyJqSKjiXH04ZDMqYo0BDMHoGehr667RnE4GfPmBUxJloLHKS5UKtmL31Ne1YvcFwDlafzNpSpc3vRgG2i79UhrjtHXHyr8km64ASsQlMttg20J4HiJzlJS1drxaLAKXaIJSlPrC8YYETKQQ9oGiUHv1bRxrAsYshTj2Nmg+EksHeHi7A+4XOBpVjGMmzPNxaEkvzpHYFW3Vj6PGv4jOyS1KAFEqqd9Bv3jJ+GsA84qLvLAPTNv7GFqm5FI8M1+NkBSWAFRq/3aBSJflpYq1uTvYQujEiWnmNKAAUYaekHGVwKF/8AJySoNVzR6Pu9YVN8CvB2TLUDoEupw5USSaFzammlew8cSUu7ZaknQQ0m0d1iqQCKGan3rAJ0skhtA/dX/wCQPeJ4hWUcoJvQByfTrBEK+bdqU+QhsJUDqAnDIhNepo2hJt1b9TGWxgWqenIWSRlvUAM/YCr0jQeIcWEy1kaBIruo0+g+cZeXNTzTAoMHSk6gVcn1LqY+kcjltTkjq0dNyNngpoYsVKcu5qOz6en5wYRj+D8SCZnKRlfLMSDWti26daVGatBGomJctbfWNpzxXUTV03BkMTgkuVnv6D5N+kTQgEbEXfpBQH9Nvv6dYV4jNTJlkt7dYEotiJvgjjcaAkhJObpEcHxFSkOpLF/lDWBlSygKAA6+kIeICFhMsEMouasciWexiOpxyVhzRlvEWI8+bKlMAVkk3FylhsWQx79DG4Xg/Kw+SWycqaONhrGJ8P8AD14nEKmpLJlFuatSXp2+vWN8tThidPv+YfbVQ7fcOo64FsNjUKSGULVbmrscpobU6iPRX4zhwUeVYQzuABctX5R6Al6i1Et5Rce/38rx6YHpAsKFB3+/f7rBo748ZOZkJkt4gtrOfr9mDEwpNQ5YO3qf13hJhXAGSh1DMaaOff1aHkSw/WISkEPy0oxe/qB+cQRKU7gCt9PmLn13vBUayET4xiE+UUrBoQo+gLn5AxzwrLJlKUoMFs1RrmcUq9q221im4xOKszqd8iQxHwq+J99PlGkRIVLkJSCKZaClAGZ9avCvj9WN0BL4MCAMxLbn6x2UhSVtVgHpVxsK3/iCzEgkTAaAVHz94qsdx2SCoETF5qEAKIuxoohmNCw3GkK3WDJOXBoAkAUDa9zf5xxSmBO0V+C4ohZUEEFy/wAT6AfD+HSkO5KVMUUr4BtrkBLxQWosCU5AQsMUHMWYKe7AltoclAkuTTZrdX/KF5MqgFBqwpeg+X1jk8lBBKmS5BSwq43uGu9o03SAjNeKp8wy8hYPmIc3NkduY/8AGK5eA8tPwEkMK7poa1qWtDuK/wCoxJcKUMyQlAcOhOpozKd/+1t40+L4QhRPMQ+gA/MFt459RSajGP1OzT1Fp8mQTw8PnIJJ5QHZ6FzlINk09Htrr5IKkAgAEj0LNoWpAk8PynkTmJFVE1bYMGCegHvDOEBCcqgAR106QsINLzE9bU+I8HcOGvfWBzimekpIoPyhkK6R5Rawirj5SBU4QMsygCU7xQcTWcqpqDylSkIKhXK5dulDfpGsxk1aZZKMrk5Q4d3BFGsdex9YyuMQuZOl4dgAgsSdnBUonq/zMcyW6fp1/P4OqDLLwrKmScOEZGzEqd75jTq9ot5mJUwyMsuxrTY96QSbg1FmUkgaZQ46PtCOF4WqVMHllpZzlScx+JW26f8ASWAZw7mMnKUnLuTbTHJeHAclIc3o8eia8QBQs/U/vHYKl79sTJGWeW9YIm0KpnHMzaQXEZmpHeyVAzjXUU7Q0EQvIlZakVOsGmz7e1YHqE6s0gcsEuHNu/7ROSt45jSRLURoKVasCbxgyXQyWLHm4hDBJTNmqzOC4SkJAoRYiWpQ/WNViGXTKWDFrPq38xkfD8jzcUtJHKhJApkygsKZaEkEh42CpgBCdS7A63OveM7tJjSwwXEJ2WUWBDhqM4JFLm70DPVowpQZhUohIJUQGqwDUs7UPvqKRvpuH8xCkqAY+hppcRluKcLmAhOXMCaluU2/xqC5cg2D3aI6qe5NHT4acVaZXSBkUF5sikBJ80hg75WpVld6EiNy/LUKQ9wouUjXce0ZvgPh0kuQSlJAJUMgUAoFgAHIABY/qYv8ZigKK/GWDJJtXQFrP77QYJrIviJKUsBpE1yaNX2s0I8ZxhCJhlsrIMtHcTCwazFnHekFUQWCAkrBdDkgOzKdqsEqPR2it8XYrKhKLhWZVNALf+Sk+0G3JpEYrNC/hBCiFqqK0cXJZjSjAAAekX8lKpZ5jndqlhp6wnwOUBJSpBPOxqKAAWYWp84skDqfp9IzuUnSDJ5DonDaF1YQ5szmunR4KEtE0zB9YfDWRBXFTciX5r/hqdoijE5kOQR2/IfSArmFC6lwbDt69DB8DPSUqIS1yRqW/aOaUqQ6WCqncQVLICkrUEAqJAcuaJcdK/ZpV8ASiZMVPVmUkTAkEscxYu7izq9/SCYviqvJWVghU98ugAuB2KmfoDFt4awHlYdKTe52c9InHCd9cfydHCLQS0oASgBKNhQC5+seK60Ljsfto5PlA30gKSNAx10c79bXijdYOZKxKeiRL5VdSHJU2Ykn4nN49FhNCH5gknq0eh4JNZHslKSGfWCKU0KJQp3ajfOG6NW8dKeMnO0kczAwKbMD1JDaNeCoYawvPVVrjWEbtVYwZCXHWEONTFKQEDldQc00qb9BDqJ5cCKbjk/4lAljLDizOoim2ZIX7e6yy1Q0QXg0qPmzClgs0O7bdPq8WmHxqipeZBSEkj6QpwOd/wBOgJSxYG9BRx2sGhnH41SEAs5JZt/SFtuTDLLJ43iDoyoICjRzETN8lAObMeUEkkX+3hHEyEhSQosVdWr6wxLwKykgs1vnr/EBytmSSRbGZmQ4LEg9SD+bQsJBUMpJIy82jlV7WP6wPh2EUkV5Trq4+/aDyjVdCK0USC7h7XABcV7RReop7B4fKHKiogBzQORSwp2jM43Gpm4rKpJSxEsA81EqOY0oatv8qXOJ4mUS8wD8vmKCnDJJZw1HoeV3ij8JS82IWTmeWC7/AOSySW9Kh4C4bHSq2zYMEkAABtIKw0aEJzmpu5t+/SCyZvvBg0kIEJ1hafPVnASzfU9PrDJLx2UhhuY0l2ML42YJaCtQcDQB9dhUwhxfieSSGRVbAP8AhGp9QH94tZqQRW238xW8Sw3mT5UtJy+WkzVU3LDvSOeaXUpAqOJ4WXOnyJBc+WklQ2cDbq1ovJXDwmUZJUpQIIdyCEnQEF3G7vFFwQqmTlzlpUVKCwhhQiXoTQAkqAD3rtF0uYsJHwFYKQtlMmWWet1WIbXmBqHiVOFR7ffqWk+h2RhfLWoB8inUdcqyQSXUrMXBZgGGXrUpZJ+2ivM2alCuckCW+dKElSizMFKUylg1coYhrGLKQJg+LIRcMCC9XcEkMAUih3OrQ6t5JPyi03hvmKKvNWg/6SEvs9Ktp6nePQ+kE7D1j0demntJvImnGBJGl3/iBzgpSuU/feFsFg1TCVq7b+8WUtDAPod/0gNgOyMMU9YOgbx4TPaIvXT76QYrqA6pYqm1L2u9usZXjM7OMqQSVzFIsQKOlDf6QyhrY7xpsRlSlSlGgBc7CsZeQnPNlJSsKyusDbM5aly9YV82ykTQzeGf2xLSopKQkZh/pG3WCyJGVIBOYje8D4jmEvMQ6h/jX1++kSwU7MgFq1+p/loCj5ciA+IICmLcyWI6flEpeMzqCGIa+31haTLUqctySn5Wgyk+VzgUoGjbTFgsWAsI4tNI5JnBSXhfD48KmFLENSuvUdIpJ0gUVPiOiQgM2eWlRsSQyrAMxcva0O+H8NllZ7+Zz2ALG1t6GKLxMZkyaEoUwVNUPXR30YD5xpsPh8qUghylIS/SnypEmkopFHwSXN6PAFT26QRCwQFCxtRt9w8El4UawaECS1b3iWUJG0LY9KgoKl1IBp99Y7mUWJU1nSz6bs/8Qd3oGgvmZnDUepP5Rm5WNUiTiZ2bMZiyhF3Ylgz6DNT0MXvF8Xkw8xviKWS25pGf41/ZmyZctPmCXLExSAHzB201eoiDW6XvpktplpgMOpKAhOZJZIzpYZUs/wCNJSSSkjlBId4NjcNMmSyhSU1NGVmo3xLBADhhyi9RpV9GIzJBYpp8J09v1iUut4WMd2RHKmV8qQlYQ2WYgHmLlNQDUBIIPOKgkADeGsQDTKwqHd/h1ZjRXWFJcqZLVOVRSRVKUhiWDkWuTb1hj+pSQhyEFYOVKiEqLO7B6s2nrDxSWBZWGwpEtIClua1UzmpPyBA7R6CYYmtD2/kR6PR0V5F/BN2JYUtRtrWic2XQv01aISaF9Ke8RE8ldqdQ/wDIjjGCyp4ykEhxZ4MhaeghNfCySSCQ8DkYIoUXNPvSNb7mB+IsQDKMurr5W+vyc1io8NTEJXMVlKQgJQAXcH+XEH4rObECj+WlSx2sH6+kE4CoJSuxzTFkqJq7sBtlYO76wjlgtXlLiXjN7RGZPS9S36wEYhNA9BrpSFTjZZD5gXYpt0++0VUsEaLnCrDFohiAFBiHECQkAHdX33ijn41cueElyCWs8OrksASzZo0pASRGfxAKSpRJFRUXI1brFyMQMubQVPtGS4xj1TnyuQG1bLQmzfERU7U1eJxbborBMe4JJMybnJJYk3cZiXI+kaATiHdjWrBiA9N3YFoquBJ8tKUFLhgyqF3qaC1Sb9OsWiUZi9IHzSBLk7/VZiCA4O8E4hiSiWVJGZWggqZQHWIzQ9tIeSSQgLBqJSCr4tfX84jhlrKjmAbQ9I9JWGJ2iUvG0cgkBrBzUtbvXYOY55WNVimOw6lzZMskXM1QuMiGZ9nJ0/KKTCz1LnzsVn5VnJLCRnKgksKaJervWthDPEcYtMvFTVFLqCZKFCjBR06gK75YpcNJEspEpQMsDQ5iVCzNpf2ER1JVDHX/AK/wdmhp7uTRYTissEJmTFAgkEqbKSpiHURQO4A99IseITVJlqZRQQPiy5m/26x8/VPXMzZUhiDVdwaixNvUAVvtruATTNwoSt3GeWWIPwkMHe5SQRfV4EIuKyw6+ko5Q9KSpiZbMpLhZPxUeoZw1Bf2iWDkZQRclRJaoBIY5QfhB2oKmDSk5UsLWgQmgEB2KjlD0KiQSQHvQf8AiYdOmczVj+Amg5gCOWhYihrQ1oehj0GwEkDMwAcuWFydT1pePR6+h8iINoplYpg2/wCcB4fjCSaWMRRJzjUdveJ4bDCWCDHI0gj0vF1ofsxHEzy1oUTKIr7Rxbqp+VOsI40ZFDiVtMmEm6Ql2JqTW3SvaLHheFIw8tyxUHL7lyfqIrcRNKaF+dVqspqDR6qJPaL/AB81IAoCbJ3prCSvC94L9CGH4cBudxBzgUBKc6AQOmulAIjhMSwD3J9aw5MW4vFYog2cVLQC7V3P3tADLSohTEglrWoal6gU+Ygk2UFp5n3oW+kUviPiZkywUkEGhBNyxN9A1xCScm6TyNGNsR8QcaUr+2hJy6alWltA/v3g4lpkYNZXzTFkimlKA1794l4Z4bmQJ6y61l/Qff3SLHxIsJwqiw+JP/smHSSqHqPa4BcInZpaQKlIAPQgAflFolJBHcke37xTeHsQPKC35SCCG/EDQ5rtajVtFzPxISEqKSXIFGo5YqLkMkXMZKmxZ8jspQLxXIxXlzFpUrlJGXerBmazke8Swq8wSrmTrlLOCdCzu3Q7bQ1JSguq5EG9wgBOGEuouqz7332BPY7RLEzEISorLAJKlNfLrrc2949i5/4RsajQ/wAdtNYyHFMccTPTh2/EBNWDoDUNYXIHWOdpzlt/2VjG8sJ/9f8A1QHmBQkFZAJYFWymTQWABao9ah4jgEYdRQSEBLMd9QRTrGm4urLlTLSAHIUwayRl9WAEF4xgJc9ITMAISQfvpUfKIyW5KsL3+50aWrsZhEYlISVkFDkgAg8yuaiWuXHzEbjDkYbDpExTkB1EAq5lKcsBUgFTegjsnAIkozISqYpKDT8SiHIYfCFmgzACgAaHZSXAJCkkgFlaEgFqbH5iHhHqLra3xAa5hHwJcEkmo96+1IhmmZyFIAR+FT1e32esBRIMtcxaEP8AEoIDMpZua6n2h5E9RXVIy5b5q53szWarvBqyPyoY4VjQQSHNrD/uj0OcLlkFTMzJ0/7o9Hv+Eg/hL6/c49RrcZwzQziGDJzl3t0p7QjhMKU60eHP6uuXp7n8o8x9y4VUtLBNH/OAzkhCXURS+n1gEyYBUEuQabtcChq4NhoYWxKSsKU1AHOnwkh9QwvvyvqInN9gpWUU0KJlM5ygEG/M5NveL9HDiRmBJJq5qADoIVwiCmYgISbNlJv8IO+hUpqVDRfKxAQDQsmhABJu1kgnWFS3SopKVISl4XtBp2HdJSCxOuzwWZWx++x+3jiFEZlFB5WYgg5gwJLCzFwx26iLSaiiQpisWJCVZmoAA/4lGgDaxmuFYJWNnKKn8lJPoSKn/cTX2iHGsRNxM7IgskqGUvZIJckDdnvsN42WBlpkS0oSwAYfv3vCwjtz1f7FL2rBASkoyiWHSRTRgQGoW9vWEePKKZC/MYpJSAO4961hxU91uaV+UVvjSe2HSxbnSovsl79HaNCNsRZZHw4EqQwlK+JbctElIS4JLCr33fUQ4lQMpRWUzELmAyzmulZQwJWwoSpgNEsKmoOFSlHDoqtJUhZzoVly5yHrqauHGhtDONxnKoleTLmUSA9HFWGtQK1rAvLC+TnDpSWUUrUpBIKAQ2QMzB6t+m7ksYrLKAIB51JTQC530D29WhMTvLoXUXuxq/VmfvrE8TjQpLBSTyle/KCzg2uwic2ksBSbZX+JcTklgJJSSXBBYkhgw3qR84D4QwJShSvxrJezs7gftT1it4dLXiZxVrLIuXFQSCHsQ9BpTaNlwiSZaQCNalrubwslUNj56lmzO43OnEl84Q5oapez9PiHY+kaDFy0ZpYmSwc6TLTM2UojkZiapBU9uWsVnFeLhc+ZKALiZLQNAcxBmM42DX2bc6LFzSeRKk5srtQkC2ZnsK+zQrVRQrbbyILxvMJctQQWSpynMCkvRjqd+nWC42apKUrS6wk8wSnMtV08gehzGr2rsxX/AKVK5qyEzEzB+MghKhypdJcpFhS9CWgmI4mlOVEwklSstHLEkVLW06iAlgV10HiOv0207wIzGHX72hORMlzQypbGWoKAVzAKSpYSQsEhSgxN3Gat4lPnVNX2h3hX1Ept0aLgK3z9vzj0VngmatXmlacnwMP+bx6Pe8FfwY36/dnNqqpOhCXOILQYoBtf2haW+WvSCy5tKadY8tlhTGYchTod6C5/M2esMBP9lYVXkU/sRpBUkFydXr+UIqmZErzqOUjStDSgFTU2hHSCUmJxmSYiZNISoKUAlJPMASmnW1Gq59I0sjN8LnoSEsbOwBJFXoe1IouH4hRmrT5YW0xSDnLFJzF2pYivaNFjcRllEyyFKHw6gxN1vplJLFEZmASSQSXVl5c6qZS4ZiGD33sYz3HeNKVnkSuZyEhKUuVKaqXdme/RJ6iPcZ4iVL/tKLlIzGg6DKBWpIualgIJw3g0yUtExbUozWF/31F4pFW7YKoe4D4ZTIQ6+aaqqlPc7DYaCLZcgENE1h70rb1/YwAhyCDFfUm22xYYNiUkkk69LCKnxNOKFy0gFSUhyAHcU7xfYokJDOagUDm4/W+lTGe4yVGYVBRKk5UZQQxK3CRXWof16CE/uGiXGAm/2JKSC6kO4HKGCXc2B5qA9YFg+eX8SwpK2WyxmSpKnKVFPKaUIaxa9YdMo3dVENlpld3zWfNo7s0Kzp4QlSlEJSHckU9du0BdwBFYROcLI5g4FSwB6CjxlvEPEfJC5aUVUWBCAAQahPKdy5O5tGuRiEpSpRsA79vpGV4XIOMxClLSQiUxA3WS5zezNtC7YylfRFIOuS58KcJ8uSlRrMIJVRqk/wADrF7KxGZNm6UH7P7QLGYzy5ZLNSF1TFTJboIdtN2rbWpHfrC1eReXZXcQwDTFqJDmfLYi4fKD83+xFzL4flVnzOcjEkByzas4FLWjHcaE5E4rUunnSSoUqFMA223qI2y5pGjggaj2jONRQ0mzysSN36RW4zh8ozhMLBZbuzkUO1frE+IYFMwB3GUuGe/3pCGMSSTnICQOVWoNtYWbaQseRhGFSl2LqUQSogOoigKiAHYAAPoBtBpVRmFWijGJMtQ8xToFArd2Na/pDXD8T5aghKVZFkkE6OfpEYPJWUcGy8Ol8/qOn+Ucg3AEtn/2/nHo+k8LjSj76nBPkzSxnT9GgOGkZbv3iEidklhR/R/09h6QTC4rzA+9PyjyrLh5qQoUOsBTISqYQ6VEB2VUUYgt6wZFg29u9iIreJhOHSqcVqqEJASWcgg+xavR4lqDx5K7hWMQmbPM1JmqmMclAErSVJIB26/xHpWBmTVJQjIJac2UJFEijuTlKqHKGAFDfVbgiZSVlaZRUVqCUKIYP+NVTStO0azEqOUFIAe/36vFKthk6EcFwGXJeYolSnetgTUMN31NYLgMR5qiToW/iCqnOA+oguFlBKeX1g0I2K8UnlJYA2pXVzHMLnQBmc+7Vr9IZxTEh+pjsqcCKCjtvpA4ADxQWv4C2pb79RSM5gppMyWlRJKpyVWahJY/8UN/uMaiZiAkLAYHIo92MUvDpKvNQVGiM0tIarpygqfsR7wssWPHgssXi1Si9FZlCgBtQVZ9rxDGSjOIztlzA11h1YFL12/PpWK7iXFjJSSUjy3ykhyRykueVmCmF9YDbUaQEs2IcZ4uVgyUEZ0moBoKtfoLjpD3h/h6pKS/wkDKLOz1ual/WzxneCy1KMtJS2ZSlODWr1PqAPcxuBOUAwFA3f5V/mC1S2jyxgRx87OkpA0LH3boz9dD0fuAXkDEMS5YaVNWegJNurVMcwSlqJzpZjT0/WgrtDOIKU1Irb9oO2hH2Mz4rmn+6Spv7ck5TR8s1TGteveNNjcSgSnmMEZOZ6Ag0vo7xQ+IUS5mUZTnKSGZShUOHSNOUuW09IsuBTvMwkkrqShi9Xamt7Qjdxr19/YL4QXAYYSpSZedSglIAUpnIFrXYU7awt/9WmalSZxE1JWFJDFOUi9XrzORZnbQQxjsQUSypKFzCCGQj4i+z+/YwOZiVpUGkrXLKXzIYkFlKYpJc0SANyqBa5ArC4vhqZjBaXALj76QVaWUmoyjQiPTsMV5SCpNASLKa7VsXZx2jmJkeagunm0s4rEGqKp2aDw3MBCyNx+ccjnhaXlQoM3w+hobfesej6Dwf9GPvqcep8zMZjcy0hI3H7w9KQEIAL0Gn3SA+cUttD6kFQ9ft48xrFFRNeOOUEAO3VZelxoHJPoABGU474mVP/tpSUlLgWOZVKgMXYsAfX1jV4/AgS3ry83LcllBh0q1QYoPCmBE/ErmGsuSGTRgpRJY+gA3P4dolGKcnfCKqoxsveF4LIhCVWQlIDgbVs4OleptDz5n0+7RKYXJAjhQyQx7RVKkTbsXmq392r+kGlqpSAzsPmevaGMrJEFYAxZKTn9RbpE5JqBs7eldfWDplFjHZmDBcEUPXQMYBhLEgkKuzg8pZw4or/SdRq14puDYRM5JGZVVLmKLl0LKjlbRrlukaSfIehB/CfXKXHyEUXh6cJSJSCkvNStQIYAHPMLMS5evsN4nJ1Fv1Q8clxPmKBlJAzPmzLNGCUipZLOTpQXa0ZnxPx5KFiUoZylAJTVlLU7PqzWb0pGkxeIQJKlqBUnISxuoNaupcDvGP4fw7+qxKVH4ZaBMIYsFEnIDm2AsY0GtSV9F9xoquS94Blly0qmACYo5j0erdo0Qnj37/ekYPis1Qni+SoLUZVCGofpGo4fOOQBTP8/cNXqwjocaV9ycs5LSYpw7U9IUxQBTu237RycLBJNfd9Gc73LwGTMOQk12vUaUNdYhJmQLi5yolkJGZ/8A1ClCvqBHuBysuFlpoMoPs6oFjFqmykqysCWbUOFD84d4eoJkynYOwHUlINPnCy+XIXfByVgwXdRLl9mG1NGpBcFJKUs4ISMrj+aQhMxJTOl5CVJUFJVUZUsQyiSHd+W8PcPwh8yYocpmAZq0dIZwN219IiPTrISbOWGaz11o1PnSDswCgFKZqO5YkO3194glTTPLIVUEg5TlOUJfmZga26HaAcV4iqShZytlCcqlEZVEu7MXcM9YWTpZClbNNwN2Xs4b21j0U3/x3xIz5U1ZVmPmAEAUBCRvvfpHo+h8LFx0YpnJq/O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" name="AutoShape 10" descr="data:image/jpeg;base64,/9j/4AAQSkZJRgABAQAAAQABAAD/2wCEAAkGBhQSERUUExQWFRUWFhcYGRgYGR4YHBgYGh0XHRseHR0YHCYeHBojHBobHy8gIycpLCwsHB4xNTAqNSYrLCkBCQoKDgwOGg8PGiwkHyQpLCwsLCwsLCwsLCwsLCwsLCwsLCwsLCwsLCwsLCksLCwsLCwsLCwvLCwsLCwsLCwsLP/AABEIAQAAxQMBIgACEQEDEQH/xAAbAAACAwEBAQAAAAAAAAAAAAADBAIFBgEAB//EADwQAAECBAQEBAQFAwMEAwAAAAECEQADITEEEkFRBSJhgQYTcZEyobHwQsHR4fEUI1JigpIkcqKyBxXi/8QAGgEAAwEBAQEAAAAAAAAAAAAAAQIDAAQFBv/EAC4RAAICAQMCBAUDBQAAAAAAAAABAhEhAxIxQVEEImHwEzKBscFxodEzQlKR8f/aAAwDAQACEQMRAD8A3GJmASARlcgNmLAkkM5/j1EVmH4goTMivcBh21aLjDYZpYSq2Vm0iZwaFNSwpHz0XbOnhAFFKSHPxGj60enaOomh7g0BFDY/m7xxUhurCg2gPDVhRKRcdGc70o8VUmK4kcMFpnOqoJLFrAAmpHpFRxzHL8uakpWkqPlgkuFAkMQAaFRUvSuU7RpMYs5CwBIajtRwCXbQF+zRnfEKT/V4eUA5zZiGFpbkVuzq1tpcwi80174Gi6yaPhOG8qUhIsA3taGHiUxdA7ighFfEgF5Mqn0dgFUehftXUHaFTpG5HlLeI5SSIXkYwLDpaodJJAzhkl0gF2BVlL6jqIlw+eJgCh8KkhQLhVD1FO4pD7hVGj2OxORywKQlWYkjk5S1OvN+7xlJPCzPnpQSQFIzzAAzAMlhtZh3MXHHcYAJicwzHICkFzlAJzEM7l1C5oE9YY8MYEhKpqzzLA9g7fX5CE05Vcl79/go8IsvOAJSNABb2rrEUy053YOeXM1WDln2BfuYll1heeuaFpCMgRQrUol2DukC1QxzE0rSHeEIT4fnUgGYkIXqkHMBUtXWjHvDPmMGFLiE8TjcqcyauHDVcdI7JxPKCeU7fd4VsYQ4xwcTpiUgAFQUbgOzUbv1G4jOIScJNLzFDQgpIbtYeoLXjdnK4Ubh6tZ2jPePsBnRLUmpzMe6SEhvUwkf8JcMeMmmA8MeHVrX5045gVOBvWhPQaAbDaNHjFjOLMm3/cbdw/zhHh+FTMwMtM0MyUHlLfBao3/P0MFxaAVJSS6rlh9en7ROTbeTN28jMolmIppAVKqUlIygFrmtDa3V3NrQcE6/f3WBrNRtV/Y/tG2poWyaS38vCWO4eJinO0Mglo4+kGjJtA5eZAASrKOoBf3j0FTJB0Hd/kxEdhXFdh1MmtXpbtEFTGIAF9tKUJrraj1MCmTK1JHyeImWCm/zekdLREZkqBHr91gM7CpZQLsofhLG+hBcb9oTwuLCVFL129IdK9TaDeDJZIypZTKSFkFR8tJIcAl0hwCSwvRz6xS4FpvFZq9JUoI7qLn6Rc8ROVOapSnKogbIIJJ6MIqvDswedi5iahUwClXCR/MCLq/0/gNYNAtT1hCemWVcwKSJmXO+TnISU5X+IKJCaagvaHJswBLk5RSJS1OARUe0LRhTBu3OHIdIUWJILa9WB9fSG8TNCEEkHsHNTQsNAanYB4HLmtlQtQKlZmsnMzkskaAM/wCURxmMEtJVMbI1GFbLKs2gBYANqW1ELNtLBkZniqDPm5ElTjQqcgqJLUowSHG2bpGswuGEuWlA0AHcD9axmfBvDlqnKnrqDmURspWUgf8AEj5xq5ynh9leVDSdsUwzoepNT9iAYbGBS1oUQoufhBACS4CVHVVFP2dnDuLlBgCevWE5EtEs+SMwZmKz8buo5auQlwDSlIzT5YqoaTLQhkgABIAAAoBoBo3SJYjDhTPRhcNfYxzKWdnOg+6PAD5gSyy5KyQyQMqSXAIBIJSLnrDMw4hNABYRUeL+IIly0j8QOZrNcP6xa/1uQpAQtYUWzIAISXArV21cbGMT4vKpmJCAFOAVUuwIb3KSw6wlKU0hopN5NNwCS+FkbZAWO129wIYmyOZx8W+0Gw60pSlNgEgV9gKwGTjeYit/z32iW626N6h1G3zPaITJyQz0ezwYxW8UwuYg6AG4vAuuQxVuhokGxe9b/ZiOU1tC2GmZUkgmteZRUa13J1g8jFApcC4p/ECMrRnFoIO3f949HZUzr8o9COZqfYWxEq1fzgKQWUFFw7poQQml3JqN/lB81K+nvQfMtAVLCqR3YI56AMJhEhTkufvaLJeHTMcAl2AoSN/3rFXMQRaDSSpKSR8SuUdHuewrBe1LkKKrjUyZ8AUwmLIyXJZk6H4SxLfKGeHzE4YmWQo15aNmAD2pVyaRW8OyzcSuatREqQCjNzVJUbNXVnFaxY+LcCtaJUxJZctSSAC4SQzuo1UH1IeESpqBR+pa47BjEISC4F2ND3Ghg2DkFCcpLtaB8K4mmfLzAMc2VaTXKrUfobENDSpgBAL1erEgM1zYXo96taF3KKpgJtYkWBZw99jo8Z3xYRMVLlO4DrUBqBQD1JLD1iwn8SAQpaPiVUup8pHIXqUpAKCKUJtd4rOGq82cFkEhLEm/MfgAs7Blf8bQsZXK+wUqyaTAYMSZYTc3Udya+20SMzofYmPLWp2IDGOqoG1iiTEFzKUVuUgN8Jc1DB8wahd99IjjpyA6jUpGgzKaxYAPWnrA5q5qU05iSE3y5QXdTnbaEZGGyzXDsQdzcvXav5wrfQZIs8QP7a3FMqgakUapcVFNq7RzhiElCCk5kiWgJuXBAOtXbKK1pHJzqZNQ5qRdrn0oIBJ4fNWFJmLSULCnATlUQp2OYEEWFB71gKRh6bMTLlnNrS7V/KMtwzHf1HEVZfgSkAPqEqcnuoDtF7jUIlylArzKOYgKL1IJy+iR8hFH/wDHmH5ZsxqlWUE/4pJJ7OowkKqUvoOsRZpMfK5r7MNiDelfdxE5aQwazU+usD4knOAAxrrXQ/Sh7QPCSilDLOnXp9tC0kK3aGgp2aw6ffSFF4wKVl2ofXaOyJZSkoev6xWSeFKRMBCyXNRv+4hW7dDRSLOTgwCXAic2RdhRmpdoD/RKAoTR/wBqa1b94L5rSiogsEkszEgDZWvrAeI5DyxXFcXTLZKMpvm9Q1O0ejK47HsQGJLOcpcAm/8AOpePQ8fCykrK2amekLSUFRDgOQWIsdLFnESyAKCQFVSVOxIoQGzaqqIFilBLEvXVxRg7sSOjtWohhKAwsTvSgp99Y6VRyMinCEkiwNKGtXe2sU/iPF+QAhJ/CQTdSiwF9w5L9fWLzGYgyZZWAHFn3MZT+iM/FKysyUD4jmDm7dP1MLiUvQaOEWvhmQRJrq59zvFsiTmSUE3B7QWTKZAFmDMOkK5GNCXv22f7+j6d1ZuWZ7EJn4OaZn4CwKSaqvf00UO8XkzjiJiJa5bqC8wyAVzEd6C/tE8VI/tJUok5EkhuYg0YgqdVK6/SM6uWuUnzJSynOqiQAWzsSW0cbRG1qOpclEsWWWPlLmoCK8oBUBdSvwjaprvrpF5w3hhlBDrNEspI+ErLEn1DZR07uLw8ypSZhLrU5OnQFvTWHlzRrp8orFKv0JNsUnYlQUyiE1VlBUOZIAJLadRpEJvEUqYXB1FQdqj3gkxecZWdJSoE010IOh6Qtg+HKysQBrd2L7tXd7xK3YyoPKnHMQpLByxd3FGJpQ9IbkqSpRAZ0sD0cOPkXhWZg0IliUAkknlStyFEHOdyWqewgsxRSCQ5rQX3iii0xRbD4gqWoEFs2Qel1V7N3iwlBgak11bT0pS3aFcG5LtYfNRc/wDiE+5htSWRU3f61b6QZRoxkPFXE0oBSXcgAMGvVR9WAFIv/DmFTKwstIFSkE9Sal+5jNS5cvEY7KpJUrMl9mS5NOpb3EbWcgA02idOKUfqVlhUQUYVnm7B7JbRnBPdtIZMCy6hvX5DsNPSM+xMjKHvTpT1uYJNPyEJ+eanKWABBu/bfX9YGmYpZDfDq9NWIYsXH3as3KhtoXh+NKyQdD8hAPEOKyyxUAB1HqBRu6iBDGE4flJU94yPG8Spc5MqhDu4USolLhiNBmL+0I7nNRKRSyy88LcP/tqWpDlZ1ANAT11Lmm8eiwyqlIQiUkEJSLlvyj0JOU5SbTwHaeRKYf5MX9OkMJRfbbU/qYgvChq1Dud6F/rCXH+KBACEuCoOVf4jrsfvWO5y6Lk56A8T4vlTnynKCRLTT+4oj4mD0FQ2/oHjwSRlV5ih+Fn1JNT/ABCXh8GdNE1YICRyA7H1sTd9ebYxeS5uZSqbdaaQKrHUPoDmcV/xD9Rt6x6ZjrBgX6tqN6PY3sLBoaMhIdgA/wB16/vHgkbDu9nH6t3gvJjspJIADBLfC2nTb7tCHiKcUIQAAOYqLNXKhTdblPyhpC1EuDVIPLoTXo+vy9XzPGscrzcxQ2bltQnlDm4sAPQRNJuSGirNHwZAThpK2JUpMscodgWALaADXSHpywhJUQSKUSMxqQLa3f3ivOI8sIQigSEC1NBpaLGYM6WIBDMdusPd2JkVM7y8wItZtYInEFcsKRfY/OB4vAZiG0AppSC4eSZYIU1TQAWFL7l3r1haayEJPkiYgpWHBDEWp9Yji5RIDLyOoE0CnSDzCp1GuneCpVAlpdw9CyfzV8h84r8ysVhcMH5jQEk9tPk0V/ibHFElZRdm9794skEV9D2jP+IElSkypZAVlKqhxS1urwkpJuh4rIn4EktOWoiuUX0J/UARrJq7mEOH8K8pKWIzEArLXuWDGlz7Q6WV20gKW65Bk7ZBKnNmo59S23SAT8WEkJN1Oz2ezU2uToOznQtILXI2gYmBX3tZ/c/KJuVdQJEpU10uQxao94BLxIf6QylFIWnyjZnhZ8DQzg7xDF5ZbpIzKoHIpua7RkvD8szccV0yy05Qz1IYFnLt+cNeK8dlQEOQw9yXcewJ9od8E4NMvDCYbqqfy+QHvE4t7XPvgtt2o0C8ckFiCfRJMejkwZqx6CoyJqSKjiXH04ZDMqYo0BDMHoGehr667RnE4GfPmBUxJloLHKS5UKtmL31Ne1YvcFwDlafzNpSpc3vRgG2i79UhrjtHXHyr8km64ASsQlMttg20J4HiJzlJS1drxaLAKXaIJSlPrC8YYETKQQ9oGiUHv1bRxrAsYshTj2Nmg+EksHeHi7A+4XOBpVjGMmzPNxaEkvzpHYFW3Vj6PGv4jOyS1KAFEqqd9Bv3jJ+GsA84qLvLAPTNv7GFqm5FI8M1+NkBSWAFRq/3aBSJflpYq1uTvYQujEiWnmNKAAUYaekHGVwKF/8AJySoNVzR6Pu9YVN8CvB2TLUDoEupw5USSaFzammlew8cSUu7ZaknQQ0m0d1iqQCKGan3rAJ0skhtA/dX/wCQPeJ4hWUcoJvQByfTrBEK+bdqU+QhsJUDqAnDIhNepo2hJt1b9TGWxgWqenIWSRlvUAM/YCr0jQeIcWEy1kaBIruo0+g+cZeXNTzTAoMHSk6gVcn1LqY+kcjltTkjq0dNyNngpoYsVKcu5qOz6en5wYRj+D8SCZnKRlfLMSDWti26daVGatBGomJctbfWNpzxXUTV03BkMTgkuVnv6D5N+kTQgEbEXfpBQH9Nvv6dYV4jNTJlkt7dYEotiJvgjjcaAkhJObpEcHxFSkOpLF/lDWBlSygKAA6+kIeICFhMsEMouasciWexiOpxyVhzRlvEWI8+bKlMAVkk3FylhsWQx79DG4Xg/Kw+SWycqaONhrGJ8P8AD14nEKmpLJlFuatSXp2+vWN8tThidPv+YfbVQ7fcOo64FsNjUKSGULVbmrscpobU6iPRX4zhwUeVYQzuABctX5R6Al6i1Et5Rce/38rx6YHpAsKFB3+/f7rBo748ZOZkJkt4gtrOfr9mDEwpNQ5YO3qf13hJhXAGSh1DMaaOff1aHkSw/WISkEPy0oxe/qB+cQRKU7gCt9PmLn13vBUayET4xiE+UUrBoQo+gLn5AxzwrLJlKUoMFs1RrmcUq9q221im4xOKszqd8iQxHwq+J99PlGkRIVLkJSCKZaClAGZ9avCvj9WN0BL4MCAMxLbn6x2UhSVtVgHpVxsK3/iCzEgkTAaAVHz94qsdx2SCoETF5qEAKIuxoohmNCw3GkK3WDJOXBoAkAUDa9zf5xxSmBO0V+C4ohZUEEFy/wAT6AfD+HSkO5KVMUUr4BtrkBLxQWosCU5AQsMUHMWYKe7AltoclAkuTTZrdX/KF5MqgFBqwpeg+X1jk8lBBKmS5BSwq43uGu9o03SAjNeKp8wy8hYPmIc3NkduY/8AGK5eA8tPwEkMK7poa1qWtDuK/wCoxJcKUMyQlAcOhOpozKd/+1t40+L4QhRPMQ+gA/MFt459RSajGP1OzT1Fp8mQTw8PnIJJ5QHZ6FzlINk09Htrr5IKkAgAEj0LNoWpAk8PynkTmJFVE1bYMGCegHvDOEBCcqgAR106QsINLzE9bU+I8HcOGvfWBzimekpIoPyhkK6R5Rawirj5SBU4QMsygCU7xQcTWcqpqDylSkIKhXK5dulDfpGsxk1aZZKMrk5Q4d3BFGsdex9YyuMQuZOl4dgAgsSdnBUonq/zMcyW6fp1/P4OqDLLwrKmScOEZGzEqd75jTq9ot5mJUwyMsuxrTY96QSbg1FmUkgaZQ46PtCOF4WqVMHllpZzlScx+JW26f8ASWAZw7mMnKUnLuTbTHJeHAclIc3o8eia8QBQs/U/vHYKl79sTJGWeW9YIm0KpnHMzaQXEZmpHeyVAzjXUU7Q0EQvIlZakVOsGmz7e1YHqE6s0gcsEuHNu/7ROSt45jSRLURoKVasCbxgyXQyWLHm4hDBJTNmqzOC4SkJAoRYiWpQ/WNViGXTKWDFrPq38xkfD8jzcUtJHKhJApkygsKZaEkEh42CpgBCdS7A63OveM7tJjSwwXEJ2WUWBDhqM4JFLm70DPVowpQZhUohIJUQGqwDUs7UPvqKRvpuH8xCkqAY+hppcRluKcLmAhOXMCaluU2/xqC5cg2D3aI6qe5NHT4acVaZXSBkUF5sikBJ80hg75WpVld6EiNy/LUKQ9wouUjXce0ZvgPh0kuQSlJAJUMgUAoFgAHIABY/qYv8ZigKK/GWDJJtXQFrP77QYJrIviJKUsBpE1yaNX2s0I8ZxhCJhlsrIMtHcTCwazFnHekFUQWCAkrBdDkgOzKdqsEqPR2it8XYrKhKLhWZVNALf+Sk+0G3JpEYrNC/hBCiFqqK0cXJZjSjAAAekX8lKpZ5jndqlhp6wnwOUBJSpBPOxqKAAWYWp84skDqfp9IzuUnSDJ5DonDaF1YQ5szmunR4KEtE0zB9YfDWRBXFTciX5r/hqdoijE5kOQR2/IfSArmFC6lwbDt69DB8DPSUqIS1yRqW/aOaUqQ6WCqncQVLICkrUEAqJAcuaJcdK/ZpV8ASiZMVPVmUkTAkEscxYu7izq9/SCYviqvJWVghU98ugAuB2KmfoDFt4awHlYdKTe52c9InHCd9cfydHCLQS0oASgBKNhQC5+seK60Ljsfto5PlA30gKSNAx10c79bXijdYOZKxKeiRL5VdSHJU2Ykn4nN49FhNCH5gknq0eh4JNZHslKSGfWCKU0KJQp3ajfOG6NW8dKeMnO0kczAwKbMD1JDaNeCoYawvPVVrjWEbtVYwZCXHWEONTFKQEDldQc00qb9BDqJ5cCKbjk/4lAljLDizOoim2ZIX7e6yy1Q0QXg0qPmzClgs0O7bdPq8WmHxqipeZBSEkj6QpwOd/wBOgJSxYG9BRx2sGhnH41SEAs5JZt/SFtuTDLLJ43iDoyoICjRzETN8lAObMeUEkkX+3hHEyEhSQosVdWr6wxLwKykgs1vnr/EBytmSSRbGZmQ4LEg9SD+bQsJBUMpJIy82jlV7WP6wPh2EUkV5Trq4+/aDyjVdCK0USC7h7XABcV7RReop7B4fKHKiogBzQORSwp2jM43Gpm4rKpJSxEsA81EqOY0oatv8qXOJ4mUS8wD8vmKCnDJJZw1HoeV3ij8JS82IWTmeWC7/AOSySW9Kh4C4bHSq2zYMEkAABtIKw0aEJzmpu5t+/SCyZvvBg0kIEJ1hafPVnASzfU9PrDJLx2UhhuY0l2ML42YJaCtQcDQB9dhUwhxfieSSGRVbAP8AhGp9QH94tZqQRW238xW8Sw3mT5UtJy+WkzVU3LDvSOeaXUpAqOJ4WXOnyJBc+WklQ2cDbq1ovJXDwmUZJUpQIIdyCEnQEF3G7vFFwQqmTlzlpUVKCwhhQiXoTQAkqAD3rtF0uYsJHwFYKQtlMmWWet1WIbXmBqHiVOFR7ffqWk+h2RhfLWoB8inUdcqyQSXUrMXBZgGGXrUpZJ+2ivM2alCuckCW+dKElSizMFKUylg1coYhrGLKQJg+LIRcMCC9XcEkMAUih3OrQ6t5JPyi03hvmKKvNWg/6SEvs9Ktp6nePQ+kE7D1j0demntJvImnGBJGl3/iBzgpSuU/feFsFg1TCVq7b+8WUtDAPod/0gNgOyMMU9YOgbx4TPaIvXT76QYrqA6pYqm1L2u9usZXjM7OMqQSVzFIsQKOlDf6QyhrY7xpsRlSlSlGgBc7CsZeQnPNlJSsKyusDbM5aly9YV82ykTQzeGf2xLSopKQkZh/pG3WCyJGVIBOYje8D4jmEvMQ6h/jX1++kSwU7MgFq1+p/loCj5ciA+IICmLcyWI6flEpeMzqCGIa+31haTLUqctySn5Wgyk+VzgUoGjbTFgsWAsI4tNI5JnBSXhfD48KmFLENSuvUdIpJ0gUVPiOiQgM2eWlRsSQyrAMxcva0O+H8NllZ7+Zz2ALG1t6GKLxMZkyaEoUwVNUPXR30YD5xpsPh8qUghylIS/SnypEmkopFHwSXN6PAFT26QRCwQFCxtRt9w8El4UawaECS1b3iWUJG0LY9KgoKl1IBp99Y7mUWJU1nSz6bs/8Qd3oGgvmZnDUepP5Rm5WNUiTiZ2bMZiyhF3Ylgz6DNT0MXvF8Xkw8xviKWS25pGf41/ZmyZctPmCXLExSAHzB201eoiDW6XvpktplpgMOpKAhOZJZIzpYZUs/wCNJSSSkjlBId4NjcNMmSyhSU1NGVmo3xLBADhhyi9RpV9GIzJBYpp8J09v1iUut4WMd2RHKmV8qQlYQ2WYgHmLlNQDUBIIPOKgkADeGsQDTKwqHd/h1ZjRXWFJcqZLVOVRSRVKUhiWDkWuTb1hj+pSQhyEFYOVKiEqLO7B6s2nrDxSWBZWGwpEtIClua1UzmpPyBA7R6CYYmtD2/kR6PR0V5F/BN2JYUtRtrWic2XQv01aISaF9Ke8RE8ldqdQ/wDIjjGCyp4ykEhxZ4MhaeghNfCySSCQ8DkYIoUXNPvSNb7mB+IsQDKMurr5W+vyc1io8NTEJXMVlKQgJQAXcH+XEH4rObECj+WlSx2sH6+kE4CoJSuxzTFkqJq7sBtlYO76wjlgtXlLiXjN7RGZPS9S36wEYhNA9BrpSFTjZZD5gXYpt0++0VUsEaLnCrDFohiAFBiHECQkAHdX33ijn41cueElyCWs8OrksASzZo0pASRGfxAKSpRJFRUXI1brFyMQMubQVPtGS4xj1TnyuQG1bLQmzfERU7U1eJxbborBMe4JJMybnJJYk3cZiXI+kaATiHdjWrBiA9N3YFoquBJ8tKUFLhgyqF3qaC1Sb9OsWiUZi9IHzSBLk7/VZiCA4O8E4hiSiWVJGZWggqZQHWIzQ9tIeSSQgLBqJSCr4tfX84jhlrKjmAbQ9I9JWGJ2iUvG0cgkBrBzUtbvXYOY55WNVimOw6lzZMskXM1QuMiGZ9nJ0/KKTCz1LnzsVn5VnJLCRnKgksKaJervWthDPEcYtMvFTVFLqCZKFCjBR06gK75YpcNJEspEpQMsDQ5iVCzNpf2ER1JVDHX/AK/wdmhp7uTRYTissEJmTFAgkEqbKSpiHURQO4A99IseITVJlqZRQQPiy5m/26x8/VPXMzZUhiDVdwaixNvUAVvtruATTNwoSt3GeWWIPwkMHe5SQRfV4EIuKyw6+ko5Q9KSpiZbMpLhZPxUeoZw1Bf2iWDkZQRclRJaoBIY5QfhB2oKmDSk5UsLWgQmgEB2KjlD0KiQSQHvQf8AiYdOmczVj+Amg5gCOWhYihrQ1oehj0GwEkDMwAcuWFydT1pePR6+h8iINoplYpg2/wCcB4fjCSaWMRRJzjUdveJ4bDCWCDHI0gj0vF1ofsxHEzy1oUTKIr7Rxbqp+VOsI40ZFDiVtMmEm6Ql2JqTW3SvaLHheFIw8tyxUHL7lyfqIrcRNKaF+dVqspqDR6qJPaL/AB81IAoCbJ3prCSvC94L9CGH4cBudxBzgUBKc6AQOmulAIjhMSwD3J9aw5MW4vFYog2cVLQC7V3P3tADLSohTEglrWoal6gU+Ygk2UFp5n3oW+kUviPiZkywUkEGhBNyxN9A1xCScm6TyNGNsR8QcaUr+2hJy6alWltA/v3g4lpkYNZXzTFkimlKA1794l4Z4bmQJ6y61l/Qff3SLHxIsJwqiw+JP/smHSSqHqPa4BcInZpaQKlIAPQgAflFolJBHcke37xTeHsQPKC35SCCG/EDQ5rtajVtFzPxISEqKSXIFGo5YqLkMkXMZKmxZ8jspQLxXIxXlzFpUrlJGXerBmazke8Swq8wSrmTrlLOCdCzu3Q7bQ1JSguq5EG9wgBOGEuouqz7332BPY7RLEzEISorLAJKlNfLrrc2949i5/4RsajQ/wAdtNYyHFMccTPTh2/EBNWDoDUNYXIHWOdpzlt/2VjG8sJ/9f8A1QHmBQkFZAJYFWymTQWABao9ah4jgEYdRQSEBLMd9QRTrGm4urLlTLSAHIUwayRl9WAEF4xgJc9ITMAISQfvpUfKIyW5KsL3+50aWrsZhEYlISVkFDkgAg8yuaiWuXHzEbjDkYbDpExTkB1EAq5lKcsBUgFTegjsnAIkozISqYpKDT8SiHIYfCFmgzACgAaHZSXAJCkkgFlaEgFqbH5iHhHqLra3xAa5hHwJcEkmo96+1IhmmZyFIAR+FT1e32esBRIMtcxaEP8AEoIDMpZua6n2h5E9RXVIy5b5q53szWarvBqyPyoY4VjQQSHNrD/uj0OcLlkFTMzJ0/7o9Hv+Eg/hL6/c49RrcZwzQziGDJzl3t0p7QjhMKU60eHP6uuXp7n8o8x9y4VUtLBNH/OAzkhCXURS+n1gEyYBUEuQabtcChq4NhoYWxKSsKU1AHOnwkh9QwvvyvqInN9gpWUU0KJlM5ygEG/M5NveL9HDiRmBJJq5qADoIVwiCmYgISbNlJv8IO+hUpqVDRfKxAQDQsmhABJu1kgnWFS3SopKVISl4XtBp2HdJSCxOuzwWZWx++x+3jiFEZlFB5WYgg5gwJLCzFwx26iLSaiiQpisWJCVZmoAA/4lGgDaxmuFYJWNnKKn8lJPoSKn/cTX2iHGsRNxM7IgskqGUvZIJckDdnvsN42WBlpkS0oSwAYfv3vCwjtz1f7FL2rBASkoyiWHSRTRgQGoW9vWEePKKZC/MYpJSAO4961hxU91uaV+UVvjSe2HSxbnSovsl79HaNCNsRZZHw4EqQwlK+JbctElIS4JLCr33fUQ4lQMpRWUzELmAyzmulZQwJWwoSpgNEsKmoOFSlHDoqtJUhZzoVly5yHrqauHGhtDONxnKoleTLmUSA9HFWGtQK1rAvLC+TnDpSWUUrUpBIKAQ2QMzB6t+m7ksYrLKAIB51JTQC530D29WhMTvLoXUXuxq/VmfvrE8TjQpLBSTyle/KCzg2uwic2ksBSbZX+JcTklgJJSSXBBYkhgw3qR84D4QwJShSvxrJezs7gftT1it4dLXiZxVrLIuXFQSCHsQ9BpTaNlwiSZaQCNalrubwslUNj56lmzO43OnEl84Q5oapez9PiHY+kaDFy0ZpYmSwc6TLTM2UojkZiapBU9uWsVnFeLhc+ZKALiZLQNAcxBmM42DX2bc6LFzSeRKk5srtQkC2ZnsK+zQrVRQrbbyILxvMJctQQWSpynMCkvRjqd+nWC42apKUrS6wk8wSnMtV08gehzGr2rsxX/AKVK5qyEzEzB+MghKhypdJcpFhS9CWgmI4mlOVEwklSstHLEkVLW06iAlgV10HiOv0207wIzGHX72hORMlzQypbGWoKAVzAKSpYSQsEhSgxN3Gat4lPnVNX2h3hX1Ept0aLgK3z9vzj0VngmatXmlacnwMP+bx6Pe8FfwY36/dnNqqpOhCXOILQYoBtf2haW+WvSCy5tKadY8tlhTGYchTod6C5/M2esMBP9lYVXkU/sRpBUkFydXr+UIqmZErzqOUjStDSgFTU2hHSCUmJxmSYiZNISoKUAlJPMASmnW1Gq59I0sjN8LnoSEsbOwBJFXoe1IouH4hRmrT5YW0xSDnLFJzF2pYivaNFjcRllEyyFKHw6gxN1vplJLFEZmASSQSXVl5c6qZS4ZiGD33sYz3HeNKVnkSuZyEhKUuVKaqXdme/RJ6iPcZ4iVL/tKLlIzGg6DKBWpIualgIJw3g0yUtExbUozWF/31F4pFW7YKoe4D4ZTIQ6+aaqqlPc7DYaCLZcgENE1h70rb1/YwAhyCDFfUm22xYYNiUkkk69LCKnxNOKFy0gFSUhyAHcU7xfYokJDOagUDm4/W+lTGe4yVGYVBRKk5UZQQxK3CRXWof16CE/uGiXGAm/2JKSC6kO4HKGCXc2B5qA9YFg+eX8SwpK2WyxmSpKnKVFPKaUIaxa9YdMo3dVENlpld3zWfNo7s0Kzp4QlSlEJSHckU9du0BdwBFYROcLI5g4FSwB6CjxlvEPEfJC5aUVUWBCAAQahPKdy5O5tGuRiEpSpRsA79vpGV4XIOMxClLSQiUxA3WS5zezNtC7YylfRFIOuS58KcJ8uSlRrMIJVRqk/wADrF7KxGZNm6UH7P7QLGYzy5ZLNSF1TFTJboIdtN2rbWpHfrC1eReXZXcQwDTFqJDmfLYi4fKD83+xFzL4flVnzOcjEkByzas4FLWjHcaE5E4rUunnSSoUqFMA223qI2y5pGjggaj2jONRQ0mzysSN36RW4zh8ozhMLBZbuzkUO1frE+IYFMwB3GUuGe/3pCGMSSTnICQOVWoNtYWbaQseRhGFSl2LqUQSogOoigKiAHYAAPoBtBpVRmFWijGJMtQ8xToFArd2Na/pDXD8T5aghKVZFkkE6OfpEYPJWUcGy8Ol8/qOn+Ucg3AEtn/2/nHo+k8LjSj76nBPkzSxnT9GgOGkZbv3iEidklhR/R/09h6QTC4rzA+9PyjyrLh5qQoUOsBTISqYQ6VEB2VUUYgt6wZFg29u9iIreJhOHSqcVqqEJASWcgg+xavR4lqDx5K7hWMQmbPM1JmqmMclAErSVJIB26/xHpWBmTVJQjIJac2UJFEijuTlKqHKGAFDfVbgiZSVlaZRUVqCUKIYP+NVTStO0azEqOUFIAe/36vFKthk6EcFwGXJeYolSnetgTUMN31NYLgMR5qiToW/iCqnOA+oguFlBKeX1g0I2K8UnlJYA2pXVzHMLnQBmc+7Vr9IZxTEh+pjsqcCKCjtvpA4ADxQWv4C2pb79RSM5gppMyWlRJKpyVWahJY/8UN/uMaiZiAkLAYHIo92MUvDpKvNQVGiM0tIarpygqfsR7wssWPHgssXi1Si9FZlCgBtQVZ9rxDGSjOIztlzA11h1YFL12/PpWK7iXFjJSSUjy3ykhyRykueVmCmF9YDbUaQEs2IcZ4uVgyUEZ0moBoKtfoLjpD3h/h6pKS/wkDKLOz1ual/WzxneCy1KMtJS2ZSlODWr1PqAPcxuBOUAwFA3f5V/mC1S2jyxgRx87OkpA0LH3boz9dD0fuAXkDEMS5YaVNWegJNurVMcwSlqJzpZjT0/WgrtDOIKU1Irb9oO2hH2Mz4rmn+6Spv7ck5TR8s1TGteveNNjcSgSnmMEZOZ6Ag0vo7xQ+IUS5mUZTnKSGZShUOHSNOUuW09IsuBTvMwkkrqShi9Xamt7Qjdxr19/YL4QXAYYSpSZedSglIAUpnIFrXYU7awt/9WmalSZxE1JWFJDFOUi9XrzORZnbQQxjsQUSypKFzCCGQj4i+z+/YwOZiVpUGkrXLKXzIYkFlKYpJc0SANyqBa5ArC4vhqZjBaXALj76QVaWUmoyjQiPTsMV5SCpNASLKa7VsXZx2jmJkeagunm0s4rEGqKp2aDw3MBCyNx+ccjnhaXlQoM3w+hobfesej6Dwf9GPvqcep8zMZjcy0hI3H7w9KQEIAL0Gn3SA+cUttD6kFQ9ft48xrFFRNeOOUEAO3VZelxoHJPoABGU474mVP/tpSUlLgWOZVKgMXYsAfX1jV4/AgS3ry83LcllBh0q1QYoPCmBE/ErmGsuSGTRgpRJY+gA3P4dolGKcnfCKqoxsveF4LIhCVWQlIDgbVs4OleptDz5n0+7RKYXJAjhQyQx7RVKkTbsXmq392r+kGlqpSAzsPmevaGMrJEFYAxZKTn9RbpE5JqBs7eldfWDplFjHZmDBcEUPXQMYBhLEgkKuzg8pZw4or/SdRq14puDYRM5JGZVVLmKLl0LKjlbRrlukaSfIehB/CfXKXHyEUXh6cJSJSCkvNStQIYAHPMLMS5evsN4nJ1Fv1Q8clxPmKBlJAzPmzLNGCUipZLOTpQXa0ZnxPx5KFiUoZylAJTVlLU7PqzWb0pGkxeIQJKlqBUnISxuoNaupcDvGP4fw7+qxKVH4ZaBMIYsFEnIDm2AsY0GtSV9F9xoquS94Blly0qmACYo5j0erdo0Qnj37/ekYPis1Qni+SoLUZVCGofpGo4fOOQBTP8/cNXqwjocaV9ycs5LSYpw7U9IUxQBTu237RycLBJNfd9Gc73LwGTMOQk12vUaUNdYhJmQLi5yolkJGZ/8A1ClCvqBHuBysuFlpoMoPs6oFjFqmykqysCWbUOFD84d4eoJkynYOwHUlINPnCy+XIXfByVgwXdRLl9mG1NGpBcFJKUs4ISMrj+aQhMxJTOl5CVJUFJVUZUsQyiSHd+W8PcPwh8yYocpmAZq0dIZwN219IiPTrISbOWGaz11o1PnSDswCgFKZqO5YkO3194glTTPLIVUEg5TlOUJfmZga26HaAcV4iqShZytlCcqlEZVEu7MXcM9YWTpZClbNNwN2Xs4b21j0U3/x3xIz5U1ZVmPmAEAUBCRvvfpHo+h8LFx0YpnJq/O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4" name="Picture 12" descr="http://farm1.staticflickr.com/50/120999607_4fc62686ec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55194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Sizes of structures!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1" descr="04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1479550"/>
            <a:ext cx="8964613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4.4 Prokaryote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105400" cy="48768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Cell wall</a:t>
            </a:r>
            <a:r>
              <a:rPr lang="en-US" dirty="0" smtClean="0"/>
              <a:t> surrounds the plasma membrane</a:t>
            </a:r>
          </a:p>
          <a:p>
            <a:pPr lvl="1"/>
            <a:r>
              <a:rPr lang="en-US" dirty="0" smtClean="0"/>
              <a:t>Made of </a:t>
            </a:r>
            <a:r>
              <a:rPr lang="en-US" dirty="0" err="1" smtClean="0"/>
              <a:t>peptidoglycan</a:t>
            </a:r>
            <a:r>
              <a:rPr lang="en-US" dirty="0" smtClean="0"/>
              <a:t> (in bacteria) or proteins (in </a:t>
            </a:r>
            <a:r>
              <a:rPr lang="en-US" dirty="0" err="1" smtClean="0"/>
              <a:t>archaea</a:t>
            </a:r>
            <a:r>
              <a:rPr lang="en-US" dirty="0" smtClean="0"/>
              <a:t>) and coated with a sticky </a:t>
            </a:r>
            <a:r>
              <a:rPr lang="en-US" b="1" dirty="0" smtClean="0">
                <a:solidFill>
                  <a:srgbClr val="0000FF"/>
                </a:solidFill>
              </a:rPr>
              <a:t>capsule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Flagellum</a:t>
            </a:r>
            <a:r>
              <a:rPr lang="en-US" dirty="0" smtClean="0"/>
              <a:t> for motion</a:t>
            </a:r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0000FF"/>
                </a:solidFill>
              </a:rPr>
              <a:t>Pili</a:t>
            </a:r>
            <a:r>
              <a:rPr lang="en-US" dirty="0" smtClean="0"/>
              <a:t> help cells move across surfaces</a:t>
            </a:r>
          </a:p>
          <a:p>
            <a:pPr lvl="1"/>
            <a:r>
              <a:rPr lang="en-US" dirty="0" smtClean="0"/>
              <a:t>Sex </a:t>
            </a:r>
            <a:r>
              <a:rPr lang="en-US" dirty="0" err="1" smtClean="0"/>
              <a:t>pilus</a:t>
            </a:r>
            <a:r>
              <a:rPr lang="en-US" dirty="0" smtClean="0"/>
              <a:t> aids in sexual reproduction</a:t>
            </a:r>
          </a:p>
          <a:p>
            <a:endParaRPr lang="en-US" dirty="0"/>
          </a:p>
        </p:txBody>
      </p:sp>
      <p:pic>
        <p:nvPicPr>
          <p:cNvPr id="4" name="Picture1" descr="04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77788"/>
            <a:ext cx="2760663" cy="670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4.5 Microbial mobs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Although prokaryotes are all single-celled, few live alone</a:t>
            </a:r>
          </a:p>
          <a:p>
            <a:r>
              <a:rPr lang="en-US" b="1" dirty="0" err="1" smtClean="0">
                <a:solidFill>
                  <a:srgbClr val="0000FF"/>
                </a:solidFill>
              </a:rPr>
              <a:t>Biofilm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Single-celled organisms sharing a secreted layer of polysaccharides and </a:t>
            </a:r>
            <a:r>
              <a:rPr lang="en-US" dirty="0" err="1" smtClean="0"/>
              <a:t>glycoproteins</a:t>
            </a:r>
            <a:endParaRPr lang="en-US" dirty="0" smtClean="0"/>
          </a:p>
          <a:p>
            <a:pPr lvl="1"/>
            <a:r>
              <a:rPr lang="en-US" dirty="0" smtClean="0"/>
              <a:t>May include bacteria, algae, fungi, </a:t>
            </a:r>
            <a:r>
              <a:rPr lang="en-US" dirty="0" err="1" smtClean="0"/>
              <a:t>protists</a:t>
            </a:r>
            <a:r>
              <a:rPr lang="en-US" dirty="0" smtClean="0"/>
              <a:t>, and </a:t>
            </a:r>
            <a:r>
              <a:rPr lang="en-US" dirty="0" err="1" smtClean="0"/>
              <a:t>archaeans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1" descr="04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10000"/>
            <a:ext cx="274628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792162"/>
          </a:xfrm>
        </p:spPr>
        <p:txBody>
          <a:bodyPr/>
          <a:lstStyle/>
          <a:p>
            <a:r>
              <a:rPr lang="en-US" dirty="0" smtClean="0"/>
              <a:t>4.6 Eukaryotic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3962400" cy="5029200"/>
          </a:xfrm>
        </p:spPr>
        <p:txBody>
          <a:bodyPr/>
          <a:lstStyle/>
          <a:p>
            <a:r>
              <a:rPr lang="en-US" dirty="0" smtClean="0"/>
              <a:t>Eukaryotic (“true nucleus”)  carry out metabolism inside membrane-enclosed organelles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Organelle = </a:t>
            </a:r>
            <a:r>
              <a:rPr lang="en-US" dirty="0" smtClean="0"/>
              <a:t> structure that carries out a specialized function within a cell</a:t>
            </a:r>
          </a:p>
          <a:p>
            <a:endParaRPr lang="en-US" dirty="0"/>
          </a:p>
        </p:txBody>
      </p:sp>
      <p:pic>
        <p:nvPicPr>
          <p:cNvPr id="4" name="Picture1" descr="04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3329" y="1447800"/>
            <a:ext cx="4450671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://www.ebi.ac.uk/microarray/biology_intro_files/cell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64" y="4038600"/>
            <a:ext cx="3916336" cy="281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10200" y="304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The Cell Song </a:t>
            </a:r>
            <a:r>
              <a:rPr lang="en-US" dirty="0" smtClean="0"/>
              <a:t> - you know you will love it!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Cheek and Onion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8">
              <a:buNone/>
            </a:pPr>
            <a:r>
              <a:rPr lang="en-US" dirty="0" smtClean="0"/>
              <a:t>                               4</a:t>
            </a:r>
            <a:r>
              <a:rPr lang="en-US" baseline="30000" dirty="0" smtClean="0"/>
              <a:t>th</a:t>
            </a:r>
            <a:r>
              <a:rPr lang="en-US" dirty="0" smtClean="0"/>
              <a:t> period 2013</a:t>
            </a:r>
            <a:endParaRPr lang="en-US" dirty="0"/>
          </a:p>
        </p:txBody>
      </p:sp>
      <p:pic>
        <p:nvPicPr>
          <p:cNvPr id="3074" name="Picture 2" descr="https://encrypted-tbn2.gstatic.com/images?q=tbn:ANd9GcSrPs9kvK9l1OMMoGr7-pzxbBtLsfm5DBSAjBSa8oMJM6AiTR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2466975" cy="1847851"/>
          </a:xfrm>
          <a:prstGeom prst="rect">
            <a:avLst/>
          </a:prstGeom>
          <a:noFill/>
        </p:spPr>
      </p:pic>
      <p:pic>
        <p:nvPicPr>
          <p:cNvPr id="3076" name="Picture 4" descr="http://serenalegeremicroscopy.weebly.com/uploads/1/4/6/7/14673604/7521071_orig.jpeg?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3962400" cy="2303104"/>
          </a:xfrm>
          <a:prstGeom prst="rect">
            <a:avLst/>
          </a:prstGeom>
          <a:noFill/>
        </p:spPr>
      </p:pic>
      <p:sp>
        <p:nvSpPr>
          <p:cNvPr id="3078" name="AutoShape 6" descr="data:image/jpeg;base64,/9j/4AAQSkZJRgABAQAAAQABAAD/2wCEAAkGBxQTEhUUExQWFhUXGBcaGBgYGBgcHxgcHBgXGBgaGiAcHSggHRwlHBcXITEhJSkrLi4uHB8zODMsNygtLisBCgoKDg0OGhAQGywkICQsLCwsLCwsLCwsLCwsLCwsLCwsLCwsLCwsLCwsLCwsLCwsLCwsLCwsLCwsLCwsLCwsLP/AABEIAM8A8wMBIgACEQEDEQH/xAAcAAABBQEBAQAAAAAAAAAAAAACAQMEBQYABwj/xAA/EAABAwIFAgMFBgQFBAMBAAABAAIRAyEEEjFBUQVhInGBBhMykaEjQlKx0fAUcsHhFWKCk7IkM0TxQ1SDB//EABoBAAMBAQEBAAAAAAAAAAAAAAABAgQDBQb/xAAhEQACAgICAwEBAQAAAAAAAAAAAQIRAyESMQRBURMiYf/aAAwDAQACEQMRAD8A8g9nOjVMXiGUKYu468DcnsAvonp/sng6FJlJtCk/K2M7mNcXHckkcrO//wAn9mRhcMK7xFesJAOraew8zqtqCJU4k5T5PoU3Sor3+z2FMf8AT0f9tn6J7/AsIf8AxqP+0z9FNBSNJ3W1pHIiDoGFH/jUT/8Amz9F3+BYX/61D/bZ+ilh6QOSSDZHHQMLvhqH+2z9Ebug4S3/AE1D/aZ+ilUWmBmjNfTTsjAvKNBZBq9BwuUgYah2Pumfoi6bgKdEODabGZokMaGzGkxrupru2yjPEnXTZHoOyWx4hN4itGiGmYSe9JPZKn6AdZVkcJQZ4UStW5Q0a0qlEKJ6bLjfYDfZNOdII0lMfwx92WOAe12oIkETOnmlVASvPZOgKJUqviwzP4JDfroLKXh2ydbBKVDDY3+6foZW/CAOwRNpa6o8PQCKBWNuzFCarhxCnZoCj13SlY2hl+LEQbeSgYquYMIn4efPlRauEdI8RtsDY+fKakhHYWuTZ26s6dUEDgKBQw0alOOMCJsna9hZILZkjRD6FMMIaIB0RBwA1gBJpAPZl1N5mbR3UY1edUorcC65qNoZoumtBptMc/mVyTpRPumzbX/kVy5OCTo6GWntHHYbQlB+az2G6mREvmfxaqQ/qFSbEAdgtsMPFJHJqy3FS9tU80rLfxThcPOpQV+qVsjiysWO0BeAWtOxO5B7Lq8LW0KjVFkoqDAm8HiC+mx725XEeIDSRu3/AClPgyuDb6AJ2ibc+IRtHCZdUuJiVAJUO03JyOAJTIcnGb9k6oBC5ACI/qlqAbf0+iBl9UwGMRQk7pqjSIKnNC4AQnY7Eb31RhxPKAO4RUJlIBxrCTypmGZ2RYdgNlK93GiLQJHAQNkhMbop4v8AvdV+Nxjmua0McQQ6XiMrSIgOvMm8EAiyS2Ux2rWOii16pJj8tk2yr6dkAeb6/wBk2rJYTjbceq7NGn1TeW9pR+6vKXWgAc7chAKpuAIXPbeZ9EjjYkmDFjE/RKkAYKR5Orb+aFh9SuAtwhjo5xOyD3QALQXCfvNMEdwdkTnevkkYTeYgXAEkxF5H6JJMDQez2FbTw9Njc0DNGZznH4nEyTc3SoehVM1Bjmg5TJEyPvHYrlMltlnk/ve1+EjseQNRxF1CdUaBMkHk8BQcZXEeAgZcp873k/SV78YJhRcVMfoLRH711TTMa0VKTnvGXOGCbDMRa28WsqoYmbRIJ+7vxGp+an9LDS4ucyZc+N4cLT5WhLJFcaQUeh9OqZqY7SHecyPopbJF5gKg9n3kHINAIN7C0j17K6bUhvK8qcWmcwnuEzuE2yoZ0TRMo6TSodCslNIm6MuG17JiFxPklQBl3r9EAJ3QEmdbbJ4XVsEG11tP7IBfeyNp1vZK1t1DAQUO8qRhqGUCJPZLTpQq/rGJq03tDBIJvCqhl5QaAZA1UmyYo1Za0kRITb615JExHChodh1qgB/dwq7EtDonUGRc6+iOrWnWVHzc82SRNjLWSSQdNinXSYSuHGoQU3X78KtD0KX3IBE7po1wB43Ad/6IKvu2OzOfrePz0Uf3LK/jDg5h0LeQbieU0gJeGrNeJbonC3ufMFNU6DWiG2H5+aPMNypad2AWW0/XVA9kggk341HknAZ30QuBQ7CwCZNlDxOcPbldABv3nf0/op4aoHUMMGvFUF5flLMuY5Decxb+Lurj9KNV0aRRYHHMRMu0nxG8CwSqP0TN7lkOAF7QfxHulXF7ZZ4RVxHhc50ZRqNfTyVbTxtSrVa0ARNm5QBAFybfUJ9uF1ES0tvEAbRYD62hOMoZJ938TtyZkf0C+pUVVCHS8AOi1wBHa9vPRT+h0XVjI8GUyILrtceAYLgZHblNdO6W8mTNrSN+0LQ9Aon3uXLuYMbOuPKDIWXyJ0tA2aXpNBrG+HSTGuu7jyYUwhIGQABfLuPqUjnwvHlvo52GDxZGzzlN+YRtP91CJOc3vZKDaVzTr+aWIGsjsmMJqIC6AsmIn0RsanaGONE2hSadPWE1SsYun6btUcV2FBUAYkxKeDweDH0QzZN1KsXS7AOvW5NlDeboi+Shy7pP4ALhMDn9hVP+LMzub7upYgNnL4iNYvaFMxuPDKbntJHiDGkgjxH0+qzJY7IQYJMmbzPPzXbHjvsaiXlfqgbMMA7ucLT2CqcT1YuefG74QCynAaP8xOsrO415c5jnOl0ZXBoMGDoFJo1wdg3XMIkmN5C1Lxl2XxJLMQH3HO9vPzTmAq1KTpY4Nh85ZOV44cOeCLqK6vAjI4X8OgnuNbJh2Lc5pinAE3Jt56Lr+cWqoVGp/wAYpTDyabjFnkkT2doPWE+95BI3ABg8HQ+SxVDEvLYNQ/yttI8zKdrU3tDaralSnUY8PIDyWuYPia5psQROizZMDiKjdYd5/eylVDxxdMNfTOR7CC2q0PYJuWkTYTJF0oJItaT8gsmiQm6/v6Ks6x1ujScKbsro+MB12DeBu7tKd631ZlCmM2YvqkspNbOYkRLp2AkXXnBqVA54qWJIylxBa9xmw3ldsWFyTfotJHqXRvavCGi2Hubd3hc2CPE7VcsBhcGC0F8B15jTWFyzXA68V8KYYR2YmMzW6EfkAdUuEwdR7pZENJMmW5QBvqD9E637zaoc1gnNY+PjKePJWX8WILW2afim4AiCPONuV705ujlQeFwYNMQ0w1wa973ZfFIkk7gTKvOjOpCp7z3svaXsA2cNGvsbjWLKppNpt8ZALiB4njQDQNG0DflDjOpNdnaWl1j4fhm9m+R81iyKT9k0XXW/ajDYVzG1XEGpGUhpLfigy7QEamdlc1KcWPz57jsvO+odLpYmm1tam5rKd25NZmHNGtrXKdxfXMRhyw03/ZiA5hm4LmtaLkxAtI1PC4SxSirDjo9Dah8oTbK4c5zJuDCLdctCCd9Urb7/AN0Qb6oHAiNEkAeUKbhqcRZR6TCTpdT2wBdDQBlvOq6m1K26LLllC6AbrPhRHVTKKrUnRN09TEd5RoB0t3lJnjz55XPcmH1IMJWgI3WqsUC0/fc1o9JNlkajnNEF5s0jMRJla3Fs95Sc1oDnTmaJjxDYd4WOx9QXfaSY3sd8w5WzxlZaohnEOpxncIJ+IiLpio9ocXB1ssuMnXYC1kmIp5jMyQJOa/0UeqQYBaRAkkacCdp7L0lHRQ7hMaXkQCCfiJ1aO3dFXxwaWjxa3J4/XzVB1Pqnujlp3eLkmIB8gLqZg8QamHz5Ze50amJGrr6KYwBEqhXvcCb5SdgtDhK7TvqAPORsFQ4drW5DIOcw0C+c/oranRLSSR6D6qMsRMuvZNtEuDHsnGYVhpse4nxUCTlc0aGNDx6rR+RubLFii4wWOy1Gy6m7cO1ynlpiCFrcF1AVaTa4Ba11MP8A5XR429i12xXlzg1OkKtmO9tcW5laGtJNJuUVdQZ8ToA0KyFHqLi6kQ0AF7mibxacw4M8rVdQxYewsaBldI95mmZ1c2N1j+osZAyhznNsDMBx/Fpcr0sUXwo6mmpVqThOYiZm8XmD9VyyeEd4BIg3m55KVeW4v4irNd1/CuZ7sEimTUaDUJmBB8IiZc7aAYjVRTUDQ4UxnDNRqZ14md4W8xlIPY5pvYx2PK8+/gqjWhtVjmFziMklsNk3Djcmw05W/Bkc1/XRwiyWMVmcxs99weYI+KexsqI+01ZrsoY11MEjK4GSBvm1b8lo6NQBobAGlxJnYTe57qFj+j0nk1XOcwuEkgtyzpNxaVqioVseuxyg/wB4GupsIa4ZhFt4Iv8Asqz6fgm+8aXXL6tFt5OjuTzAiFDwbfdsDGNIDZaBIMjWSeZvtqnar4aLxlfTeSP8jw63yhZ818WkJ7NbhsAadZ7pEkkx6lSiEprNf9qzK5r7tc0yCDwUkyvNIHAYFk9h6IgmU1Rp8yrCizZPiAVGnARVAD5Lqro3TIcTeR6IdCJVOyj4mveAgqV4UM1W5ocZJSobY5UrhjXOe4Na0ZnOcYAA3J2CcBmDIIIBBmxBEgjsVDx/T2V2GlWzmmSCWtdlzRpm5HZLhcPTpMFNmbI0Q3M6SBOg7DYbKX/giTWrAC9vL+iB5mD++6afeBZE6Z19EJFJAVZa1xZEgGLTFrFYLF4WoMofUNWqdamWGt7EDdbjFu+zf3EeX7hZfqZkA6TmM82ELd4y3bKRVFwFyBJjTlRMQC1pgAuLhAnYbgbwpzWgumLAfVRMUQ7KQCSDaBoTr6L0Ekiyo630o1CajQc27BYmLSAeVKDMtNjQHBrWgZNy47eclR6lQe9zBwLi6CdpFohT+n0pIcQAGXZ/MZn9ldPQFh0zDw5k5XCm0hvLSbntF4VlRAgX+9+wFFwzfDEAHaNOSVIws2DTIBOYk7b5VmlsQ7TcQSSLgz+hV50Nkms0iWeCRa5eDmI7rOYmoWstcg2g99CtP0FsURVNjWIdHAbYLFndUIw3WcG7ClzGOFWnQPu2lsTMZiH8G4WZxVXO8S7KIvwDwF6f7SYQ0w+uG5qRE1Q1skHQkjfzC82xOFa6pFPL7t4LomT8tQt2CalA6aJGFqU2tAiYm5Ot1ymdL6GfdNg2vHzK5eQ8kr6RfFnpHKSuxr25ajQ4ERfUd2nYriUgJSTrZlMz1To76fiYC9nbbsR/VV1LGNPhmHbBw/UQt3muOPyVZ1vo9OuBLYqSSKjQLH/OALjvqFsh5N6Y7M85g0PhO9tzeRsQnm0z622gR+7oMr6TslWQ6wDhFxyZPiCKm15nO0GJgtMTxZaHdWBdezIDWPpAQA7OIi0/F8zdXmFoSst0nqAp1qbiPA6ab+fFcefiAW5wsFoIFvkvPyJpiqg6bIAAGidDBcom8Juq5cyRiqLyVGptDZDbAo6ta+uqYJ34Q2CCrO4HzSQDsm67jEwko1LXCHVDFxWIDIzE3S5uYINwUxjmB4AjRKGAR5JIB4lI99tE2XLi+3mhLY7OtcOuHW10+SyfVcP7trhYgOLfnotMonUMA54mn4rgub+Rbz5LTimospMyNOoWgtDTG5JG+4QOaACMw02+nkVMr4A5ppkRcFmhamDT8BzgncOA07L0YyT6GUmMogvBs7SIGUj9b7q06dQ8HxNzAy4AzZQMRh/tWFxhoIy68K9dXIP4muFjliNvEeFU5Uhj2HYQ2XHKNiYNtk/H7AXQDEwRoRt29EzXdfeNLWWZsQFTDl8M0LyGiOTb5rcmiGw0XDGtYCN8oiVm+hYIuqtdfweLWYgGJ+a0jLTusWdtvQmVntE3FuYKGC+ze9uf+JcRlaWOH2RsYLuSCmevextGvUbWY9tCtkh5A8DnxZ8aC8g8q4e+N7JWOGv0K5Rm4u0WpI8XPWOo0SabQ0hhcAcjb3N1y95pYfDvAdVbSLzqSGz2n0hcuTTs6cn9PPK3XK74NOm1jTM53SYBgG1ri/ZV1Dr1eCaj4c0mWta23FryUrMUMpMdvO6gdTDTUJAy1A2TcgxpNrSvVx4YszpFrgvbKGkuaKgktLgC0jsRuVocB1NtUT8B4J1HY/0MLz0PMhrvxWLtza5PPorjCOhwJJPrZLJ4q7iKmbXF4SnVbkrNDm2IBixF5+arXeyby4luIY1jv/jIdxqHgW8lJ6b1BogPEjQPFy0cHkd9lo8oGU6g6EbhZec4aJdlBhfZN3hzVKRaDpOY/MrR0WhgIkm+v5ImDhN1gpyZHLspscdWt5qFWxEWFlFxOIDfiMToNSfRVeM602m3M4tptGr6hA/NSlehItXMm91wBiTpKzdLrjKg+zrCpr8L7fRdQeD4ozE7kkiOyv8AJsdGje6bJQYVAK5YC4EiAdLW8ld4Sv7xk2kRpv3A2UuDQqDcULbpC+UmYqQDDUL+y4k8aJulTIJJKKGG6YSMR+Si18axhHvHBkzln70cd0bAHqgpZM9Zz25dHU4zknYDR091R0unVp/6aq2u3enWAp1gDsI8D/QpnrHVveM8Lol7Y/0mcoG88qLXx1UPY3IDoXgjUC4I4WuEJJaZYzjqjfeNZUD6VRpnJUEfI6FSK2IY11TPlp5YOZ05dJBU+r1RlQBtVrcRTizKzSQy98r4zNPzCs+hez2Hu9tSo6lmn+HfDg0wI8RMls6WTedxVSQzKs6zSkH3zHANLiGzMbyNbJ3o/UGYxxbh5qACXQI3sCDcea3+KxBkeGnI0JpskRpFtEwyuSTZon4srWtnzgXXKfkN+iWxzAYIUaeQamC4z8gOwR5eDr2RB2yQN5M3WW37EA+Rpc9lzbJXui/CAGfJHZVGj6YAaTSWtOuoB3K5D0moBSb6/wDIrlLjsZ5DiXtGoPaBrOw/EeyYxRJgTsddhvN7I6zoEuOvz10CbfjmETOSbS4WHnGi9mOmIjPY12cRxBmLc+ac6eyqTLW5sogGwB/m79097gEAgzIs4EEHvPC6pRa/wklwGwOX8lp9AWOHoV4s9oOtyDqtX7J0XtbXzVg9ocLbNdFyOJ3VD0vpbMgY0Bk2sZsOFsnUmU2CmwAWudyvO8pp6IlQpxHp3UPH4/I0uOsw0cnnyC51Q6d7Kg9o8Z4nGfCwZW/zbn81nhC3QIp+q4xz3AEklpLyQ7LNoyzrHkgD3OOaPFEBxh8DcDNZQ6NFgBe4HxXmCfmNU7UdBkaMAA4vcmNyfot8YJbosPE9PDw7N4J1cyGn0Asq9/S6gawsqP8Asn5g6mbHlrvNS2kTDHucHS4zFQZtA3mewsm6LXEzfKCCA0Sah3LwRDYK6cU9NCRLPWXeI1KQYCLagzvIIsrv2XxX2OeSczjr+HQgeqy1bLULi5shp1g7a+q0+DIaxgaLOEgExE6du6zZoKgaNC5nGn9lyYwVcuYA4FrwIIdF+CCNRCfKx0QIXlJBGwXJ5jedBclAyLjMWykzO+5M5WzrHJ2C8/x/tIajw4yCTHiueCGjRrVo+sAvDpaQ0mQ3ieVisTDHHxAAmDEG/fhb/Hwp7ZSRPJh8uAyzGoBaTp6qdhKjw+7gXmYt9wbEk/Esma4Jf7yAxjg4am50vuVYYfqT3QabwRpf81p4FKjRYauwuqElh8V7iWjv2lTKHVTTJdQAfUmIMhpG8kbQs7hWEhwqHwn4hYB3n2Vm2vDWiAD2uI2+i4ZMWqYGtw2LFaC0DI5mYOzSQ8GHsiNBsVKo0799v0Vb0FwNOGxZ5073/NT2VmGpUph32lLL7xsEZcwlsEiD6LzJRp0yKHs104zT1QAdkXqpoSBqmf0QtFkRuhnZJWUmXvR59y234v8AkVyd6V/2m+v/ACK5JvZZ4Ri8QS6JvseE00SYjTcnfyR1qIBGpJ1gXHy0TTKbjIB0GsaDuvpIqIh1mKewn3cidv3srPpTXRIDMwMu1t/ZU8OP/bGYc3jv5qxwlRzT4jrE8EHZKSXoRqum1Tmvlm2U3EXuDF4WmxFXmyxvRaoDnE2aPvEiPF+91pcJUDmgg5ptPkYXkZ+yGPOqQC7hpKxePrB5yDmSTvyr7r2OysNNhBc5wa6/wNiTMfemBCztEtu4kXkNBk6am2pKvAn2NAY5zWjW8QBa/wDZMYjVxJuHNgSAGjccuniEy+sS+XAuiIaIbba2wCCrlZncRJJaXZQXGB5raloqh91VjvgGUk/EQWyO83/JRWh8fEGHN4qYJ1HrJkIatfM68Ma65ANx66RGyhjqjXVhlYYMwQbyBrHCtL4Bd4KjmLSbgumAWz3twrsYotOVrgNwxw25jRU3TsuhmSM0gTAdqWn8KtGUvhbE8awR57eSzZKvYMmYbGgmGy2owg5TYHkDzCvnm0jQwR6rLte1r206oLmmS10aEXjN+Uq76a2KZaSXAOOUnUA3hZJxXognBqrPaSkHNoAmwe4nWCIgixVk50WVb7RQG0iZuSAY/PhTjX9UNGX6lWFI+7Y6o3wy4Zi7w8eL81m8XhMkFp1kib+Ug/mtVXyms8EAjIB5zzwoGLwrfdhonwtIaIBt3JuV6uLRdGPx2ZzfhInWNCn+juLGuJBgwBY/MRopAo7F41nvPkpuCw+Z0ZSYudgOJC6r6Fbsk0a7QD8UxrlP7KVuMLxIY+RpLCJ81ZUMI2MxnPsW2Dfnqp2V9QtYDLzAaR9TwIWbLkSEy69kGO/h3OLcoLxHmG+KPVXdSqXCCben/tM0KTabG02TlaCJ5J1d6lEF5E9ys5oIFcAuzdghzIGhSbpG29UoE6a911VsAk2DRLjwBclIov8ApDPsm+v/ACKRRfZ/qNCph2PZWY5pzQ4OF4c4HXuFyl9geTvApfFAGWA6bkxr8+yi4RktAcXEbkC55BV3W6SSRnAt938o7om4EhpBu69wACN4K99ZI/SrMVVquc4jM4AEhrWkiL2sFoGUXCmM93fVOjC5XA5GtJ3Gp5zHZWn8OXEZotsnPMhWQcJSdNmg5xGXY3kOMbhavFV/cUMwABEMY0D7zuPISVXdKwxkAOI1nv57rvaRwd7tozTTfmMGNW5RN7i+687I+UtE1bM9i3BkUyTmLnOa4/eJF79r6pcUctMBtyTE9t/mjxFAmqJafCJb/NzOiiOwriZLhlvIa0udPaYgdwtMKQ6I4yskNEl14ba+5M3Pom31S8w4hoPxtGsTYkn8kWOcR4cjpkFsgAmNpGybc3MJsJ1EySedF34plWRsTSzscKcXMawCNxO5XdNw4ph5PxuYWgj7vkD/AFTnu95kaQZgngRsjwxgiS621o85IlW3SEy36IwGkBBNjP3fh0J4G9rK497DfE7cAhty62nyTHTxFNtiJA9RqpmHd4i4W782XnykILCYZ0ZniXHbYN+6I5hXLGANvrr+/JDgKFg93+kd/wARTtUbrPOZLAhRPaak40GlsQx5zSNAYy/VTmN0vKfa8i4ueCBB+ahSp2NHn2KL2zDWgm+kgjzVfmdHjcZ+UL0erhmP+JmV34mWmexsU0zp9EG7C8H8UD1stkPJVWVyPM/4docTIJg23K0/ROk1KlKm6nSqTUbmLjDR5EuWvZQpNBDKNNoN9ATI0uU7WqTqf0+SjJ5ba0KzM4vplVuUBgfLhIa4HJyTOsdlc4DCCm1wDs7jbNEW4CX3cneyrMR1KqXE0K3uKYEAmmHOcfvATouEpufQUy/bQcBJGUcmw+qjYnG0aYl9em3XR0k9gBqViK9Ul5+2q1Sbn3kkfI2HklqVA0Zn0wQ24LQDlOmmypeNJ7CjVj2noSMgz23OU/LVRT7TG+U0qZ10zkKhpYvDQC8jxXLiRadp2UDEUQM7qZc1p0m89l2XjJdjUSzxXtKfEKjqlck+BsNa1vygqHQ61iDBdUdTMnws0jh0zIUXB4cmMpaXESQTcD+iV9Ml2Ut01IXX8YpWiqNP0fGsZRY1rGtAmzWtAHiJMW3N1yHprIptGUb8clcvM/SX0viiViw4O01Q0R2lXeIo37oWtjg23XZ5NnCynqYaRbKfO8ciNwnaGGMmII4A+plT2tH4R8hZOAynLKOxujTaPCCMwue/ZR8Vh2PIzawR/wC/JSCB6qJiXqOVMlMqq2GIdDoLomLfDpPcd1ExHz8ld4apNnAOG86jsDqE3j+nwc7Zdb1A78+a7Y8tsZQxpETyVDxNFjXHNo6N/wAlbe6lv4om/wC91Gfh4ENGUka5ZnkHzWuGSxlZXZTAJykRcT+gtKewVJz3NaDLbceaPFYbMA25aDzorXo3TX6sbMQIgW5MlOeSkMl4lutwBz2UvAYSYc74fuj8Xc8BSaOEa34vEeNvXlSGLBOaIsfa873t+wEIqSAfz2SEg9wkZaABbZck72ABpboy7vZLUakBUsdC9vklpkX5QyUof5JJsVBpusizpt5unbQ6InVsNnwtdt5IbdpiLglY2t1tz3FlPMwsEHQz/JwtxjbUKv4cviPYFefuvlLBLtZbpfRbvFotHUsXUZJa3xTfM2T6oMcHMY6tWaWt0OQmDPLZTuSuAHuBaN4OaeyhVsP7xpD3PObc2Gsx6La1XQEjpuHrHKaOHpNpH8RGd/EtOikuxBbmD2EkGCxrh+ewTOHwlN8B2UiwlskzEAO4VFjRiSTTy1G5SbMaZMaXi6lRbDovX4kQQ1vub+c+Z1U3puUPbmqPM3I2HYkqr6fgazKANUwM0gffg6z2U7o+Cyh9QOzRtrKnLqLQ7s0dPEmPDlAkwAJ3K5R+nhvuxmBabyOLlcvneL+nXkjTOE6nzQXRB6B7lrtmajtlxKEFEAlyYqEao+IZKkOBHCApsBjB4eFIqg2gxeUTHAbLnBJOgI9egx5Je2TN3NOUnidiox6VMRUbFxDmkEDmRMlTz+a4BdIzaGQaHSKbYzEPjRrWlo/1Eklx+SnPeABsNANh5LoQuYCiU2+wCKVru64ABIVKYgwErkAXKrsAjUDjA8kcQmy0bAA8rlLYWGuCMCEXu7KHINjdQoGhc9yWmE/QC16eZpaRLXNLSOQVQ4roFPIAQagaAC4AtI4kbgcrQZe+iVtQi42XTHl4vRSZhD0TITUpAToYdBcNv2U2MOAJ/h8TN5Iu2ORsVtMV0WjiCA9pa/NLXNcQM3+YDUHss7/hIu33tek5jj/26nhI3se62Q8j1RaKJ5oExTZWpvm/gyF3runhWxFMSRUcPwmrJg8xdXFenWyianvGkHxFrcwjzUOmwFmfMXObIzgZTPcLvGQWV9BzYIbTc1ztZdM/NWtOmA4BhhobfvyoODqOdOVg4md9yBsrLCdP95VFFslxFyTAaf6rnll/LG2aPo3Q6bqLXGJOY3cPxFctH0bpTW0WNcQXCQTB2JXL5r85/GdO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data:image/jpeg;base64,/9j/4AAQSkZJRgABAQAAAQABAAD/2wCEAAkGBxQTEhUUExQWFhUXGBcaGBgYGBgcHxgcHBgXGBgaGiAcHSggHRwlHBcXITEhJSkrLi4uHB8zODMsNygtLisBCgoKDg0OGhAQGywkICQsLCwsLCwsLCwsLCwsLCwsLCwsLCwsLCwsLCwsLCwsLCwsLCwsLCwsLCwsLCwsLCwsLP/AABEIAM8A8wMBIgACEQEDEQH/xAAcAAABBQEBAQAAAAAAAAAAAAACAQMEBQYABwj/xAA/EAABAwIFAgMFBgQFBAMBAAABAAIRAyEEEjFBUQVhInGBBhMykaEjQlKx0fAUcsHhFWKCk7IkM0TxQ1SDB//EABoBAAMBAQEBAAAAAAAAAAAAAAABAgQDBQb/xAAhEQACAgICAwEBAQAAAAAAAAAAAQIRAyESMQRBURMiYf/aAAwDAQACEQMRAD8A8g9nOjVMXiGUKYu468DcnsAvonp/sng6FJlJtCk/K2M7mNcXHckkcrO//wAn9mRhcMK7xFesJAOraew8zqtqCJU4k5T5PoU3Sor3+z2FMf8AT0f9tn6J7/AsIf8AxqP+0z9FNBSNJ3W1pHIiDoGFH/jUT/8Amz9F3+BYX/61D/bZ+ilh6QOSSDZHHQMLvhqH+2z9Ebug4S3/AE1D/aZ+ilUWmBmjNfTTsjAvKNBZBq9BwuUgYah2Pumfoi6bgKdEODabGZokMaGzGkxrupru2yjPEnXTZHoOyWx4hN4itGiGmYSe9JPZKn6AdZVkcJQZ4UStW5Q0a0qlEKJ6bLjfYDfZNOdII0lMfwx92WOAe12oIkETOnmlVASvPZOgKJUqviwzP4JDfroLKXh2ydbBKVDDY3+6foZW/CAOwRNpa6o8PQCKBWNuzFCarhxCnZoCj13SlY2hl+LEQbeSgYquYMIn4efPlRauEdI8RtsDY+fKakhHYWuTZ26s6dUEDgKBQw0alOOMCJsna9hZILZkjRD6FMMIaIB0RBwA1gBJpAPZl1N5mbR3UY1edUorcC65qNoZoumtBptMc/mVyTpRPumzbX/kVy5OCTo6GWntHHYbQlB+az2G6mREvmfxaqQ/qFSbEAdgtsMPFJHJqy3FS9tU80rLfxThcPOpQV+qVsjiysWO0BeAWtOxO5B7Lq8LW0KjVFkoqDAm8HiC+mx725XEeIDSRu3/AClPgyuDb6AJ2ibc+IRtHCZdUuJiVAJUO03JyOAJTIcnGb9k6oBC5ACI/qlqAbf0+iBl9UwGMRQk7pqjSIKnNC4AQnY7Eb31RhxPKAO4RUJlIBxrCTypmGZ2RYdgNlK93GiLQJHAQNkhMbop4v8AvdV+Nxjmua0McQQ6XiMrSIgOvMm8EAiyS2Ux2rWOii16pJj8tk2yr6dkAeb6/wBk2rJYTjbceq7NGn1TeW9pR+6vKXWgAc7chAKpuAIXPbeZ9EjjYkmDFjE/RKkAYKR5Orb+aFh9SuAtwhjo5xOyD3QALQXCfvNMEdwdkTnevkkYTeYgXAEkxF5H6JJMDQez2FbTw9Njc0DNGZznH4nEyTc3SoehVM1Bjmg5TJEyPvHYrlMltlnk/ve1+EjseQNRxF1CdUaBMkHk8BQcZXEeAgZcp873k/SV78YJhRcVMfoLRH711TTMa0VKTnvGXOGCbDMRa28WsqoYmbRIJ+7vxGp+an9LDS4ucyZc+N4cLT5WhLJFcaQUeh9OqZqY7SHecyPopbJF5gKg9n3kHINAIN7C0j17K6bUhvK8qcWmcwnuEzuE2yoZ0TRMo6TSodCslNIm6MuG17JiFxPklQBl3r9EAJ3QEmdbbJ4XVsEG11tP7IBfeyNp1vZK1t1DAQUO8qRhqGUCJPZLTpQq/rGJq03tDBIJvCqhl5QaAZA1UmyYo1Za0kRITb615JExHChodh1qgB/dwq7EtDonUGRc6+iOrWnWVHzc82SRNjLWSSQdNinXSYSuHGoQU3X78KtD0KX3IBE7po1wB43Ad/6IKvu2OzOfrePz0Uf3LK/jDg5h0LeQbieU0gJeGrNeJbonC3ufMFNU6DWiG2H5+aPMNypad2AWW0/XVA9kggk341HknAZ30QuBQ7CwCZNlDxOcPbldABv3nf0/op4aoHUMMGvFUF5flLMuY5Decxb+Lurj9KNV0aRRYHHMRMu0nxG8CwSqP0TN7lkOAF7QfxHulXF7ZZ4RVxHhc50ZRqNfTyVbTxtSrVa0ARNm5QBAFybfUJ9uF1ES0tvEAbRYD62hOMoZJ938TtyZkf0C+pUVVCHS8AOi1wBHa9vPRT+h0XVjI8GUyILrtceAYLgZHblNdO6W8mTNrSN+0LQ9Aon3uXLuYMbOuPKDIWXyJ0tA2aXpNBrG+HSTGuu7jyYUwhIGQABfLuPqUjnwvHlvo52GDxZGzzlN+YRtP91CJOc3vZKDaVzTr+aWIGsjsmMJqIC6AsmIn0RsanaGONE2hSadPWE1SsYun6btUcV2FBUAYkxKeDweDH0QzZN1KsXS7AOvW5NlDeboi+Shy7pP4ALhMDn9hVP+LMzub7upYgNnL4iNYvaFMxuPDKbntJHiDGkgjxH0+qzJY7IQYJMmbzPPzXbHjvsaiXlfqgbMMA7ucLT2CqcT1YuefG74QCynAaP8xOsrO415c5jnOl0ZXBoMGDoFJo1wdg3XMIkmN5C1Lxl2XxJLMQH3HO9vPzTmAq1KTpY4Nh85ZOV44cOeCLqK6vAjI4X8OgnuNbJh2Lc5pinAE3Jt56Lr+cWqoVGp/wAYpTDyabjFnkkT2doPWE+95BI3ABg8HQ+SxVDEvLYNQ/yttI8zKdrU3tDaralSnUY8PIDyWuYPia5psQROizZMDiKjdYd5/eylVDxxdMNfTOR7CC2q0PYJuWkTYTJF0oJItaT8gsmiQm6/v6Ks6x1ujScKbsro+MB12DeBu7tKd631ZlCmM2YvqkspNbOYkRLp2AkXXnBqVA54qWJIylxBa9xmw3ldsWFyTfotJHqXRvavCGi2Hubd3hc2CPE7VcsBhcGC0F8B15jTWFyzXA68V8KYYR2YmMzW6EfkAdUuEwdR7pZENJMmW5QBvqD9E637zaoc1gnNY+PjKePJWX8WILW2afim4AiCPONuV705ujlQeFwYNMQ0w1wa973ZfFIkk7gTKvOjOpCp7z3svaXsA2cNGvsbjWLKppNpt8ZALiB4njQDQNG0DflDjOpNdnaWl1j4fhm9m+R81iyKT9k0XXW/ajDYVzG1XEGpGUhpLfigy7QEamdlc1KcWPz57jsvO+odLpYmm1tam5rKd25NZmHNGtrXKdxfXMRhyw03/ZiA5hm4LmtaLkxAtI1PC4SxSirDjo9Dah8oTbK4c5zJuDCLdctCCd9Urb7/AN0Qb6oHAiNEkAeUKbhqcRZR6TCTpdT2wBdDQBlvOq6m1K26LLllC6AbrPhRHVTKKrUnRN09TEd5RoB0t3lJnjz55XPcmH1IMJWgI3WqsUC0/fc1o9JNlkajnNEF5s0jMRJla3Fs95Sc1oDnTmaJjxDYd4WOx9QXfaSY3sd8w5WzxlZaohnEOpxncIJ+IiLpio9ocXB1ssuMnXYC1kmIp5jMyQJOa/0UeqQYBaRAkkacCdp7L0lHRQ7hMaXkQCCfiJ1aO3dFXxwaWjxa3J4/XzVB1Pqnujlp3eLkmIB8gLqZg8QamHz5Ze50amJGrr6KYwBEqhXvcCb5SdgtDhK7TvqAPORsFQ4drW5DIOcw0C+c/oranRLSSR6D6qMsRMuvZNtEuDHsnGYVhpse4nxUCTlc0aGNDx6rR+RubLFii4wWOy1Gy6m7cO1ynlpiCFrcF1AVaTa4Ba11MP8A5XR429i12xXlzg1OkKtmO9tcW5laGtJNJuUVdQZ8ToA0KyFHqLi6kQ0AF7mibxacw4M8rVdQxYewsaBldI95mmZ1c2N1j+osZAyhznNsDMBx/Fpcr0sUXwo6mmpVqThOYiZm8XmD9VyyeEd4BIg3m55KVeW4v4irNd1/CuZ7sEimTUaDUJmBB8IiZc7aAYjVRTUDQ4UxnDNRqZ14md4W8xlIPY5pvYx2PK8+/gqjWhtVjmFziMklsNk3Djcmw05W/Bkc1/XRwiyWMVmcxs99weYI+KexsqI+01ZrsoY11MEjK4GSBvm1b8lo6NQBobAGlxJnYTe57qFj+j0nk1XOcwuEkgtyzpNxaVqioVseuxyg/wB4GupsIa4ZhFt4Iv8Asqz6fgm+8aXXL6tFt5OjuTzAiFDwbfdsDGNIDZaBIMjWSeZvtqnar4aLxlfTeSP8jw63yhZ818WkJ7NbhsAadZ7pEkkx6lSiEprNf9qzK5r7tc0yCDwUkyvNIHAYFk9h6IgmU1Rp8yrCizZPiAVGnARVAD5Lqro3TIcTeR6IdCJVOyj4mveAgqV4UM1W5ocZJSobY5UrhjXOe4Na0ZnOcYAA3J2CcBmDIIIBBmxBEgjsVDx/T2V2GlWzmmSCWtdlzRpm5HZLhcPTpMFNmbI0Q3M6SBOg7DYbKX/giTWrAC9vL+iB5mD++6afeBZE6Z19EJFJAVZa1xZEgGLTFrFYLF4WoMofUNWqdamWGt7EDdbjFu+zf3EeX7hZfqZkA6TmM82ELd4y3bKRVFwFyBJjTlRMQC1pgAuLhAnYbgbwpzWgumLAfVRMUQ7KQCSDaBoTr6L0Ekiyo630o1CajQc27BYmLSAeVKDMtNjQHBrWgZNy47eclR6lQe9zBwLi6CdpFohT+n0pIcQAGXZ/MZn9ldPQFh0zDw5k5XCm0hvLSbntF4VlRAgX+9+wFFwzfDEAHaNOSVIws2DTIBOYk7b5VmlsQ7TcQSSLgz+hV50Nkms0iWeCRa5eDmI7rOYmoWstcg2g99CtP0FsURVNjWIdHAbYLFndUIw3WcG7ClzGOFWnQPu2lsTMZiH8G4WZxVXO8S7KIvwDwF6f7SYQ0w+uG5qRE1Q1skHQkjfzC82xOFa6pFPL7t4LomT8tQt2CalA6aJGFqU2tAiYm5Ot1ymdL6GfdNg2vHzK5eQ8kr6RfFnpHKSuxr25ajQ4ERfUd2nYriUgJSTrZlMz1To76fiYC9nbbsR/VV1LGNPhmHbBw/UQt3muOPyVZ1vo9OuBLYqSSKjQLH/OALjvqFsh5N6Y7M85g0PhO9tzeRsQnm0z622gR+7oMr6TslWQ6wDhFxyZPiCKm15nO0GJgtMTxZaHdWBdezIDWPpAQA7OIi0/F8zdXmFoSst0nqAp1qbiPA6ab+fFcefiAW5wsFoIFvkvPyJpiqg6bIAAGidDBcom8Juq5cyRiqLyVGptDZDbAo6ta+uqYJ34Q2CCrO4HzSQDsm67jEwko1LXCHVDFxWIDIzE3S5uYINwUxjmB4AjRKGAR5JIB4lI99tE2XLi+3mhLY7OtcOuHW10+SyfVcP7trhYgOLfnotMonUMA54mn4rgub+Rbz5LTimospMyNOoWgtDTG5JG+4QOaACMw02+nkVMr4A5ppkRcFmhamDT8BzgncOA07L0YyT6GUmMogvBs7SIGUj9b7q06dQ8HxNzAy4AzZQMRh/tWFxhoIy68K9dXIP4muFjliNvEeFU5Uhj2HYQ2XHKNiYNtk/H7AXQDEwRoRt29EzXdfeNLWWZsQFTDl8M0LyGiOTb5rcmiGw0XDGtYCN8oiVm+hYIuqtdfweLWYgGJ+a0jLTusWdtvQmVntE3FuYKGC+ze9uf+JcRlaWOH2RsYLuSCmevextGvUbWY9tCtkh5A8DnxZ8aC8g8q4e+N7JWOGv0K5Rm4u0WpI8XPWOo0SabQ0hhcAcjb3N1y95pYfDvAdVbSLzqSGz2n0hcuTTs6cn9PPK3XK74NOm1jTM53SYBgG1ri/ZV1Dr1eCaj4c0mWta23FryUrMUMpMdvO6gdTDTUJAy1A2TcgxpNrSvVx4YszpFrgvbKGkuaKgktLgC0jsRuVocB1NtUT8B4J1HY/0MLz0PMhrvxWLtza5PPorjCOhwJJPrZLJ4q7iKmbXF4SnVbkrNDm2IBixF5+arXeyby4luIY1jv/jIdxqHgW8lJ6b1BogPEjQPFy0cHkd9lo8oGU6g6EbhZec4aJdlBhfZN3hzVKRaDpOY/MrR0WhgIkm+v5ImDhN1gpyZHLspscdWt5qFWxEWFlFxOIDfiMToNSfRVeM602m3M4tptGr6hA/NSlehItXMm91wBiTpKzdLrjKg+zrCpr8L7fRdQeD4ozE7kkiOyv8AJsdGje6bJQYVAK5YC4EiAdLW8ld4Sv7xk2kRpv3A2UuDQqDcULbpC+UmYqQDDUL+y4k8aJulTIJJKKGG6YSMR+Si18axhHvHBkzln70cd0bAHqgpZM9Zz25dHU4zknYDR091R0unVp/6aq2u3enWAp1gDsI8D/QpnrHVveM8Lol7Y/0mcoG88qLXx1UPY3IDoXgjUC4I4WuEJJaZYzjqjfeNZUD6VRpnJUEfI6FSK2IY11TPlp5YOZ05dJBU+r1RlQBtVrcRTizKzSQy98r4zNPzCs+hez2Hu9tSo6lmn+HfDg0wI8RMls6WTedxVSQzKs6zSkH3zHANLiGzMbyNbJ3o/UGYxxbh5qACXQI3sCDcea3+KxBkeGnI0JpskRpFtEwyuSTZon4srWtnzgXXKfkN+iWxzAYIUaeQamC4z8gOwR5eDr2RB2yQN5M3WW37EA+Rpc9lzbJXui/CAGfJHZVGj6YAaTSWtOuoB3K5D0moBSb6/wDIrlLjsZ5DiXtGoPaBrOw/EeyYxRJgTsddhvN7I6zoEuOvz10CbfjmETOSbS4WHnGi9mOmIjPY12cRxBmLc+ac6eyqTLW5sogGwB/m79097gEAgzIs4EEHvPC6pRa/wklwGwOX8lp9AWOHoV4s9oOtyDqtX7J0XtbXzVg9ocLbNdFyOJ3VD0vpbMgY0Bk2sZsOFsnUmU2CmwAWudyvO8pp6IlQpxHp3UPH4/I0uOsw0cnnyC51Q6d7Kg9o8Z4nGfCwZW/zbn81nhC3QIp+q4xz3AEklpLyQ7LNoyzrHkgD3OOaPFEBxh8DcDNZQ6NFgBe4HxXmCfmNU7UdBkaMAA4vcmNyfot8YJbosPE9PDw7N4J1cyGn0Asq9/S6gawsqP8Asn5g6mbHlrvNS2kTDHucHS4zFQZtA3mewsm6LXEzfKCCA0Sah3LwRDYK6cU9NCRLPWXeI1KQYCLagzvIIsrv2XxX2OeSczjr+HQgeqy1bLULi5shp1g7a+q0+DIaxgaLOEgExE6du6zZoKgaNC5nGn9lyYwVcuYA4FrwIIdF+CCNRCfKx0QIXlJBGwXJ5jedBclAyLjMWykzO+5M5WzrHJ2C8/x/tIajw4yCTHiueCGjRrVo+sAvDpaQ0mQ3ieVisTDHHxAAmDEG/fhb/Hwp7ZSRPJh8uAyzGoBaTp6qdhKjw+7gXmYt9wbEk/Esma4Jf7yAxjg4am50vuVYYfqT3QabwRpf81p4FKjRYauwuqElh8V7iWjv2lTKHVTTJdQAfUmIMhpG8kbQs7hWEhwqHwn4hYB3n2Vm2vDWiAD2uI2+i4ZMWqYGtw2LFaC0DI5mYOzSQ8GHsiNBsVKo0799v0Vb0FwNOGxZ5073/NT2VmGpUph32lLL7xsEZcwlsEiD6LzJRp0yKHs104zT1QAdkXqpoSBqmf0QtFkRuhnZJWUmXvR59y234v8AkVyd6V/2m+v/ACK5JvZZ4Ri8QS6JvseE00SYjTcnfyR1qIBGpJ1gXHy0TTKbjIB0GsaDuvpIqIh1mKewn3cidv3srPpTXRIDMwMu1t/ZU8OP/bGYc3jv5qxwlRzT4jrE8EHZKSXoRqum1Tmvlm2U3EXuDF4WmxFXmyxvRaoDnE2aPvEiPF+91pcJUDmgg5ptPkYXkZ+yGPOqQC7hpKxePrB5yDmSTvyr7r2OysNNhBc5wa6/wNiTMfemBCztEtu4kXkNBk6am2pKvAn2NAY5zWjW8QBa/wDZMYjVxJuHNgSAGjccuniEy+sS+XAuiIaIbba2wCCrlZncRJJaXZQXGB5raloqh91VjvgGUk/EQWyO83/JRWh8fEGHN4qYJ1HrJkIatfM68Ma65ANx66RGyhjqjXVhlYYMwQbyBrHCtL4Bd4KjmLSbgumAWz3twrsYotOVrgNwxw25jRU3TsuhmSM0gTAdqWn8KtGUvhbE8awR57eSzZKvYMmYbGgmGy2owg5TYHkDzCvnm0jQwR6rLte1r206oLmmS10aEXjN+Uq76a2KZaSXAOOUnUA3hZJxXognBqrPaSkHNoAmwe4nWCIgixVk50WVb7RQG0iZuSAY/PhTjX9UNGX6lWFI+7Y6o3wy4Zi7w8eL81m8XhMkFp1kib+Ug/mtVXyms8EAjIB5zzwoGLwrfdhonwtIaIBt3JuV6uLRdGPx2ZzfhInWNCn+juLGuJBgwBY/MRopAo7F41nvPkpuCw+Z0ZSYudgOJC6r6Fbsk0a7QD8UxrlP7KVuMLxIY+RpLCJ81ZUMI2MxnPsW2Dfnqp2V9QtYDLzAaR9TwIWbLkSEy69kGO/h3OLcoLxHmG+KPVXdSqXCCben/tM0KTabG02TlaCJ5J1d6lEF5E9ys5oIFcAuzdghzIGhSbpG29UoE6a911VsAk2DRLjwBclIov8ApDPsm+v/ACKRRfZ/qNCph2PZWY5pzQ4OF4c4HXuFyl9geTvApfFAGWA6bkxr8+yi4RktAcXEbkC55BV3W6SSRnAt938o7om4EhpBu69wACN4K99ZI/SrMVVquc4jM4AEhrWkiL2sFoGUXCmM93fVOjC5XA5GtJ3Gp5zHZWn8OXEZotsnPMhWQcJSdNmg5xGXY3kOMbhavFV/cUMwABEMY0D7zuPISVXdKwxkAOI1nv57rvaRwd7tozTTfmMGNW5RN7i+687I+UtE1bM9i3BkUyTmLnOa4/eJF79r6pcUctMBtyTE9t/mjxFAmqJafCJb/NzOiiOwriZLhlvIa0udPaYgdwtMKQ6I4yskNEl14ba+5M3Pom31S8w4hoPxtGsTYkn8kWOcR4cjpkFsgAmNpGybc3MJsJ1EySedF34plWRsTSzscKcXMawCNxO5XdNw4ph5PxuYWgj7vkD/AFTnu95kaQZgngRsjwxgiS621o85IlW3SEy36IwGkBBNjP3fh0J4G9rK497DfE7cAhty62nyTHTxFNtiJA9RqpmHd4i4W782XnykILCYZ0ZniXHbYN+6I5hXLGANvrr+/JDgKFg93+kd/wARTtUbrPOZLAhRPaak40GlsQx5zSNAYy/VTmN0vKfa8i4ueCBB+ahSp2NHn2KL2zDWgm+kgjzVfmdHjcZ+UL0erhmP+JmV34mWmexsU0zp9EG7C8H8UD1stkPJVWVyPM/4docTIJg23K0/ROk1KlKm6nSqTUbmLjDR5EuWvZQpNBDKNNoN9ATI0uU7WqTqf0+SjJ5ba0KzM4vplVuUBgfLhIa4HJyTOsdlc4DCCm1wDs7jbNEW4CX3cneyrMR1KqXE0K3uKYEAmmHOcfvATouEpufQUy/bQcBJGUcmw+qjYnG0aYl9em3XR0k9gBqViK9Ul5+2q1Sbn3kkfI2HklqVA0Zn0wQ24LQDlOmmypeNJ7CjVj2noSMgz23OU/LVRT7TG+U0qZ10zkKhpYvDQC8jxXLiRadp2UDEUQM7qZc1p0m89l2XjJdjUSzxXtKfEKjqlck+BsNa1vygqHQ61iDBdUdTMnws0jh0zIUXB4cmMpaXESQTcD+iV9Ml2Ut01IXX8YpWiqNP0fGsZRY1rGtAmzWtAHiJMW3N1yHprIptGUb8clcvM/SX0viiViw4O01Q0R2lXeIo37oWtjg23XZ5NnCynqYaRbKfO8ciNwnaGGMmII4A+plT2tH4R8hZOAynLKOxujTaPCCMwue/ZR8Vh2PIzawR/wC/JSCB6qJiXqOVMlMqq2GIdDoLomLfDpPcd1ExHz8ld4apNnAOG86jsDqE3j+nwc7Zdb1A78+a7Y8tsZQxpETyVDxNFjXHNo6N/wAlbe6lv4om/wC91Gfh4ENGUka5ZnkHzWuGSxlZXZTAJykRcT+gtKewVJz3NaDLbceaPFYbMA25aDzorXo3TX6sbMQIgW5MlOeSkMl4lutwBz2UvAYSYc74fuj8Xc8BSaOEa34vEeNvXlSGLBOaIsfa873t+wEIqSAfz2SEg9wkZaABbZck72ABpboy7vZLUakBUsdC9vklpkX5QyUof5JJsVBpusizpt5unbQ6InVsNnwtdt5IbdpiLglY2t1tz3FlPMwsEHQz/JwtxjbUKv4cviPYFefuvlLBLtZbpfRbvFotHUsXUZJa3xTfM2T6oMcHMY6tWaWt0OQmDPLZTuSuAHuBaN4OaeyhVsP7xpD3PObc2Gsx6La1XQEjpuHrHKaOHpNpH8RGd/EtOikuxBbmD2EkGCxrh+ewTOHwlN8B2UiwlskzEAO4VFjRiSTTy1G5SbMaZMaXi6lRbDovX4kQQ1vub+c+Z1U3puUPbmqPM3I2HYkqr6fgazKANUwM0gffg6z2U7o+Cyh9QOzRtrKnLqLQ7s0dPEmPDlAkwAJ3K5R+nhvuxmBabyOLlcvneL+nXkjTOE6nzQXRB6B7lrtmajtlxKEFEAlyYqEao+IZKkOBHCApsBjB4eFIqg2gxeUTHAbLnBJOgI9egx5Je2TN3NOUnidiox6VMRUbFxDmkEDmRMlTz+a4BdIzaGQaHSKbYzEPjRrWlo/1Eklx+SnPeABsNANh5LoQuYCiU2+wCKVru64ABIVKYgwErkAXKrsAjUDjA8kcQmy0bAA8rlLYWGuCMCEXu7KHINjdQoGhc9yWmE/QC16eZpaRLXNLSOQVQ4roFPIAQagaAC4AtI4kbgcrQZe+iVtQi42XTHl4vRSZhD0TITUpAToYdBcNv2U2MOAJ/h8TN5Iu2ORsVtMV0WjiCA9pa/NLXNcQM3+YDUHss7/hIu33tek5jj/26nhI3se62Q8j1RaKJ5oExTZWpvm/gyF3runhWxFMSRUcPwmrJg8xdXFenWyianvGkHxFrcwjzUOmwFmfMXObIzgZTPcLvGQWV9BzYIbTc1ztZdM/NWtOmA4BhhobfvyoODqOdOVg4md9yBsrLCdP95VFFslxFyTAaf6rnll/LG2aPo3Q6bqLXGJOY3cPxFctH0bpTW0WNcQXCQTB2JXL5r85/GdO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www.baileybio.com/plogger/thumbs/lrg-1346-cheek_cel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4450" y="3276600"/>
            <a:ext cx="4019550" cy="3419475"/>
          </a:xfrm>
          <a:prstGeom prst="rect">
            <a:avLst/>
          </a:prstGeom>
          <a:noFill/>
        </p:spPr>
      </p:pic>
      <p:pic>
        <p:nvPicPr>
          <p:cNvPr id="1026" name="Picture 2" descr="C:\Users\Sarah\Downloads\photo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0"/>
            <a:ext cx="2379581" cy="3222609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6172200" y="1600200"/>
            <a:ext cx="533400" cy="0"/>
          </a:xfrm>
          <a:prstGeom prst="straightConnector1">
            <a:avLst/>
          </a:prstGeom>
          <a:ln w="349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4.7 A Eukaryote – plant cell pg. 63</a:t>
            </a:r>
            <a:endParaRPr lang="en-US" dirty="0"/>
          </a:p>
        </p:txBody>
      </p:sp>
      <p:pic>
        <p:nvPicPr>
          <p:cNvPr id="4" name="Picture1" descr="0415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87576"/>
            <a:ext cx="7772400" cy="449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Eukaryote – animal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1" descr="041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79168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It’s October 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…don’t forget to be awesome and that it </a:t>
            </a:r>
            <a:r>
              <a:rPr lang="en-US" sz="2800" smtClean="0"/>
              <a:t>is World Octopus Day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content-a-lax.xx.fbcdn.net/hphotos-ash3/1385760_10151661352885773_135013894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78230"/>
            <a:ext cx="8458200" cy="5779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edia-cache-cd0.pinimg.com/originals/55/15/57/551557ec6b03261366378006c62f7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0286"/>
            <a:ext cx="5791200" cy="6777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4.8 The nucleus – the control center!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nucleus keeps DNA away from damaging reactions in the cytoplasm</a:t>
            </a:r>
          </a:p>
          <a:p>
            <a:endParaRPr lang="en-US" dirty="0"/>
          </a:p>
        </p:txBody>
      </p:sp>
      <p:pic>
        <p:nvPicPr>
          <p:cNvPr id="2050" name="Picture 2" descr="https://encrypted-tbn3.gstatic.com/images?q=tbn:ANd9GcSm0PNkML_b-DOWfcTioKq2mVxn1hhnKTVb6_c1xymKJz0eGQ97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0"/>
            <a:ext cx="6022806" cy="2765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Lab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For each prepared slide </a:t>
            </a:r>
          </a:p>
          <a:p>
            <a:pPr marL="514350" indent="-514350">
              <a:buAutoNum type="arabicParenR"/>
            </a:pPr>
            <a:r>
              <a:rPr lang="en-US" dirty="0" smtClean="0"/>
              <a:t>Draw each cell – remember to draw the field of view and label any structures you know. </a:t>
            </a:r>
          </a:p>
          <a:p>
            <a:pPr marL="514350" indent="-514350">
              <a:buAutoNum type="arabicParenR"/>
            </a:pPr>
            <a:r>
              <a:rPr lang="en-US" dirty="0" smtClean="0"/>
              <a:t>Record the magnification of each</a:t>
            </a:r>
          </a:p>
          <a:p>
            <a:pPr marL="514350" indent="-514350">
              <a:buAutoNum type="arabicParenR"/>
            </a:pPr>
            <a:r>
              <a:rPr lang="en-US" dirty="0" smtClean="0"/>
              <a:t>Make observations of the cells.  Include items such as color, structures, size, etc….</a:t>
            </a:r>
          </a:p>
          <a:p>
            <a:pPr marL="514350" indent="-514350">
              <a:buAutoNum type="arabicParenR"/>
            </a:pPr>
            <a:r>
              <a:rPr lang="en-US" dirty="0" smtClean="0"/>
              <a:t>Conclusion:  Write a conclusion paragraph stating similarities and differences in cells.  Why do you see the similarities and differences? 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Holding the nucleus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Nuclear envelope</a:t>
            </a:r>
          </a:p>
          <a:p>
            <a:pPr lvl="1"/>
            <a:r>
              <a:rPr lang="en-US" dirty="0" smtClean="0"/>
              <a:t>Two lipid </a:t>
            </a:r>
            <a:r>
              <a:rPr lang="en-US" dirty="0" err="1" smtClean="0"/>
              <a:t>bilayers</a:t>
            </a:r>
            <a:r>
              <a:rPr lang="en-US" dirty="0" smtClean="0"/>
              <a:t> pressed together as a single membrane surrounding the nucleus</a:t>
            </a:r>
          </a:p>
          <a:p>
            <a:pPr lvl="1"/>
            <a:r>
              <a:rPr lang="en-US" dirty="0" smtClean="0"/>
              <a:t>Outer </a:t>
            </a:r>
            <a:r>
              <a:rPr lang="en-US" dirty="0" err="1" smtClean="0"/>
              <a:t>bilayer</a:t>
            </a:r>
            <a:r>
              <a:rPr lang="en-US" dirty="0" smtClean="0"/>
              <a:t> is continuous with the ER</a:t>
            </a:r>
          </a:p>
          <a:p>
            <a:pPr lvl="1"/>
            <a:r>
              <a:rPr lang="en-US" dirty="0" smtClean="0"/>
              <a:t>Nuclear pores allow certain substances to pass through the membrane</a:t>
            </a:r>
          </a:p>
          <a:p>
            <a:endParaRPr lang="en-US" dirty="0"/>
          </a:p>
        </p:txBody>
      </p:sp>
      <p:pic>
        <p:nvPicPr>
          <p:cNvPr id="1026" name="Picture 2" descr="http://classconnection.s3.amazonaws.com/643/flashcards/836643/png/nucleus_of_a_cell13212344587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730887"/>
            <a:ext cx="3886200" cy="3127113"/>
          </a:xfrm>
          <a:prstGeom prst="rect">
            <a:avLst/>
          </a:prstGeom>
          <a:noFill/>
        </p:spPr>
      </p:pic>
      <p:pic>
        <p:nvPicPr>
          <p:cNvPr id="1028" name="Picture 4" descr="http://www.yellowtang.org/images/lipid_bilayer_c_la_784.jpg"/>
          <p:cNvPicPr>
            <a:picLocks noChangeAspect="1" noChangeArrowheads="1"/>
          </p:cNvPicPr>
          <p:nvPr/>
        </p:nvPicPr>
        <p:blipFill>
          <a:blip r:embed="rId3" cstate="print"/>
          <a:srcRect r="20732"/>
          <a:stretch>
            <a:fillRect/>
          </a:stretch>
        </p:blipFill>
        <p:spPr bwMode="auto">
          <a:xfrm>
            <a:off x="381000" y="4107081"/>
            <a:ext cx="4953000" cy="2750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the nucleus?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Nucleoplasm</a:t>
            </a:r>
            <a:r>
              <a:rPr lang="en-US" b="1" dirty="0" smtClean="0">
                <a:solidFill>
                  <a:srgbClr val="0000FF"/>
                </a:solidFill>
              </a:rPr>
              <a:t> = </a:t>
            </a:r>
            <a:r>
              <a:rPr lang="en-US" dirty="0" smtClean="0"/>
              <a:t>Viscous fluid inside the nuclear envelope, similar to cytoplasm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Nucleolus = </a:t>
            </a:r>
            <a:r>
              <a:rPr lang="en-US" dirty="0" smtClean="0"/>
              <a:t>A dense region in the nucleus where subunits of </a:t>
            </a:r>
            <a:r>
              <a:rPr lang="en-US" dirty="0" err="1" smtClean="0"/>
              <a:t>ribosomes</a:t>
            </a:r>
            <a:r>
              <a:rPr lang="en-US" dirty="0" smtClean="0"/>
              <a:t> are assembled from proteins and RNA</a:t>
            </a:r>
          </a:p>
          <a:p>
            <a:endParaRPr lang="en-US" dirty="0"/>
          </a:p>
        </p:txBody>
      </p:sp>
      <p:pic>
        <p:nvPicPr>
          <p:cNvPr id="4" name="Picture 2" descr="http://classconnection.s3.amazonaws.com/643/flashcards/836643/png/nucleus_of_a_cell13212344587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730887"/>
            <a:ext cx="3886200" cy="312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dirty="0" smtClean="0"/>
              <a:t>DNA in the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4419600" cy="4572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Chromatin = </a:t>
            </a:r>
            <a:r>
              <a:rPr lang="en-US" dirty="0" smtClean="0"/>
              <a:t>All DNA and its associated proteins in the nucleus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Chromosome = </a:t>
            </a:r>
            <a:r>
              <a:rPr lang="en-US" dirty="0" smtClean="0"/>
              <a:t>A single DNA molecule with its attached proteins</a:t>
            </a:r>
          </a:p>
          <a:p>
            <a:pPr lvl="1"/>
            <a:r>
              <a:rPr lang="en-US" dirty="0" smtClean="0"/>
              <a:t>During cell division, chromosomes condense and become visible in micrographs</a:t>
            </a:r>
          </a:p>
          <a:p>
            <a:pPr lvl="1"/>
            <a:r>
              <a:rPr lang="en-US" dirty="0" smtClean="0"/>
              <a:t>Human body cells have 46 chromosomes</a:t>
            </a:r>
          </a:p>
          <a:p>
            <a:endParaRPr lang="en-US" dirty="0"/>
          </a:p>
        </p:txBody>
      </p:sp>
      <p:pic>
        <p:nvPicPr>
          <p:cNvPr id="34818" name="Picture 2" descr="http://www.nature.com/scitable/content/ne0000/ne0000/ne0000/ne0000/6873458/EssGen1-1_karyotypeFig7_MID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724400"/>
            <a:ext cx="3086100" cy="1962150"/>
          </a:xfrm>
          <a:prstGeom prst="rect">
            <a:avLst/>
          </a:prstGeom>
          <a:noFill/>
        </p:spPr>
      </p:pic>
      <p:pic>
        <p:nvPicPr>
          <p:cNvPr id="34820" name="Picture 4" descr="http://www.nature.com/nrneph/journal/v6/n6/images/nrneph.2010.55-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4114800" cy="4491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4.9 The </a:t>
            </a:r>
            <a:r>
              <a:rPr lang="en-US" dirty="0" err="1" smtClean="0"/>
              <a:t>Endomembrane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534400" cy="518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Endoplasmic reticulum (ER)</a:t>
            </a:r>
            <a:r>
              <a:rPr lang="en-US" dirty="0" smtClean="0"/>
              <a:t>  = An extension of the nuclear envelope that forms a continuous, folded compartment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Rough ER </a:t>
            </a:r>
            <a:r>
              <a:rPr lang="en-US" dirty="0" smtClean="0"/>
              <a:t>(with </a:t>
            </a:r>
            <a:r>
              <a:rPr lang="en-US" dirty="0" err="1" smtClean="0"/>
              <a:t>ribosomes</a:t>
            </a:r>
            <a:r>
              <a:rPr lang="en-US" dirty="0" smtClean="0"/>
              <a:t>) makes proteins and folds them into their tertiary form 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RIBOSOMES</a:t>
            </a:r>
            <a:r>
              <a:rPr lang="en-US" dirty="0" smtClean="0"/>
              <a:t> – small organelles that are the site for protein synthesis</a:t>
            </a:r>
          </a:p>
          <a:p>
            <a:pPr lvl="2"/>
            <a:r>
              <a:rPr lang="en-US" dirty="0" smtClean="0"/>
              <a:t>Cells that make proteins have lots of rough ER – ex. Pancreas makes digestive enzymes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Smooth ER </a:t>
            </a:r>
            <a:r>
              <a:rPr lang="en-US" dirty="0" smtClean="0"/>
              <a:t>(no </a:t>
            </a:r>
            <a:r>
              <a:rPr lang="en-US" dirty="0" err="1" smtClean="0"/>
              <a:t>ribosomes</a:t>
            </a:r>
            <a:r>
              <a:rPr lang="en-US" dirty="0" smtClean="0"/>
              <a:t>) makes lipids, breaks down carbohydrates and lipids, detoxifies poisons</a:t>
            </a:r>
          </a:p>
          <a:p>
            <a:endParaRPr lang="en-US" dirty="0"/>
          </a:p>
        </p:txBody>
      </p:sp>
      <p:pic>
        <p:nvPicPr>
          <p:cNvPr id="4" name="Picture1" descr="041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962400"/>
            <a:ext cx="3657600" cy="258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Vesicles – transport and breakdown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Vesicles = </a:t>
            </a:r>
            <a:r>
              <a:rPr lang="en-US" dirty="0" smtClean="0"/>
              <a:t>Small, membrane-enclosed saclike organelles that store or transport substances</a:t>
            </a:r>
          </a:p>
          <a:p>
            <a:pPr lvl="1"/>
            <a:r>
              <a:rPr lang="en-US" b="1" dirty="0" err="1" smtClean="0">
                <a:solidFill>
                  <a:srgbClr val="0000FF"/>
                </a:solidFill>
              </a:rPr>
              <a:t>Peroxisomes</a:t>
            </a:r>
            <a:r>
              <a:rPr lang="en-US" b="1" dirty="0" smtClean="0">
                <a:solidFill>
                  <a:srgbClr val="0000FF"/>
                </a:solidFill>
              </a:rPr>
              <a:t> = </a:t>
            </a:r>
            <a:r>
              <a:rPr lang="en-US" dirty="0" smtClean="0"/>
              <a:t>Vesicles containing enzymes that break down fatty acids, amino acids, hydrogen peroxide, alcohol, and other toxins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Vacuoles = </a:t>
            </a:r>
            <a:r>
              <a:rPr lang="en-US" dirty="0" smtClean="0"/>
              <a:t>Vesicles for waste disposal/storage</a:t>
            </a:r>
          </a:p>
          <a:p>
            <a:endParaRPr lang="en-US" dirty="0"/>
          </a:p>
        </p:txBody>
      </p:sp>
      <p:pic>
        <p:nvPicPr>
          <p:cNvPr id="32770" name="Picture 2" descr="http://isite.lps.org/sputnam/Biology/U3Cell/vesicle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95800"/>
            <a:ext cx="3505200" cy="2196227"/>
          </a:xfrm>
          <a:prstGeom prst="rect">
            <a:avLst/>
          </a:prstGeom>
          <a:noFill/>
        </p:spPr>
      </p:pic>
      <p:pic>
        <p:nvPicPr>
          <p:cNvPr id="32772" name="Picture 4" descr="http://gleesonbiology.pbworks.com/f/1221957726/Golgi%20body%20to%20vesicle%20to%20membr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127402"/>
            <a:ext cx="3137219" cy="2730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Endomembrane</a:t>
            </a:r>
            <a:r>
              <a:rPr lang="en-US" dirty="0" smtClean="0"/>
              <a:t> system: cont.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495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Golgi body = </a:t>
            </a:r>
            <a:r>
              <a:rPr lang="en-US" dirty="0" smtClean="0"/>
              <a:t>A folded membrane containing enzymes that finish polypeptides and lipids delivered by the ER</a:t>
            </a:r>
          </a:p>
          <a:p>
            <a:pPr lvl="1"/>
            <a:r>
              <a:rPr lang="en-US" dirty="0" smtClean="0"/>
              <a:t>Packages finished products in vesicles that carry them to the plasma membrane or to </a:t>
            </a:r>
            <a:r>
              <a:rPr lang="en-US" dirty="0" err="1" smtClean="0"/>
              <a:t>lysosomes</a:t>
            </a:r>
            <a:endParaRPr lang="en-US" dirty="0" smtClean="0"/>
          </a:p>
          <a:p>
            <a:r>
              <a:rPr lang="en-US" b="1" dirty="0" err="1" smtClean="0">
                <a:solidFill>
                  <a:srgbClr val="0000FF"/>
                </a:solidFill>
              </a:rPr>
              <a:t>Lysosomes</a:t>
            </a:r>
            <a:r>
              <a:rPr lang="en-US" b="1" dirty="0" smtClean="0">
                <a:solidFill>
                  <a:srgbClr val="0000FF"/>
                </a:solidFill>
              </a:rPr>
              <a:t> = </a:t>
            </a:r>
            <a:r>
              <a:rPr lang="en-US" dirty="0" smtClean="0"/>
              <a:t>Vesicles containing enzymes that fuse with vacuoles and digest waste materials</a:t>
            </a:r>
          </a:p>
          <a:p>
            <a:endParaRPr lang="en-US" dirty="0"/>
          </a:p>
        </p:txBody>
      </p:sp>
      <p:pic>
        <p:nvPicPr>
          <p:cNvPr id="4" name="Picture1" descr="041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38600"/>
            <a:ext cx="3657600" cy="258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 descr="http://www.daviddarling.info/images/lysos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97548"/>
            <a:ext cx="3352800" cy="2960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Endomembrane</a:t>
            </a:r>
            <a:r>
              <a:rPr lang="en-US" dirty="0" smtClean="0"/>
              <a:t>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 descr="http://highered.mcgraw-hill.com/sites/dl/free/007281795x/227602/F_04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486400" cy="5020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4.10 </a:t>
            </a:r>
            <a:r>
              <a:rPr lang="en-US" dirty="0" err="1" smtClean="0"/>
              <a:t>Lysosome</a:t>
            </a:r>
            <a:r>
              <a:rPr lang="en-US" dirty="0" smtClean="0"/>
              <a:t> malfunction – for your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3820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</a:t>
            </a:r>
            <a:r>
              <a:rPr lang="en-US" dirty="0" err="1" smtClean="0"/>
              <a:t>lysosomes</a:t>
            </a:r>
            <a:r>
              <a:rPr lang="en-US" dirty="0" smtClean="0"/>
              <a:t> do not work properly, some cellular materials are not properly recycled, which can have devastating results</a:t>
            </a:r>
          </a:p>
          <a:p>
            <a:r>
              <a:rPr lang="en-US" dirty="0" smtClean="0"/>
              <a:t>Different kinds of molecules are broken down by </a:t>
            </a:r>
            <a:r>
              <a:rPr lang="en-US" dirty="0" err="1" smtClean="0"/>
              <a:t>lysosomal</a:t>
            </a:r>
            <a:r>
              <a:rPr lang="en-US" dirty="0" smtClean="0"/>
              <a:t> enzymes</a:t>
            </a:r>
          </a:p>
          <a:p>
            <a:r>
              <a:rPr lang="en-US" dirty="0" smtClean="0"/>
              <a:t>There are more than 40 known </a:t>
            </a:r>
            <a:r>
              <a:rPr lang="en-US" dirty="0" err="1" smtClean="0"/>
              <a:t>lysosomal</a:t>
            </a:r>
            <a:r>
              <a:rPr lang="en-US" dirty="0" smtClean="0"/>
              <a:t> storage diseases:  </a:t>
            </a:r>
          </a:p>
          <a:p>
            <a:pPr lvl="1"/>
            <a:r>
              <a:rPr lang="en-US" dirty="0" err="1" smtClean="0"/>
              <a:t>Fabry</a:t>
            </a:r>
            <a:r>
              <a:rPr lang="en-US" dirty="0" smtClean="0"/>
              <a:t> disease - causes kidney and heart problems, pain and a skin rash</a:t>
            </a:r>
          </a:p>
          <a:p>
            <a:pPr lvl="1"/>
            <a:r>
              <a:rPr lang="en-US" dirty="0" err="1" smtClean="0"/>
              <a:t>Gaucher</a:t>
            </a:r>
            <a:r>
              <a:rPr lang="en-US" dirty="0" smtClean="0"/>
              <a:t> disease - causes the spleen to enlarge, anemia and bone lesions if untreated</a:t>
            </a:r>
          </a:p>
          <a:p>
            <a:pPr lvl="1"/>
            <a:r>
              <a:rPr lang="en-US" dirty="0" err="1" smtClean="0"/>
              <a:t>Pompe</a:t>
            </a:r>
            <a:r>
              <a:rPr lang="en-US" dirty="0" smtClean="0"/>
              <a:t> disease - an often fatal storage disease in which glycogen builds up in the liver, heart and muscle, especially during infancy (also known as acid maltase deficiency)</a:t>
            </a:r>
          </a:p>
          <a:p>
            <a:pPr lvl="1"/>
            <a:r>
              <a:rPr lang="en-US" dirty="0" err="1" smtClean="0"/>
              <a:t>Tay</a:t>
            </a:r>
            <a:r>
              <a:rPr lang="en-US" dirty="0" smtClean="0"/>
              <a:t>-Sachs disease - a </a:t>
            </a:r>
            <a:r>
              <a:rPr lang="en-US" dirty="0" err="1" smtClean="0"/>
              <a:t>lysosomal</a:t>
            </a:r>
            <a:r>
              <a:rPr lang="en-US" dirty="0" smtClean="0"/>
              <a:t> storage disease that causes degeneration of the brain in infants because cells can’t break down a specific lipid –  (die by age 5) </a:t>
            </a:r>
            <a:r>
              <a:rPr lang="en-US" dirty="0" smtClean="0">
                <a:hlinkClick r:id="rId2"/>
              </a:rPr>
              <a:t>Nathan - a boy with </a:t>
            </a:r>
            <a:r>
              <a:rPr lang="en-US" dirty="0" err="1" smtClean="0">
                <a:hlinkClick r:id="rId2"/>
              </a:rPr>
              <a:t>Tay</a:t>
            </a:r>
            <a:r>
              <a:rPr lang="en-US" dirty="0" smtClean="0">
                <a:hlinkClick r:id="rId2"/>
              </a:rPr>
              <a:t> Sachs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4.11 More Organelles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67200" y="1447800"/>
            <a:ext cx="4876800" cy="51054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Mitochondrion</a:t>
            </a:r>
          </a:p>
          <a:p>
            <a:pPr lvl="1"/>
            <a:r>
              <a:rPr lang="en-US" b="1" dirty="0" smtClean="0"/>
              <a:t>Makes the energy molecule ATP through aerobic respiration </a:t>
            </a:r>
          </a:p>
          <a:p>
            <a:pPr lvl="1">
              <a:buNone/>
            </a:pPr>
            <a:r>
              <a:rPr lang="en-US" b="1" dirty="0" smtClean="0"/>
              <a:t>	(Ch 6)</a:t>
            </a:r>
          </a:p>
          <a:p>
            <a:pPr lvl="1"/>
            <a:r>
              <a:rPr lang="en-US" dirty="0" smtClean="0"/>
              <a:t>Contains two membranes and an inner and outer compartment</a:t>
            </a:r>
          </a:p>
          <a:p>
            <a:pPr lvl="1"/>
            <a:r>
              <a:rPr lang="en-US" dirty="0" smtClean="0"/>
              <a:t>Has its own DNA (inherited from mother) and </a:t>
            </a:r>
            <a:r>
              <a:rPr lang="en-US" dirty="0" err="1" smtClean="0"/>
              <a:t>ribosomes</a:t>
            </a:r>
            <a:endParaRPr lang="en-US" dirty="0" smtClean="0"/>
          </a:p>
          <a:p>
            <a:pPr lvl="1"/>
            <a:r>
              <a:rPr lang="en-US" dirty="0" smtClean="0"/>
              <a:t>Resembles bacteria; may have evolved through </a:t>
            </a:r>
            <a:r>
              <a:rPr lang="en-US" dirty="0" err="1" smtClean="0"/>
              <a:t>endosymbiosis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What types of cells would have lots of mitochondria?  </a:t>
            </a:r>
            <a:endParaRPr lang="en-US" dirty="0"/>
          </a:p>
        </p:txBody>
      </p:sp>
      <p:pic>
        <p:nvPicPr>
          <p:cNvPr id="4" name="Picture1" descr="0420"/>
          <p:cNvPicPr>
            <a:picLocks noChangeAspect="1" noChangeArrowheads="1"/>
          </p:cNvPicPr>
          <p:nvPr/>
        </p:nvPicPr>
        <p:blipFill>
          <a:blip r:embed="rId2" cstate="print"/>
          <a:srcRect r="29992"/>
          <a:stretch>
            <a:fillRect/>
          </a:stretch>
        </p:blipFill>
        <p:spPr bwMode="auto">
          <a:xfrm>
            <a:off x="152400" y="1752600"/>
            <a:ext cx="411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77000" y="609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Muscles cells, etc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868362"/>
          </a:xfrm>
        </p:spPr>
        <p:txBody>
          <a:bodyPr/>
          <a:lstStyle/>
          <a:p>
            <a:r>
              <a:rPr lang="en-US" dirty="0" smtClean="0"/>
              <a:t>Plastids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8610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Plastids function in storage and photosynthesis in plants and some types of algae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1) Chloroplasts</a:t>
            </a:r>
          </a:p>
          <a:p>
            <a:pPr lvl="1"/>
            <a:r>
              <a:rPr lang="en-US" dirty="0" smtClean="0"/>
              <a:t>Plastids specialized for photosynthesis</a:t>
            </a:r>
          </a:p>
          <a:p>
            <a:pPr lvl="1"/>
            <a:r>
              <a:rPr lang="en-US" dirty="0" smtClean="0"/>
              <a:t>Resemble photosynthetic bacteria; may have evolved by </a:t>
            </a:r>
            <a:r>
              <a:rPr lang="en-US" dirty="0" err="1" smtClean="0"/>
              <a:t>endosymbiosis</a:t>
            </a:r>
            <a:endParaRPr lang="en-US" dirty="0" smtClean="0"/>
          </a:p>
          <a:p>
            <a:r>
              <a:rPr lang="en-US" dirty="0" smtClean="0"/>
              <a:t>2) </a:t>
            </a:r>
            <a:r>
              <a:rPr lang="en-US" dirty="0" err="1" smtClean="0">
                <a:solidFill>
                  <a:srgbClr val="0070C0"/>
                </a:solidFill>
              </a:rPr>
              <a:t>Chromoplasts</a:t>
            </a:r>
            <a:r>
              <a:rPr lang="en-US" dirty="0" smtClean="0"/>
              <a:t> – make/store other plant pigments</a:t>
            </a:r>
          </a:p>
          <a:p>
            <a:r>
              <a:rPr lang="en-US" dirty="0" smtClean="0"/>
              <a:t>3) </a:t>
            </a:r>
            <a:r>
              <a:rPr lang="en-US" dirty="0" err="1" smtClean="0">
                <a:solidFill>
                  <a:srgbClr val="0070C0"/>
                </a:solidFill>
              </a:rPr>
              <a:t>Amylolasts</a:t>
            </a:r>
            <a:r>
              <a:rPr lang="en-US" dirty="0" smtClean="0"/>
              <a:t> – colorless, store starch grains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1" descr="04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027487"/>
            <a:ext cx="4353504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4.1 Cell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315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Review Chapter 1 for History of the Microscope</a:t>
            </a:r>
          </a:p>
          <a:p>
            <a:r>
              <a:rPr lang="en-US" dirty="0" smtClean="0"/>
              <a:t>In 1839, </a:t>
            </a:r>
            <a:r>
              <a:rPr lang="en-US" dirty="0" err="1" smtClean="0"/>
              <a:t>Schleiden</a:t>
            </a:r>
            <a:r>
              <a:rPr lang="en-US" dirty="0" smtClean="0"/>
              <a:t> and Schwann proposed the basic concepts of the modern </a:t>
            </a:r>
            <a:r>
              <a:rPr lang="en-US" b="1" dirty="0" smtClean="0">
                <a:solidFill>
                  <a:srgbClr val="0000FF"/>
                </a:solidFill>
              </a:rPr>
              <a:t>cell theory</a:t>
            </a:r>
          </a:p>
          <a:p>
            <a:pPr lvl="1">
              <a:buNone/>
            </a:pPr>
            <a:r>
              <a:rPr lang="en-US" dirty="0" smtClean="0"/>
              <a:t>1) All organisms consists of one or more cells</a:t>
            </a:r>
          </a:p>
          <a:p>
            <a:pPr lvl="1">
              <a:buNone/>
            </a:pPr>
            <a:r>
              <a:rPr lang="en-US" dirty="0" smtClean="0"/>
              <a:t>2) A cell is the smallest unit with the properties of life</a:t>
            </a:r>
          </a:p>
          <a:p>
            <a:pPr lvl="1">
              <a:buNone/>
            </a:pPr>
            <a:r>
              <a:rPr lang="en-US" dirty="0" smtClean="0"/>
              <a:t>3) Each new cell arises from division of another, preexisting cell</a:t>
            </a:r>
          </a:p>
          <a:p>
            <a:pPr lvl="1">
              <a:buNone/>
            </a:pPr>
            <a:r>
              <a:rPr lang="en-US" dirty="0" smtClean="0"/>
              <a:t>4) Each cell passes its hereditary material to its offspring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9218" name="Picture 2" descr="http://o.quizlet.com/i/5vxct3u4oqaAUBgHNi6QRA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514850"/>
            <a:ext cx="2794000" cy="2095500"/>
          </a:xfrm>
          <a:prstGeom prst="rect">
            <a:avLst/>
          </a:prstGeom>
          <a:noFill/>
        </p:spPr>
      </p:pic>
      <p:pic>
        <p:nvPicPr>
          <p:cNvPr id="9224" name="Picture 8" descr="http://www.biology.arizona.edu/cell_bio/tutorials/cells/graphics/timelin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31567"/>
            <a:ext cx="5181600" cy="2326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Central Vacuole – plants!!!!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Central vacuole</a:t>
            </a:r>
          </a:p>
          <a:p>
            <a:pPr lvl="1"/>
            <a:r>
              <a:rPr lang="en-US" dirty="0" smtClean="0"/>
              <a:t>A plant organelle that occupies 50 to 90 percent of a cell’s interior</a:t>
            </a:r>
          </a:p>
          <a:p>
            <a:pPr lvl="1"/>
            <a:r>
              <a:rPr lang="en-US" dirty="0" smtClean="0"/>
              <a:t>Stores amino acids, sugars, ions, wastes, toxins</a:t>
            </a:r>
          </a:p>
          <a:p>
            <a:pPr lvl="1"/>
            <a:r>
              <a:rPr lang="en-US" dirty="0" smtClean="0"/>
              <a:t>Fluid pressure keeps plant cells firm</a:t>
            </a:r>
          </a:p>
          <a:p>
            <a:endParaRPr lang="en-US" dirty="0"/>
          </a:p>
        </p:txBody>
      </p:sp>
      <p:pic>
        <p:nvPicPr>
          <p:cNvPr id="5122" name="Picture 2" descr="http://wiki.pingry.org/u/ap-biology/images/b/b1/Plant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429000"/>
            <a:ext cx="3962400" cy="3241243"/>
          </a:xfrm>
          <a:prstGeom prst="rect">
            <a:avLst/>
          </a:prstGeom>
          <a:noFill/>
        </p:spPr>
      </p:pic>
      <p:pic>
        <p:nvPicPr>
          <p:cNvPr id="5124" name="Picture 4" descr="https://encrypted-tbn1.gstatic.com/images?q=tbn:ANd9GcT__OXluUUKrR3n6S9piJYH2XVaKiDyZEUoRdIfyX9yJnzT0v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599" y="4038600"/>
            <a:ext cx="3106615" cy="201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4.12 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Found in plant cells and many </a:t>
            </a:r>
            <a:r>
              <a:rPr lang="en-US" dirty="0" err="1" smtClean="0"/>
              <a:t>protist</a:t>
            </a:r>
            <a:r>
              <a:rPr lang="en-US" dirty="0" smtClean="0"/>
              <a:t> and fungal cells </a:t>
            </a:r>
            <a:endParaRPr lang="en-US" b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Primary cell wall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thin, pliable wall formed by secretion of cellulose into the coating around young plant cells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Secondary cell wall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strong wall composed of </a:t>
            </a:r>
            <a:r>
              <a:rPr lang="en-US" b="1" dirty="0" smtClean="0">
                <a:solidFill>
                  <a:srgbClr val="0000FF"/>
                </a:solidFill>
              </a:rPr>
              <a:t>lignin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(polymer of alcohols),</a:t>
            </a:r>
            <a:r>
              <a:rPr lang="en-US" dirty="0" smtClean="0"/>
              <a:t> formed in some plant stems and roots after maturity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1" descr="0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657600"/>
            <a:ext cx="7073900" cy="361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Extracellular matrix (ECM)</a:t>
            </a:r>
          </a:p>
          <a:p>
            <a:pPr lvl="1"/>
            <a:r>
              <a:rPr lang="en-US" dirty="0" smtClean="0"/>
              <a:t>A nonliving, complex mixture of fibrous proteins and polysaccharides secreted by and surrounding cells; structure and function varies with the type of tissue</a:t>
            </a:r>
          </a:p>
          <a:p>
            <a:pPr lvl="1"/>
            <a:r>
              <a:rPr lang="en-US" i="1" dirty="0" smtClean="0"/>
              <a:t>Example:</a:t>
            </a:r>
            <a:r>
              <a:rPr lang="en-US" dirty="0" smtClean="0"/>
              <a:t> Bone is mostly ECM, composed of collagen (fibrous protein) and hardened by mineral deposits</a:t>
            </a:r>
          </a:p>
          <a:p>
            <a:endParaRPr lang="en-US" dirty="0"/>
          </a:p>
        </p:txBody>
      </p:sp>
      <p:pic>
        <p:nvPicPr>
          <p:cNvPr id="4" name="Picture1" descr="04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038600"/>
            <a:ext cx="3581399" cy="254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Cell junctions</a:t>
            </a:r>
            <a:r>
              <a:rPr lang="en-US" dirty="0" smtClean="0"/>
              <a:t> allow cells to interact with each other and the environment</a:t>
            </a:r>
          </a:p>
          <a:p>
            <a:r>
              <a:rPr lang="en-US" dirty="0" smtClean="0"/>
              <a:t>In plants, </a:t>
            </a:r>
            <a:r>
              <a:rPr lang="en-US" b="1" dirty="0" err="1" smtClean="0">
                <a:solidFill>
                  <a:srgbClr val="0000FF"/>
                </a:solidFill>
              </a:rPr>
              <a:t>plasmodesmata</a:t>
            </a:r>
            <a:r>
              <a:rPr lang="en-US" dirty="0" smtClean="0"/>
              <a:t> extend through cell walls to connect the cytoplasm of two cells</a:t>
            </a:r>
          </a:p>
          <a:p>
            <a:r>
              <a:rPr lang="en-US" dirty="0" smtClean="0"/>
              <a:t>Animals have three types of cell junctions: 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tight junctions –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seal cells tightly (gastrointestinal)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adhering junctions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anchor cells (strengthen heart muscles)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gap junctions –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open channels that connect cytoplasm of adjoining cells (allow heart muscles to contract as a unit)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4.13 – THE END OF CHAPTER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3429000" cy="4343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Cytoskeleton</a:t>
            </a:r>
          </a:p>
          <a:p>
            <a:pPr lvl="1"/>
            <a:r>
              <a:rPr lang="en-US" dirty="0" smtClean="0"/>
              <a:t>An interconnected system of many protein</a:t>
            </a:r>
          </a:p>
          <a:p>
            <a:pPr lvl="1"/>
            <a:r>
              <a:rPr lang="en-US" dirty="0" smtClean="0"/>
              <a:t>Reinforce, organize, and move cell structures, or even a whole cell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agi.seaford.k12.de.us/sites/dhammaker/anatomy/Anatomy%20pics/cytoskelet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905000"/>
            <a:ext cx="5105400" cy="4297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en-US" dirty="0" smtClean="0"/>
              <a:t>Microtubules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67818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Microtubules</a:t>
            </a:r>
          </a:p>
          <a:p>
            <a:pPr lvl="1"/>
            <a:r>
              <a:rPr lang="en-US" dirty="0" smtClean="0"/>
              <a:t>Long, hollow cylinders made of </a:t>
            </a:r>
            <a:r>
              <a:rPr lang="en-US" dirty="0" err="1" smtClean="0"/>
              <a:t>tubulin</a:t>
            </a:r>
            <a:endParaRPr lang="en-US" dirty="0" smtClean="0"/>
          </a:p>
          <a:p>
            <a:pPr lvl="1"/>
            <a:r>
              <a:rPr lang="en-US" dirty="0" smtClean="0"/>
              <a:t>Form dynamic scaffolding for cell processes (directing nerve cells, separating chromosomes in cell division)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Eukaryotic flagella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00FF"/>
                </a:solidFill>
              </a:rPr>
              <a:t>cilia</a:t>
            </a:r>
          </a:p>
          <a:p>
            <a:pPr lvl="1"/>
            <a:r>
              <a:rPr lang="en-US" dirty="0" err="1" smtClean="0"/>
              <a:t>Whiplike</a:t>
            </a:r>
            <a:r>
              <a:rPr lang="en-US" dirty="0" smtClean="0"/>
              <a:t> structures formed from microtubules organized into 9 + 2 arrays</a:t>
            </a:r>
          </a:p>
          <a:p>
            <a:pPr lvl="1"/>
            <a:r>
              <a:rPr lang="en-US" dirty="0" smtClean="0"/>
              <a:t>Grow from a </a:t>
            </a:r>
            <a:r>
              <a:rPr lang="en-US" b="1" dirty="0" err="1" smtClean="0">
                <a:solidFill>
                  <a:srgbClr val="0000FF"/>
                </a:solidFill>
              </a:rPr>
              <a:t>centriole</a:t>
            </a:r>
            <a:r>
              <a:rPr lang="en-US" dirty="0" smtClean="0"/>
              <a:t> which remains in the cytoplasm as a basal body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1" descr="042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0887" y="0"/>
            <a:ext cx="204311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0426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"/>
            <a:ext cx="2362200" cy="18665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152400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Microfilaments – nerve cell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6096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microtubules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95800" y="914400"/>
            <a:ext cx="11430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</p:cNvCxnSpPr>
          <p:nvPr/>
        </p:nvCxnSpPr>
        <p:spPr>
          <a:xfrm>
            <a:off x="4953000" y="337066"/>
            <a:ext cx="914400" cy="439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Flagella and cilia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8382000" cy="41148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Eukaryotic flagella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00FF"/>
                </a:solidFill>
              </a:rPr>
              <a:t>cilia</a:t>
            </a:r>
          </a:p>
          <a:p>
            <a:pPr lvl="1"/>
            <a:r>
              <a:rPr lang="en-US" dirty="0" err="1" smtClean="0"/>
              <a:t>Whiplike</a:t>
            </a:r>
            <a:r>
              <a:rPr lang="en-US" dirty="0" smtClean="0"/>
              <a:t> structures formed from microtubules organized into 9 + 2 arrays</a:t>
            </a:r>
          </a:p>
          <a:p>
            <a:endParaRPr lang="en-US" dirty="0"/>
          </a:p>
        </p:txBody>
      </p:sp>
      <p:pic>
        <p:nvPicPr>
          <p:cNvPr id="4" name="Picture1" descr="042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3900750"/>
            <a:ext cx="3257550" cy="288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1" descr="042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35758"/>
            <a:ext cx="2895600" cy="302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0" name="AutoShape 2" descr="data:image/jpeg;base64,/9j/4AAQSkZJRgABAQAAAQABAAD/2wCEAAkGBxQSEhQUEhQUFRUUFBQUFBQXFxUVFBQUFBQWFhQUFBQYHCggGBolHBQVITEhJSkrLi4uFx8zODMsNygtLiwBCgoKDg0OFBAQGiwcHBwsLCwsLCwsLCwsLCwsLCwsLCwsLCwsLCwtLCwsLCwsLCwsLCwsLCwsLCwsLCwrLCwsLP/AABEIAMQBAQMBIgACEQEDEQH/xAAbAAADAAMBAQAAAAAAAAAAAAAAAQIEBQYDB//EADcQAAICAQIFAgQEBAUFAAAAAAABAhEDBCEFEjFBUSJhEzJxgQZSobEUQpHBI3Lh8PEVQ4KS0f/EABoBAQEBAQEBAQAAAAAAAAAAAAABAgQFAwb/xAAlEQEAAgEEAgICAwEAAAAAAAAAAQIRAwQSITFBIlEFE3GhsSP/2gAMAwEAAhEDEQA/ANymOyIlpHS4zieiPKyXkb6AZDyV4F/Ex7v9GY6iUojAyIyjL5Wn9CJKjwnhT9n5XUvDlfyy38PyBdg2SwKGmNMkCCkwbJsdlDsViE2QU2S2DEA0FiEwHYWJiCnYrEABzCbEJsKqyWxWS2A2xNktk2FOUibBk2FO/cZN+wBW0lgcPnpPw2rPGWZdtzGxaKEekf7nuopB8x16lUQy4lQ0h2IAHZGTpfdblNhQF3e4haaO1d0+nt2Nlh4LmkrUNvfYvH2NcBlarh2TH80WvfqjFcRMAAAIAVgxBQ2FhQEAIAKATARAWIGIKBDsllUMlsbIbAlsmxsRFS5CE0NFDALAKzUwEhoPmYxJjsBhYkMALxwtkl4mUb3hGjqSml6OkpPsZGr/ABF8yh/L0/8AF72cf/HTyZJweTkUOkeZRtOqa89zB0S58ksTy8s27UXdyXt5OHcxayx0+j8K41DUxdxret63MHjPBq9WPdPsfPp67Np8yjXouuZX17WmdrwT8Vxqsn3tNnBpbzV29sXjNTqWrlGiTptVpsOqi56eUXJdYpq/6HNZItOmqZ7eneurXnTwkxghAFlAKxiZAAxAAmIYiqGIZLALEBLYUMgdiAVkspksKliHQqCmAgCMwaJRVhgxkJlICkMkYDHFiAowuK8Ihnpu4yjvGcdpJ/3XsajV/GwcvxrfJK8Wpx2pQ8rJW6X6fQ6VMtSR87ViYxI0VfHg4c8ZOt+XHPZ+fiNtS+vkweGcK+NJ4oZOaUb5ozbhFeHa+a/Bm8X4RKKlPTScU95Y1+soPs/boajC1cPhuSjJVPnUk3JbO7Xnw+5x2pFJhutObeaDRZMGR8nLGUdmnFV9t/1Oq03FI6j/AA9XFQn0jmj0f+dd/qc3p8s49YxmvzW+ZLsZ+Vpr0tNrfaXT610Z2REYiY6ljwzOJcMnhaveL6SW6f0fcwVI2Oj4tOMUkozg/mxTdxfvGX8r9zO1HBY58fxdNv8Amxv54Pur7mucT1bqVx9NFYjyk3F1LsXGdlmMIpkjERSsAAoGSNkSZAmxWKwbCiwsQkAxUMTKpEsYmAgFYDCstMaZKGiPmdlEjKLQWTY7AbAQAOx2IAPSMzVcX4Qp7wbW9tJuN+enk2SZSkSaxK5x4efDMcKUY0musXs7+/7l6vScm6pO72/ds8dVgU1v17NbNfRmFHJPE7lJyiujaUq/zITOE8s6EZTdtpyV9t0r2vsbL8PauenlLek9+npb77+Tz0vFYSUU+WTe+0UrXl1sYvFdVOKfM4KCbUUnbbf6UeL+Q3Ga8I6kzh0+r0ePWReTFSyfzx7S917nKavTSxOmjF4L+IngnF9d1+/Q7jWSx66CcKWRLePn2OzY7mb0it/P2vntyEMtllcT4bLC9017PsY2PKd490ILCwEzzkejIYVDEU4iIqWA6BhCENiCkS2UyWyhWAgAy0OyUykGDASAChkoYDQxWBQxiABgKxkDs882O0WxWBzXFNC1bxr35X8rrv7P6Gi/6hKUuWfpa7dF9vJ3+bCmaLifBYT3rc4dxs62+UC/wxpo5MsVOX+GnzZJdqXRWdtj4/jx5EscUox254xtyX33R84w5Ph+iV8vjpHb2Rt9DkjdQu5bP/fU4dPNbYXv0+lSzY9eqgmpRW7apfQ5XjnBpYZ0v9/Q8eGax4Ojd3uk6/5Op0Othqk45ZQjXR9JH30/yH/T9c+Ptqf7cTjzNbM91Kzdca/Djj6oVKPaS6fc56cJQe6PWjuMwy9mxJChkspkVMmSWSwJALEyKTENkgBLG2TYUAIYGTYyUOyvmqxkodgVYE2FgWBFhzFFjJTGAxoQEDAQAUDjYhoo1fENApGDoV8Oa5laT6fvudC42YGq0p8b6MW79rEsTVcRi5ulGCi3Ud3cfezbfh74rcpxWBxtenJPklJuLfoX26M5jKlDInKHxFe0bav6teDLlr3NqoJNPZO6jfZLweNOhNNWZWX0zg/F8kL58b5N1t8np6099zIy8Nwatc0U8TfTpyz9+X/g4xcRmoQi5TxpO5KLlGM/KN5pPxfigqeN+nZNP+x6FdaafKrUT6lquM/h/Np2243HtKO6/wBPuazFlOm034xcpS9KeNypc36pX8xk5+F6bVLmxOMMn5U1T+hjS/LaV7/r1Y4T9+kxHpyrYmy9ZppYZOM+x5HpTCExDsRlSYhtiATJY2xIKAEMD3TKTIsaYYUwsmxNlRdgRzDUgKAVjQXCkVZKGVDGIYDAQwAdiAoZM1YwINTxHR8y8e67M02HNJS5J9bpPt7M6zJGzRcX0ezkr26pd0cG90eUcoaiGThlvyynJd0nco7eF2MzFwmOapSlPGr3UU/XXhvZfY5zT66NcruSru6l92jo+GcYrCoKPKrfRyk17tvuefoWmImGojDI1uZYo1hTUY7N8rlG/Hq6sx9BxJq5QlGe+9Kq/U1z1/NPeWTqr/LX3fXYuepwf9uLSb3r0uX1o5NbSrfqfLNoy7XFrMesx1lXJkW0ZNNKXhW+pz+u0csMnGSaR7cL1bck/Tt0jTql09Xk6+GKOox8uV+utpflv+V+Ue1+Pm2np8bzmP8ADDhExNmdxbg+TBJ3F1+n1T8GAmehMfQCRgYVINgxMoBkWMivcEAGmDJBsAApCQyKaY0CKRUNDBAAwACoYCGAxAFhQDBisBnnlx2XYjMq4bj2jlgnzL5JP/1f/wAK0E28abnKnb79F3R1+r0yyRcX3Ryf8NHHN48mzSqM96a7N+55m40v1RNobp8upZU88FGrU230505pe+/ReKHh2e3+17mEsMYy5oyi30fZNv7m00uCct+Xor232R5nL2loxLqOF6mOOK9Klts3bil7RXc2ePXwu4Pxacmo32OK+M2qjJUvF7P3S3L0nEXjlcW2+l09jo09xNemfMu/0/4lhl/w5pOPRS8Gl4tw3kbcej3aX7o4+Gtaz+q0pvmi6de63O54fxDFODUslvalW67VufLbbzU0Nea3n4y1Pf8ALRSRLMziGDkl7fsYcj9HExMZhISSyhMKVAIAPcAArIYUMAhoYhhQihJDAaGJDsIaGSh2UMLEADsExWADEFiIGIBEUzW8c4b8aG20l02u/Y2NhFmbVi0YkfO9PH4c3GaySlzLZcqSXdU/tudVLibw46jLLzPpGU+er7JHtxjgkcu8dpezq14ZzWN/w+S8mNuS3i7dL/U8ncbfE5WZbHiU8kN6i73demn9WY0NWr32+97+T11WuWeNcyt7rmakr8b9PqeWlwSxtubSnW2yaX1VHFGMvpp15NjLPhy49uXZ065ue/2X2PPDrJYWviScfyyadSXZ83RP2dGXw7kk1PJKC7VSTS9orqdBp9fjScMq57S+G4KLi17/AJWdl9vp3r2zeEw18M+PZqU4rdLe4+djCo2XDdbgi6xxcJv5uWKcWu9pdzM1mgjK3D6peTt2l60pGnnLLn2Sz1yQp0zzZ2SqQAYHqhkjKyoaJGgGOxABQyRgOxoSGAwQgCHYCsApsTYmAAh2JsRBTYmxAADEFkFxkeWq0UMq3Sf1Sf2afUoqMjNqxaOxyHFPw04vmxvl9t+V+19vueMOabjjm6ktr3dx87Lejtue+pg6rg+LJu1TXi/7M47bSM5arM18MDLo440k82LlX8r5udPz6U6PB8TcfTJ3H+Xk9Vrz2r6OjG4p+HK3xxcf8spSj949V9rNRhhNNrmfj02v69zjvp6vt855TLoNFreWXpkubdU/S/V9djpNBxJRajkuPbdq7+qOK02ig05SndbXcZO11S36mz4fwqTqcrlCO6ip42q91FvfbfwZ2+lfnnLVYl0uvdvf+vn3MCRa1SlaXZKl4T7HnI9yPDSQACj2HZKGgigQhphDGSOwKGmSNAUgsQAMBWCYFCbFYmA0DYEoChAwRFFgABDsQA2RRQMQAFgmIGUekcnk13FuEwyq+ku0o7P/AFMxsakZmsSOL1WOeKUfiOnGoxfaUV03r5t63/qbTW8VxT5PRLmi16qS/brsbvUaaM1UkmvDMfBwzFB3GCT8mIpEdwqNBB+qclyubTUfyxSqKfv3MmRbIZ9YUgCgAtDACsyoYgApIAABoaAAGhAAQ6EMABAAEUIKAAFQDAIljGBFJiACABoAKEIAAQCAKLFJgBQiWAEkAAA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http://www.fcps.edu/islandcreekes/ecology/Miscellaneous/Euglena/E_grac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0"/>
            <a:ext cx="2438400" cy="1859280"/>
          </a:xfrm>
          <a:prstGeom prst="rect">
            <a:avLst/>
          </a:prstGeom>
          <a:noFill/>
        </p:spPr>
      </p:pic>
      <p:pic>
        <p:nvPicPr>
          <p:cNvPr id="48134" name="Picture 6" descr="http://www.daviddarling.info/images/paramec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533400"/>
            <a:ext cx="2057400" cy="1345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Microfilaments</a:t>
            </a:r>
          </a:p>
          <a:p>
            <a:pPr lvl="1"/>
            <a:r>
              <a:rPr lang="en-US" dirty="0" smtClean="0"/>
              <a:t>Consist mainly of the globular protein </a:t>
            </a:r>
            <a:r>
              <a:rPr lang="en-US" dirty="0" err="1" smtClean="0"/>
              <a:t>actin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Strengthen or change the shape of cells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Intermediate filaments</a:t>
            </a:r>
          </a:p>
          <a:p>
            <a:pPr lvl="1"/>
            <a:r>
              <a:rPr lang="en-US" dirty="0" smtClean="0"/>
              <a:t>Maintain cell and tissue structures 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(supports inner surface of nuclear membrane)</a:t>
            </a:r>
          </a:p>
          <a:p>
            <a:endParaRPr lang="en-US" dirty="0"/>
          </a:p>
        </p:txBody>
      </p:sp>
      <p:pic>
        <p:nvPicPr>
          <p:cNvPr id="4" name="Picture1" descr="042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52400"/>
            <a:ext cx="18415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1" descr="042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343400"/>
            <a:ext cx="1517650" cy="22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Eukaryote – animal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1" descr="041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79168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4.7 A Eukaryote – plant cell pg. 63</a:t>
            </a:r>
            <a:endParaRPr lang="en-US" dirty="0"/>
          </a:p>
        </p:txBody>
      </p:sp>
      <p:pic>
        <p:nvPicPr>
          <p:cNvPr id="4" name="Picture1" descr="0415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87576"/>
            <a:ext cx="7772400" cy="449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4.2 Prokaryote vs. Eukaryote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534400" cy="5791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Eukaryotic cell</a:t>
            </a:r>
          </a:p>
          <a:p>
            <a:pPr lvl="1"/>
            <a:r>
              <a:rPr lang="en-US" dirty="0" smtClean="0"/>
              <a:t>Cell interior is divided into functional compartments, including a nucleus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Prokaryotic cell</a:t>
            </a:r>
          </a:p>
          <a:p>
            <a:pPr lvl="1"/>
            <a:r>
              <a:rPr lang="en-US" dirty="0" smtClean="0"/>
              <a:t>Small, simple cells without a nucleus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YOU ARE A EUKARYOTE!!!</a:t>
            </a:r>
          </a:p>
          <a:p>
            <a:endParaRPr lang="en-US" dirty="0"/>
          </a:p>
        </p:txBody>
      </p:sp>
      <p:pic>
        <p:nvPicPr>
          <p:cNvPr id="4" name="Picture1" descr="0404"/>
          <p:cNvPicPr>
            <a:picLocks noChangeAspect="1" noChangeArrowheads="1"/>
          </p:cNvPicPr>
          <p:nvPr/>
        </p:nvPicPr>
        <p:blipFill>
          <a:blip r:embed="rId2" cstate="print"/>
          <a:srcRect t="47553" b="3452"/>
          <a:stretch>
            <a:fillRect/>
          </a:stretch>
        </p:blipFill>
        <p:spPr bwMode="auto">
          <a:xfrm>
            <a:off x="609600" y="2971800"/>
            <a:ext cx="80613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most helpful table you have ever seen!!!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1" descr="04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7124078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HeLa</a:t>
            </a:r>
            <a:r>
              <a:rPr lang="en-US" dirty="0" smtClean="0"/>
              <a:t>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 on </a:t>
            </a:r>
            <a:r>
              <a:rPr lang="en-US" dirty="0" err="1" smtClean="0">
                <a:hlinkClick r:id="rId2"/>
              </a:rPr>
              <a:t>HeLa</a:t>
            </a:r>
            <a:r>
              <a:rPr lang="en-US" dirty="0" smtClean="0">
                <a:hlinkClick r:id="rId2"/>
              </a:rPr>
              <a:t> cells</a:t>
            </a:r>
            <a:endParaRPr lang="en-US" dirty="0"/>
          </a:p>
        </p:txBody>
      </p:sp>
      <p:pic>
        <p:nvPicPr>
          <p:cNvPr id="1026" name="Picture 2" descr="https://encrypted-tbn1.gstatic.com/images?q=tbn:ANd9GcRx0BBJMtQbcZLXoGcgybMNw5NpN10J_htXmlN_PDOGqxAW6j0nz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BQUExMWFRUWGBgaFxcYGBgXHBkYGBUYGBoXGRoaHiYeGBwkGRwXHy8gJCcpLCwsGB8xNTAqNSYsLCkBCQoKDgwOGg8PGiwkHyUsLCwsLCwsLCwsLCwsLCwsLCwsLCwsLCwsLCwsLCwsKSwsLCwsLCwsLCksLCwsLCwsLP/AABEIARUAtgMBIgACEQEDEQH/xAAbAAACAwEBAQAAAAAAAAAAAAADBAIFBgABB//EADwQAAEDAgQDBgQFAwQCAwEAAAECAxEAIQQSMUEFUWEGEyJxgZEyobHwFEJSwdEj4fEHYnKzFbJjc6Iz/8QAGwEAAgMBAQEAAAAAAAAAAAAAAwQBAgUABgf/xAAyEQACAgEDAgMGBgIDAQAAAAABAgARAxIhMQRBE1FhIjJxgZGxBUKhwdHw4fEjJHIU/9oADAMBAAIRAxEAPwDuGJl/J3wUfECg5gbbjY1eYnhKYMhRtMoVBtyH5j0qt4XgHBjGy7hk3zjvkSIORXxZSUmdLgG9XvaXAu/g3O5kOEDQgEAqGYgmB8M7ik/DUzTbq8isRc+eYrtXkUoNLUpvYOCD562v1pJPaxzOJiOk/wA0fsd2IGOJK8QhuNE2UtQGpCZsOtP8V/04CEJcwj34hNwoR4gU6xzTr5UTw04MEeryXYMdS/nQFAm/U0JGIUPzH3NKcExQKco/Lan8VhwBI9ayHtHIM9n07q+NT5ienEmNT7mhjEK5n3NQbTNcURpUFTVxkKo2jjeKPM+5ptLmb8xHkTVSlVHQ9Ak0LdTawb4r4jym1Dc+5qKsTlETPrSRxx2/mhLxE1LM77NKjCfzSb2LJ5+5oIcUdz7mvEpmrDB8POptXFgghWK4xBMBX6le5pptCuZ9zTQYA+x9mioRP7Uq+UxR8oPEUXmjU+ZNQUogXUfc02+QBJqlxWLzG2lTjt5OJS87EYk7E+5oIWrmfc16homn2MH9/tTJcII0SqCKpSo6KPuamMw/Mfc0+GYqCmovQvFJgvEBiffL5n3NdTYY5V1d4gk618o1wYsrxqVtOrbWSrM2pNlyk2CkmOtxtW2xjcoWmLKSoe4j96rWsCS82otNrAIhYEKSYuZHrrTvaVl78K8GBLuRWQdY26xMdYrfTgTwWX3jMJ2Xbw2Cw2GxLq1OlSsqQkD+mpSVBQsbiefSt1wzD4e7iG8il+IpkK13ASSkdYr5J2K7S4dtKWsQFpLbpWhabkSkpIIIP3Nb49v8OslGESXHVHXLkFhdaydgNzRGEEJi+K8LGCximgqQsZxzGYkhJ9PlFPsLzCDWJwTi3Hs6iT4rrJkC+52rUtL8QAInoRWf1mIk2J6j8Jzq2I42O4O0aWxkryKaeBygmlkqqMQ1Jc2VYkXAvNx5H7IoZM086jMg20uP3pBJpXgkQ6NYnuTkKmnDKO1eocPKnmVDf2obORIdyJ4ywGxJ1O33tUV4om1RxKpv9igINN4cYA1HkwQW9zGEOwasGcRIqry0y0MqCTv9KH1WMFbPMG6gyGPfzWApdvDV46uT0ojWII0tXDpyqUIYWq0I01hgInWm8lKIfnU0wnTWkMqMppoq9nmcv76UB+d6NmikXXb1VBLY1JMZbUdRXlAbdjeuqxWWKG5v8FhUhaSFFJkW2PT1rFYn/VnEYd9xt7DoWlK1JChmQSEqIBvI06VpeIcTcw2HLmVKssRPM6aG1fPOCTjXlF6FKWVLI0BOe4jkJFq9JjG288Nm96a88Fw3GWC6lg4dWazmVIUrUn4fiSTub1DiPZtrBYNTLSSO+8K1k+IiL+lbLgeBDTKUgAdBWU7dcUyqygZjoAOetWvtB1PnWC4eMOopCs2cQtJ0AF5Pr+9eDipDxXYFPhBiNddPvWm38P3ba1KuogqUff5bVlziIQJOqpPrRKuQDU3uA4ip1RGQ5f1SDcdAbUdWFI6jnWT4Vx1LchRIA0AmflWqw2PChbQx6Ejes3qEfENScdxPSfhvWl/+Nue0aaZtVfjMMUmdjVm05aaItKViN6x/FYNqM2VyFGs8ShS5FMd4QLetdi8EUnS3SllKpnZtxGxTCxHM2aJF/SphgjzpFBijoxMURXZNhuJUoe0aRh48S7D70oOIek/TpS63yalh1iZNQzsx1N9JAStzPQK9tUgByqPpTwYMNp0kwu9WnwpHM0hhWbyaK+5Ov30rP6qmIAgHGpqnj+JpFxdScd/tQwJqirUZRQokkrFdUE611WIl47/qXxOEoaQoj8yhtYQB11vytVT2TwLhewrjcWX4h/tWfFPpNV3bHFqLiiSZzKBB0kWBHK1af/TBRW4jwyACSbWgW863l2WfOn3efVXF5Uk7AfQV8r4hxhpxSlSvvSTqnwJSDaDvmF7cq+gdonlDDLCZKlDIkDWVWtXyF5ShnQpMZCQQbkERaaqshoHjGMzeEGyrHoBesxj3AVWOhprGvErga6UMYIQZo0HFWHoI5zWo4dx8ixuiYKUJEDzWoigo4I2jDkOkCTmzWBSYsATr5b1LgbDbakqQ4SQfiSkk+Rkx8qEHXICI3l6fJ0xUk0SL9RNYl8ZAQZCtIII8pBiRUU4oExp93FWfE8ShTCRAB1EAC/pWfyEGsTLhVWIE9f0bHPhDtzLX8VIg3FBOCCjYg/L3pZC+l/vWpl3YCPKl9BXiMDGRxB4lopMQf5oTTZUYFOMuKi5t1vRHcaIgCPIa1fUw2qE1MNqijgCBAuTv/FASaMtEmZqCxsPvzogl1nrR60T8RahpFqueH9lXXQkoUycwkJ71OaIm6dRbWpCljsIPJkx4xqc0JVDEVFb5M07xTg6mQkqU2c0/A4lfvGlItovH1qCtciWRkZdSyAbveioVlJtt86KhvYgzPKvcW0dYPqKrdmp2qzUVVevaMwmuri9SS9TJdqeHFCyZUoE2KviB5HnV3wftaxw/EqLCFuMlCEqCrKzfnKZ2zDfnXvFuGrxYUphJWoXMAjysdKyvF0JSQZlagS4n9CpukggEEH05V6Abip87awbm14//AKmoxjRbQ040AQoKz+KQYEZRbWdazLWM/pmPLqb8+dUbT1/T96fwTYXAJITIzEAkgEwSBvapoCRzH+HdnsStBdSyvKTObKdOnOuw/Dyt4Jn4fEqREAbQa+k4DjeFw7ZJemIBU46VkED4Zkif9qBaoPdreHPghTiF5rZcqsx6CwP+aCzkgxjEihgTv6ecwvFcTeMyLG1pM+tL4XHKWsIRdR5AD1J5UnxNRDi/6biWyo93mH5ZsFEWBitH2f4R3TedQ8S//wAjl586Fkyrhx+z8o3jw5er6gnJ8/79o40wQmLmN/PejBn5U22zOg5+/wB3r1AiZ0v61iNlJNz1AYKNK9oFLFvv286l3ATe1NBFhAH01qIbgXJ/aha5TxDE1gqPIDyoPdz/ADtTTiI3/iklevnRl3jOM3PXVgaXO5oSUTUZoiTRaoQ1UJ4U1oexNsYgf7XP+tVUrDVx86teGuqZeC0AZgFC4n4hBPzqFyhHBPaJ9UdWJkHcGUuTbYVpON4BpTjSlYlDau4Z8JbdUf8A+Y3Skiqd9iARHKg47GKdUFKiUpQi3JACR6xVseQaSJxVsjqwNVfl3rzBmpxqR/5NmDInDwbifA3e9L9p1k5gcUp0d4f6ZDkC5/UMttLUojiK1OodMZk5IsY8ASBb0FM8V4j3iYLTSSTJUlJB5m8nWofOvtAdyfP+/WZ6Y2R0vsAO38faUSGta6rRiK6kjloxts5B4mD405jMM69lXlS6fEUeEHVVhqm5NZrHY9x1UuqzqAjMQJIGkn83mb1pe0/EM6iRPsR9ayK1XNesWeLfmTbVenMDj+7XpY2PlVfJBmiBalkAJJUSAANyTAA6zVzKy1cwwUZCRG2gPlQHuG5YNx61AtuIWW3ApC0GCkjKpJ3Bm4NHZynUTpqSfrQ+JcC5quzXEO9QUqUFKTZXUbE1ou6kVluBEJcEAAGxi3v61sMPoAa8/wBYND7T1fS52yYQWO42nmFMWqfdTrUwmvXXQkUkqtkalhC2+04iOpoZ6/4oRx1d300ZuldBZnBT3kcUroI5/tyqtfG8g08og9OfKlHxH8VOPaN4dtooFXoyL0Ia01hkCZ96OxoRlzQuNBu1Otqt1pcHSNKaGHUEhRByk2MWJGoB3pJ95mZDfMFiUWqncTc1cBfijpSGKa8Xv9KJiNbGGwGjRh8AZ3ptxE0rw/QUw5iwmo8NnelEE969p6lFdXqMSk7xXVRsWQHcShufOO0afH61SOJAq87QYch3Unzj9hVJiBAr1SHaeUYbmLr09ae4QB+Jw/8A9rX/AGJqvWfCPOm8G/3bjbhE5FpVGk5VAx8qvcHU2WPaSvtIpC0hSVY1IKSJBBdSCCDYgirFXBsB35xcp7gOFBwc+P8AEBeXux/8BH9TNsJTG1ZJXabNxX8d3cD8Ql7u83JYVlzR0iYpcYucQXcurhXE815on5TUEyyqZ9A4Mw0OOvNd0gtpdxENwMsIbcIAEQACB5VsuD4TDlbTgIWh4p7ts3IKviDk7J062r5Vgu1YTxRzGFv41PKyZhbvULTGaNs06XitV2Q4rkQ2sjMW1C2kxf0pHqQLU1e8e6UO2pASNvrL3h2GQVuqWJS0kqy6T4sqQeQk38qgzj0vvJZcZbCXDlSpCAhSCbAgjUTEgzVfhuMKbcKwAoKzBSTopKtUn+elPI4q0mVsslLoByqWvOESNUiBJ5E1TDjXF+813xuCSRe2xvg/7gezeGJXiBlbWpDSsveBJTmDiRPisN9a9422Gn2jkbS4EJLqAJbzyTEG0FMSBaqzA4/ukvApnvWyjXSVJM9dPnTDnEc7SEKSStuQlc/kP5CIvB0M20o7MNNQ7Y38XV24/T7X2+ctcbxPLhmnAxh8y1uA/wBFGicsRyNzSnAME3lU682XEFQaACSq6/icsD8CJPmRSuP4hLDTcXQpSp55wLRtpQX+POJabbZUtpKAZyrKc6lGSo5Y6AC8RWeuRS+o9h+s5MDnHpXayd77Wf8AUVXw8tYruViSl1KTyIzC/kRB9ac4kylOLfSkAAOOACIAAWRAjbpS2M4x3i2XFJJcbCQtRM95kVKSeuWxN5gGrDFcSYdUtaWXEOOKKiS4FAEqk2yC2u9dl06SAYdvFtSw7UeOb55kICUybxTHFcYTgMOdJce+RFV+NX4BGxozHGWfw6GXmFOd2pagUuFHxnkAav0SKFLHkwRxk6XAuj6cUfOp72ZfC8UylYCgVgEG9WPA8OC89KWyUtOFPeBJQFBSYJzWAH71SYXiLbeKQ602UoQpJyFeY218RG/lTmG4jkDhKZ71paNYgqIM6X00qcqojKfU/aRnxuSSoqwPrZvv5SwaSe/azhi6m0wzkyEFy8hNp19IoHaYOJzgt4ZKA4QkthrPAUYnKc2mtqR4a/kUlUSUqSqNJyLmJ6xXnFn2XM6kMrQtSiokuBQuqSMuQc+dX6ZlKt53ITERmG23+fj/ADK1DsV7UEINdRzNEgTOcdSVOaHzrP4tiAb1o+0bsOVncY5Io+E+yJ43Mo1NE30+FNMvN+EUvifhTR0uym4ohi4G89aaBopSLD66fOl2lx/NNpvBPv5VQw4UESeGbiCdJrT9n8XYpB+xWUWoAfxpVnwbGQpPn9iqVfMN0r+HmBmzbphhcUs39aaaTcRS7DznpnIh3cKDegrCUedMPrgfSarXXLnf72FZfjO9i9pTEC0gtygLVU3XaXNEUR5RUkKZYsRS7aaklyD86lhe0lhq2lmqFJjf96RU1FTafplsg6yZ8qjFl8LYjaKbpEEt1cs8JWppKvAkGcpWtKMx3CcxEx7UiSBp9/vVlx5lbiWFISVoLKEpygmFpkLRb82aTG80QsMvbiDyuSygbX3MRRhVh0NFJS5my5Ta6oi+m4vpemcbgFNCVls3ykJcQszfUJJI03pjEqjHYNBPjbGGQ5v4woSk8yAUg+VI8bxjZcWENFCg4uTnKp8Rm2URe+tS2ILZBlUZ8jLtyLP9vjy5ghFdSff+9dQdWTzjXhmZ/jLEqMamsxi0GbiK0XHccUqIAB86zTuLJM5a2MJIE8n1RUORBYk+EVJkyKjiXipI8JAFqCh2NqPViKWA0sMO2TpTHckVWIx5GgAqQxbh/wAVQqYcZEqo8pBNtedaDg+FBjIDO5/b2ovZ/hicgWYUojer1OJAsB+3yrPzZz7qzY6f8OLAOTzG2cMABeLe3Si+FsHWaK7w55LKHSkJbX8KsyZMgnzGh2rsHwJxxC3UpzJR8RJEi06EyaTZsreyxPwj2pAN2Fcc/pcR8S9LT6UVGCjWJ3+9qaDQGlvOvHECLm1LByTQlvF7DYSvWxJgfOofgr/xTqXkbGpW1BB95oxGRBuDCDKREi3Ai/lSzqOVWy4I/g/xSDzQGnz2qEeFxvFkGiJdrlgC5PI/KgKo2xhhTSYcouGxzjchDi0BWuVSkz5wb0sDXZutX44ligOxEkFkEEEggzI1nmDzriokzqefWuA9aK2moJnXAzXtEWiuqLE65ke0C/Eb152baSornUXAqfH2vFSXZ5yH45gitLnHtPJuv/ao+ctuP4AFkwNLj01rGkV9B4mn+g5/xP0rAlNW6ZrUyn4mgR1+EY4VhQ46lJ03rV4rCoShQCQLQPW1UPZhucQPI1psaz4kp5kT5C/1qmdvbqH6DGpwk1uTHsDh8jaRvFNtjY0ZpAUgcx/igsuZfP6VmFtVz0K7LpHafSBh2VcNwwfWUJEEFIm8KtodppjBsMJwWJDC1LBSrMVCIOTyG1Y1/j6nMO0woJCWzIIkk2Iv78qNg+OqaZcaASQ5IJvI8MWuIo56hdfH5ave7qeffocuk7/mutqq7l52PMHEQQmG5CjcD4rnmBrVN2uxq1pQDiW3hJshITlMC58684Px0sZ4QlWdIBCrgjlY9aX45jQ6kQw03BkltME20PSrdJlUIMd77/f6Q+PAy9SXI228vL6/SO8RwqH0sMgBL4w7JaVoHJRdpXJW6T6VXcSJS1hQQQQ0sEHWQ84CD1qtx2PU4pBIgoQhAidECAfOm8bxNzFFsuRKE5cwF1XJk9b07kYFTqjSYHTTfAsn0NHj0N/L7bLjiSUYjMtLiAlAS2BKm1EJhZMeEa6EzmrMYAgYfGTshr/uTTC+OK/EF2E+IZVJvlKcuUg7wQKp1cQKQ82EiHQkK1kZV5xFZhyq76vj+9feA6bp3CaP/J+hF/b5y64Xi1pwKS3iEYeX1yVT4h3aLWSrzqhHF3mnXVNveJROZaY8dze40m+gpjB8WCGu5Wy24kLKxnKwQSkA/CobCknEBSlEJCQTYCSADsJk26miNlAAo8fGO4sQVn1LsSfLcX9frLrtlxZ1T7jJWS3/AEzkgRPdoVynUk0Tg/aHEfhsV/VP9NtvJZPh/qJTa36bVT8UxSnnlOKSATlsJjwpCRE30E0PD4tTbbqAAQ6EpUb2CVBVvUVPje2Tfn/iVXpl8BU0ixp8vMX+g+csez+HXisX3jgLpQO8WLSrIPCnldWUeU0btXgVpcQ6pstl9OZSY+F0WWPKYUP+VU7OPKWVtAABakqUbyQkHKnlEmfOpYfiCu5LJAKSsLE6pUAQY8xY+QqC6lNJ+N+sucOTxfEFUNq9Ptz6cCBVrFe0Mrryl6MdCmZDtA4c21VGCfyupVyInymtdxvCZhMA1m1cOJVoPp7c61sTgrU8v1eJ1y6hNjimCplYH5kmPY188r6bwpX9BBV+kfSsHiOFlK72Bgj/AIm4+VA6Z6LAyPxIFyrCWPYrCy6pUWSPrV8kBb5voPrXvAcGGmBzWbnof7VDh7s4hZEQIHqAKo4bIzMPlC9OpxKg9Zb4UwY9alicGbqReduVEeatI8x1G4ouFxP96zmLA2Jtlz76yvZk9I1ph5cEciJnzmn3GZvS2JwmaL3H39moGQMd5AyhjvBnFaRqdfvyijHFQYiot4TKNNda8xGGnTXby5V3s3OOgmoUBCrxFSUQkSJM1XyQbg+VSQ4rX2/xRDqIq9p3h+u0O6qxvFKJIUb89a03+oOBbYebS0gICmySBuc0TWYYTerviOIlTI6fIMmEZF7xoYckAU2zhbRtV+eyOTDB3P4whK1NxcJVub9OWx5VRNNqeeDTZA1kkwAAJUpR5ATUDpsrNpO3eKr1C5QSp2HMkrDA6fzSbmH2inVjDjNlxDhUAYJahCiBoPFmE8yKNgsH37KlJBK+8QgJA1KkkzPpVsnSPj3U3J8TQNRuvUEfeZ5Td6gbKtVvxvApaXlC85A8RERm3Sn9QGk2rzjHCWmJQXVl5ITI7uEKzAGEqmbA6kQYqVUm/SOJ1Ctp9eNjKjU11eISOde1BjJNST7IKYOlZzFYUpeSEILgkWuB5FXz8q1KgdqExwghRKVKBUZJJBGnIfWiDKE5mZ1SaqlLxvibjbYC1oSVJOVDQkxpKlqsB5CTVdjApfdAiVLSAYTGgED0H0raYTgbKEjwhRG5uef1oPEeApdMwCQPDciJ1Nt+tVx9QgNV85m5cGRrJPylLhsah5AazqSUgJMeEqERI5CPrR+CYZKQSgZUkyB0FgT1IE+tFT2ZQgiQnw6BIj3JuqnymK0dQ7R7psLbM4G0dwy5EUtGVR9xR8GN6FijcHlWZnrxNo4vvER1hyfKiLR/mq9p2/X+1WTK5TSLjTvAZBpNwS1Rc0o5xA7VLGSLfetKpT0rV6fAgQMRcKiCrMaTjpsoDzqKsLe2hpZSafw6PB61HU40RdS7SzexuJq+12CYxbiFDGst5U5YJBm8zqKzOA4c0nGobU+2tpJBU5ICCMuYjXn4aq8aPFA2oDWtc2UZPaI3gsHStjw6A5qqGw2vvPqDHaPDqxKzC/GO7KiU5MoJAMbDU+prH4XEN4fFupKszSg42Vp8XgcEBQjUi0jzpXA4ihY7BwZFF6fqC5KtzzFcPSJiZks0RX07xh3gYSCr8ThykAkELlSrWARGYE9dKsOzHFe5YcgpKi4iUH8yMiwrrFxcVmgirPBM5Uzzq/UZfDSxzGc+LVjKub4jnFmGwAttUoVokkZ0HXKob9DuPmXGKAwq0OvsvABP4cpMuJOYWiMyE5ZkK6RSDw1+/Wqt9Rk1nYcm5ocyMeHWBZ4N+v8Ae3qJ4lu2ldUUrtpzryrbzQow7ZO16baJjSk2Ry+/5p5rTX0oLwGWEbReiExQQ7loqjmFAPMWN3IvozClMgGtOpFj5VXOa1q9IxZDcunlCnFxYaVJxOYfetJOC9NYPlVs6DRY5hGUKLERW6QtIESVEXMAQkmdDypjCcUSoJgkFUeGL3SFR5gEUDFoGe4B8xNFZIOwJMTIG2nqKUYArJyIzbgwzvEG1psTNrQbyQI9ZB9aTXigBJJiVCf+IUTPKAk1ZNwDdI9hznbremFJSRGVPSwq+LqVxjSRtFwcibbShXj0iTOhgzIjxZTPUXPpVkrGpbKQrQpKgfK9/ST6RTXdpH5Uj0GxmPeoOrTplFhyFhy6WqubqBl2A2kE5GlbicYnxa2jUEQTBAgjqLUiccARAm8GZF5SOV9T7U4cWmIUhIBUUHU3SP05dNqVVimidr/7eiYi15BTHpVkG1UYdMm1WBG08VQlKVH4STBg6zp9deR5U6eNoi4JAPisbDMoTpr4TaqovJRrpawB3JAtGpvaiYfGpKoKRckC0z4nJ2/2T61U4xyAYPMlmtQlsOIMgxvMaH9RT/7JUPQ14riSYSomytLGTvp5Ug5xBs2IvIEZT8QKhItf4SJ6UE8SQYgAixHhJ+IwNrEmhnGW5uCVD3YRlXGUmYIgEeeVSAsHz19qVOOSqwmb7EbkX9QRQ8TikBRGUdTGl0CNOShS4WhSwQLwdiIi4sRvmJ+dHXEALoxjHankcyzZiL17QA5XtUKkxsoSZ6DTDSzzsOdLxU01zC5zC4406YP70w2rnek2r+VMkjQepNLMIo67xhB2pN1gzRkKohNEw5jiJ8oPdTK1xu9M4ZuAT93qUyb1NaTFqPl6kMtCEZtqlZi7mhh1WZKQmZnfkJNoqazpRQ4hPiXED80TEjymqXQqofIdKQaOJApBOYWBPhPhnmYsNbmjfjYPiEAgESNyYAiPrXOLa+EJBMhMZcputKDeLpkgHY6UPiC0SQQDkAJlMwLkbX0OlXw41yNVRJXLbWJM8VQdTIO5B5JPK3xJ96XdxwKjtYESlUmTEac4tvNQYdbnQTP6IvmSOXMp+xUmcQ3AORIBAkZdJCDlHhv8aacOBK2EnWV4IgO8SSrwiE3Jy7kqB21lJqDzyAPEAQoT8JNjedKbxLreqUghetsszGsi/wAQN+dLl1vL4gBawiYGUnlawPnBpYfAwq5QRyLgnsSnkFGctxsDBuRcA/OiJxCAnNAna28ExMefvUHloCc0JJuYi83naR8Jv0rxzEokAJSb8hzQmdL2I9qtV8AwjN6iHViUCJAmyvhnWYMgazPzoLmMQJMAkA7fpkxMWuD61JLqFAwAYE6HQE9OYNulTKm4JMFQB8OU7gk3jeFT5XqtAdjOZgouxBrxCJJgFUGTl/TmNzG2Q+3lUszQiw1iyepFraSD0sadhlM5ss3kBP6QZOlzE+cnrSuIdQpzKANTbLqUmFHS996qGs0AZRchc0CIbua8rmnsvUV1V9qNEsJ5mqQNcpmolMVOxk7Q2Y1D/wAmEKKTJMpHmFwJ6RN/TnXiQaH3Q3SJ8h0/gew5VAUd5R0LD2TH0cVbyi/XQ2Fo0G8pjnNTPE0pseYkwbApWZ0v8J8qSbaSRlypjyHOfqB7U0ltJUJSDtcC4v8AsT7mgsiesUfG9HiG/FIzBM3JI0OoiRp1HvUHuIpSqM25AsbkagWvt9mpd0gXCEiDNgNTBJ+ntUXykhUJEzOg6GfOw9hVAFvvBhch8pWYnHJmZ2nRWkE8r2B9qMHkFJzEQkwQRIB0vI50N3DogeFPsOo/c+5orbIgjY3Prt7ADypk6aEbYPpo1G28QzAkJsdSg6gFU6aiD6jnS+NcQZUADJSFWgnMUjxSJNiDBqKccyVELQkG5KoBkyUnQTJykdYpxpbSpTA5m36TEm2xB15VGM+E+ogxBTRvaVzbzR2GojwnWVDlrKVe1TzoyhQQCJT+WLFSUi0Ty9hU0Ms5QSEoi8FOkDNy1BJ9ZphCGkJm0EgfCYlO0RtHyp58yAdzCeICORIlTRy5Ug6AQgxJTOsR8I9IE0piHG8wBSL5hOW0gpTl0vcxytFNnFNAjLl1TEJ3ykDbkCPSKTOJQo2Qn8ylGNLiDpqfCrnvSC2TZBnYyfMRM4tBABAInSJABTmzaefzogcbJAyiSYHhOpI6cwPaolbMT4dLeHb4eVtI9KfwDbUFRgnUeHlaZiNo9KP8AYwXoXamdh2m0EogA2BtrMchEeMCZ1V1oneMRcJII1KbaTJMWsT8+de4XHIcvAn49LiLSTGth7dKExiWScoSkXAAy/qSDpHKPY8qk9Mxsk7xUsT3FQ7i2w2tZQkFRWkeHkpSVE2nQSZ51W4YJUbXsToY1SonTW6TVnjXGkoKfDCc1suhCcxNha0metL4UM5RGUkk2CdxBJ06Jv0FAxg0QAbl8TaRyIN5qDXVY9xmHMV1QX07NHRlHee9yDtUCzP7mjodBqSDQ2R03Ii2oyuWjfal+lP40aJA1NBZ4eSfPSrqwqzGFcAWYFI2oiVxTeP4G6zq2oA/ZoaODPqT3gaUUXOa0QCZ3nY1bZp3i42F6hXxgS9rXiXKnheHOugltClhOuW8TMW30+VCwjK1rCEJKlGYA1sJ/mu0S2pd9+OfT4yDyr162vSi43AuNEB1BSTcaaenWiN8GeLfeBpWSJnTwjVQBuR1Aq1bSfETSCSK+MCyhGyR7DmDPvFO4fDpgiBBsQAOvyufc0rg8Gt1WVCSo622HM7AU08yplYSsFJ1vuDpEWN6C4PaAyKl6RV+UIcKjZCfYc831v51NzDIIAKQRJMQDe8mOdzQipQSkkGFTH+6DeD0NeLdBkX3oNNF/Dg8Vhki5Sk3nQa8556UjlSJhATIgwAJHKrVrAOuoJQhSwnUjcxMdTGwvVYlhSgopBISMyugkCT6kCmEBreMYlTe6sQbOFSVWSNZ0GoJP1JNWbuHASkAACI08/lc261BnCqRlKkkZxmTO40mNYNWb6CAUKEKFiORoiZdOQXKZnXUKqVTTCR+UARBsLi9j0ufeu/DpBkJHSwtr/J96sm+CulOYNqKddNRzA1I8hQEMkmACSbAU7q3u4LWh4qBYwiCbpSTzgb/AOTQ8Xh0hVkJERoAOX8D2q0d4c40AVoUBubQDyMaetRd4Q64MzaCoTtHSlcbg5jKq+MHVYqV+GdiuoreHNwRcWrqYcITvCMVJi1EbdvXLaqDTRmotSOdoTYiFxrcpn1p/CIuJ2I+tKuHROulMvKsYrJrUQvrAvZULLXtDiAEryCQHT3smSF3CbbJIm/O1Dfw/eYRs9xnhC/FJGTxqvY351mVJM01g3bxT+XEqrawP/zaFGk8G/7vHuzLf9NyGi4UusqCQrLpnOaeQqPDMOE8RIBzjM7B/VKF8rbxaqbFtkLJj+9NYdPsaAclAGMPi99r94ft8f4k+IYQoWjNh+5ECUSpWYTf4ifKm+NcIdceceSCtsypKwRlCIsmZ8MJtFQLYjShuNT6fOhjLcqGYEEHcWO5/e/1ncOZUvDONtXc7xKikG62wkiB+qFGY60n/wCNdDqGlJKVqgJSdRmJAkbbmK5/DRciknUxRlYNGUBJJB59O/1msximnWlMtOBZZALachFmxDni0Vmur0rMFcGZpZKyNKOCFCdxrG/WpYScWAYhV2JoeCMqcbSlSAtkrVK0qyqYMCVqOgSRBvMxSnZh5CFvqWnOhLRkfqAdR/mKqC1a1DAipFdpQ9PqDC9j/N+f2qXnEW1B/OpfeBcKQ5+pM28iNCNoqy42wpOIWpSTlUskciJEx6VmGqbQ6edAcQb4CCN+BXH9qajE4Rxb5cRdJMpcBGVKdr/ljSOlJrx6PxLmVQSXA4GlmwCikhJn8snfrVOMR4T11qrxDudU1yAk7wOLpCdmPauJp+EcMcZDqnklCShSYV+dR+GB+aDeemtGwAlD45tH/wB01Q4Ff9qsM2lDdiHBE7NiazqO5r9J6lOUV1chV66gs7E2ZUyh/FK50/gMQVT0ryup3Ko0zRyqNMWRilFzpMR61bqNq6uqjgB1qBzgCqiS9alhrGurqdy+4ZU8RfFPSdKLgnJBEV1dSRA0QzAaJ66+dKgh0g11dWkFAWhBgCo2VZheq7Eo+4rq6s4CnIE7D71RIin8MxANeV1GbkCMZjQk1aaUvim4APP9q6uouRQKqUU0RBpVamAbeddXUB4VoJ1y1BQL11dVhxJHEssGZVpoPpTfeSa6upRxvFMg9qSSqurq6hEQB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BQUExMWFRUWGBgaFxcYGBgXHBkYGBUYGBoXGRoaHiYeGBwkGRwXHy8gJCcpLCwsGB8xNTAqNSYsLCkBCQoKDgwOGg8PGiwkHyUsLCwsLCwsLCwsLCwsLCwsLCwsLCwsLCwsLCwsLCwsKSwsLCwsLCwsLCksLCwsLCwsLP/AABEIARUAtgMBIgACEQEDEQH/xAAbAAACAwEBAQAAAAAAAAAAAAADBAIFBgABB//EADwQAAEDAgQDBgQFAwQCAwEAAAECAxEAIQQSMUEFUWEGEyJxgZEyobHwFEJSwdEj4fEHYnKzFbJjc6Iz/8QAGwEAAgMBAQEAAAAAAAAAAAAAAwQBAgUABgf/xAAyEQACAgEDAgMGBgIDAQAAAAABAgARAxIhMQRBE1FhIjJxgZGxBUKhwdHw4fEjJHIU/9oADAMBAAIRAxEAPwDuGJl/J3wUfECg5gbbjY1eYnhKYMhRtMoVBtyH5j0qt4XgHBjGy7hk3zjvkSIORXxZSUmdLgG9XvaXAu/g3O5kOEDQgEAqGYgmB8M7ik/DUzTbq8isRc+eYrtXkUoNLUpvYOCD562v1pJPaxzOJiOk/wA0fsd2IGOJK8QhuNE2UtQGpCZsOtP8V/04CEJcwj34hNwoR4gU6xzTr5UTw04MEeryXYMdS/nQFAm/U0JGIUPzH3NKcExQKco/Lan8VhwBI9ayHtHIM9n07q+NT5ienEmNT7mhjEK5n3NQbTNcURpUFTVxkKo2jjeKPM+5ptLmb8xHkTVSlVHQ9Ak0LdTawb4r4jym1Dc+5qKsTlETPrSRxx2/mhLxE1LM77NKjCfzSb2LJ5+5oIcUdz7mvEpmrDB8POptXFgghWK4xBMBX6le5pptCuZ9zTQYA+x9mioRP7Uq+UxR8oPEUXmjU+ZNQUogXUfc02+QBJqlxWLzG2lTjt5OJS87EYk7E+5oIWrmfc16homn2MH9/tTJcII0SqCKpSo6KPuamMw/Mfc0+GYqCmovQvFJgvEBiffL5n3NdTYY5V1d4gk618o1wYsrxqVtOrbWSrM2pNlyk2CkmOtxtW2xjcoWmLKSoe4j96rWsCS82otNrAIhYEKSYuZHrrTvaVl78K8GBLuRWQdY26xMdYrfTgTwWX3jMJ2Xbw2Cw2GxLq1OlSsqQkD+mpSVBQsbiefSt1wzD4e7iG8il+IpkK13ASSkdYr5J2K7S4dtKWsQFpLbpWhabkSkpIIIP3Nb49v8OslGESXHVHXLkFhdaydgNzRGEEJi+K8LGCximgqQsZxzGYkhJ9PlFPsLzCDWJwTi3Hs6iT4rrJkC+52rUtL8QAInoRWf1mIk2J6j8Jzq2I42O4O0aWxkryKaeBygmlkqqMQ1Jc2VYkXAvNx5H7IoZM086jMg20uP3pBJpXgkQ6NYnuTkKmnDKO1eocPKnmVDf2obORIdyJ4ywGxJ1O33tUV4om1RxKpv9igINN4cYA1HkwQW9zGEOwasGcRIqry0y0MqCTv9KH1WMFbPMG6gyGPfzWApdvDV46uT0ojWII0tXDpyqUIYWq0I01hgInWm8lKIfnU0wnTWkMqMppoq9nmcv76UB+d6NmikXXb1VBLY1JMZbUdRXlAbdjeuqxWWKG5v8FhUhaSFFJkW2PT1rFYn/VnEYd9xt7DoWlK1JChmQSEqIBvI06VpeIcTcw2HLmVKssRPM6aG1fPOCTjXlF6FKWVLI0BOe4jkJFq9JjG288Nm96a88Fw3GWC6lg4dWazmVIUrUn4fiSTub1DiPZtrBYNTLSSO+8K1k+IiL+lbLgeBDTKUgAdBWU7dcUyqygZjoAOetWvtB1PnWC4eMOopCs2cQtJ0AF5Pr+9eDipDxXYFPhBiNddPvWm38P3ba1KuogqUff5bVlziIQJOqpPrRKuQDU3uA4ip1RGQ5f1SDcdAbUdWFI6jnWT4Vx1LchRIA0AmflWqw2PChbQx6Ejes3qEfENScdxPSfhvWl/+Nue0aaZtVfjMMUmdjVm05aaItKViN6x/FYNqM2VyFGs8ShS5FMd4QLetdi8EUnS3SllKpnZtxGxTCxHM2aJF/SphgjzpFBijoxMURXZNhuJUoe0aRh48S7D70oOIek/TpS63yalh1iZNQzsx1N9JAStzPQK9tUgByqPpTwYMNp0kwu9WnwpHM0hhWbyaK+5Ov30rP6qmIAgHGpqnj+JpFxdScd/tQwJqirUZRQokkrFdUE611WIl47/qXxOEoaQoj8yhtYQB11vytVT2TwLhewrjcWX4h/tWfFPpNV3bHFqLiiSZzKBB0kWBHK1af/TBRW4jwyACSbWgW863l2WfOn3efVXF5Uk7AfQV8r4hxhpxSlSvvSTqnwJSDaDvmF7cq+gdonlDDLCZKlDIkDWVWtXyF5ShnQpMZCQQbkERaaqshoHjGMzeEGyrHoBesxj3AVWOhprGvErga6UMYIQZo0HFWHoI5zWo4dx8ixuiYKUJEDzWoigo4I2jDkOkCTmzWBSYsATr5b1LgbDbakqQ4SQfiSkk+Rkx8qEHXICI3l6fJ0xUk0SL9RNYl8ZAQZCtIII8pBiRUU4oExp93FWfE8ShTCRAB1EAC/pWfyEGsTLhVWIE9f0bHPhDtzLX8VIg3FBOCCjYg/L3pZC+l/vWpl3YCPKl9BXiMDGRxB4lopMQf5oTTZUYFOMuKi5t1vRHcaIgCPIa1fUw2qE1MNqijgCBAuTv/FASaMtEmZqCxsPvzogl1nrR60T8RahpFqueH9lXXQkoUycwkJ71OaIm6dRbWpCljsIPJkx4xqc0JVDEVFb5M07xTg6mQkqU2c0/A4lfvGlItovH1qCtciWRkZdSyAbveioVlJtt86KhvYgzPKvcW0dYPqKrdmp2qzUVVevaMwmuri9SS9TJdqeHFCyZUoE2KviB5HnV3wftaxw/EqLCFuMlCEqCrKzfnKZ2zDfnXvFuGrxYUphJWoXMAjysdKyvF0JSQZlagS4n9CpukggEEH05V6Abip87awbm14//AKmoxjRbQ040AQoKz+KQYEZRbWdazLWM/pmPLqb8+dUbT1/T96fwTYXAJITIzEAkgEwSBvapoCRzH+HdnsStBdSyvKTObKdOnOuw/Dyt4Jn4fEqREAbQa+k4DjeFw7ZJemIBU46VkED4Zkif9qBaoPdreHPghTiF5rZcqsx6CwP+aCzkgxjEihgTv6ecwvFcTeMyLG1pM+tL4XHKWsIRdR5AD1J5UnxNRDi/6biWyo93mH5ZsFEWBitH2f4R3TedQ8S//wAjl586Fkyrhx+z8o3jw5er6gnJ8/79o40wQmLmN/PejBn5U22zOg5+/wB3r1AiZ0v61iNlJNz1AYKNK9oFLFvv286l3ATe1NBFhAH01qIbgXJ/aha5TxDE1gqPIDyoPdz/ADtTTiI3/iklevnRl3jOM3PXVgaXO5oSUTUZoiTRaoQ1UJ4U1oexNsYgf7XP+tVUrDVx86teGuqZeC0AZgFC4n4hBPzqFyhHBPaJ9UdWJkHcGUuTbYVpON4BpTjSlYlDau4Z8JbdUf8A+Y3Skiqd9iARHKg47GKdUFKiUpQi3JACR6xVseQaSJxVsjqwNVfl3rzBmpxqR/5NmDInDwbifA3e9L9p1k5gcUp0d4f6ZDkC5/UMttLUojiK1OodMZk5IsY8ASBb0FM8V4j3iYLTSSTJUlJB5m8nWofOvtAdyfP+/WZ6Y2R0vsAO38faUSGta6rRiK6kjloxts5B4mD405jMM69lXlS6fEUeEHVVhqm5NZrHY9x1UuqzqAjMQJIGkn83mb1pe0/EM6iRPsR9ayK1XNesWeLfmTbVenMDj+7XpY2PlVfJBmiBalkAJJUSAANyTAA6zVzKy1cwwUZCRG2gPlQHuG5YNx61AtuIWW3ApC0GCkjKpJ3Bm4NHZynUTpqSfrQ+JcC5quzXEO9QUqUFKTZXUbE1ou6kVluBEJcEAAGxi3v61sMPoAa8/wBYND7T1fS52yYQWO42nmFMWqfdTrUwmvXXQkUkqtkalhC2+04iOpoZ6/4oRx1d300ZuldBZnBT3kcUroI5/tyqtfG8g08og9OfKlHxH8VOPaN4dtooFXoyL0Ia01hkCZ96OxoRlzQuNBu1Otqt1pcHSNKaGHUEhRByk2MWJGoB3pJ95mZDfMFiUWqncTc1cBfijpSGKa8Xv9KJiNbGGwGjRh8AZ3ptxE0rw/QUw5iwmo8NnelEE969p6lFdXqMSk7xXVRsWQHcShufOO0afH61SOJAq87QYch3Unzj9hVJiBAr1SHaeUYbmLr09ae4QB+Jw/8A9rX/AGJqvWfCPOm8G/3bjbhE5FpVGk5VAx8qvcHU2WPaSvtIpC0hSVY1IKSJBBdSCCDYgirFXBsB35xcp7gOFBwc+P8AEBeXux/8BH9TNsJTG1ZJXabNxX8d3cD8Ql7u83JYVlzR0iYpcYucQXcurhXE815on5TUEyyqZ9A4Mw0OOvNd0gtpdxENwMsIbcIAEQACB5VsuD4TDlbTgIWh4p7ts3IKviDk7J062r5Vgu1YTxRzGFv41PKyZhbvULTGaNs06XitV2Q4rkQ2sjMW1C2kxf0pHqQLU1e8e6UO2pASNvrL3h2GQVuqWJS0kqy6T4sqQeQk38qgzj0vvJZcZbCXDlSpCAhSCbAgjUTEgzVfhuMKbcKwAoKzBSTopKtUn+elPI4q0mVsslLoByqWvOESNUiBJ5E1TDjXF+813xuCSRe2xvg/7gezeGJXiBlbWpDSsveBJTmDiRPisN9a9422Gn2jkbS4EJLqAJbzyTEG0FMSBaqzA4/ukvApnvWyjXSVJM9dPnTDnEc7SEKSStuQlc/kP5CIvB0M20o7MNNQ7Y38XV24/T7X2+ctcbxPLhmnAxh8y1uA/wBFGicsRyNzSnAME3lU682XEFQaACSq6/icsD8CJPmRSuP4hLDTcXQpSp55wLRtpQX+POJabbZUtpKAZyrKc6lGSo5Y6AC8RWeuRS+o9h+s5MDnHpXayd77Wf8AUVXw8tYruViSl1KTyIzC/kRB9ac4kylOLfSkAAOOACIAAWRAjbpS2M4x3i2XFJJcbCQtRM95kVKSeuWxN5gGrDFcSYdUtaWXEOOKKiS4FAEqk2yC2u9dl06SAYdvFtSw7UeOb55kICUybxTHFcYTgMOdJce+RFV+NX4BGxozHGWfw6GXmFOd2pagUuFHxnkAav0SKFLHkwRxk6XAuj6cUfOp72ZfC8UylYCgVgEG9WPA8OC89KWyUtOFPeBJQFBSYJzWAH71SYXiLbeKQ602UoQpJyFeY218RG/lTmG4jkDhKZ71paNYgqIM6X00qcqojKfU/aRnxuSSoqwPrZvv5SwaSe/azhi6m0wzkyEFy8hNp19IoHaYOJzgt4ZKA4QkthrPAUYnKc2mtqR4a/kUlUSUqSqNJyLmJ6xXnFn2XM6kMrQtSiokuBQuqSMuQc+dX6ZlKt53ITERmG23+fj/ADK1DsV7UEINdRzNEgTOcdSVOaHzrP4tiAb1o+0bsOVncY5Io+E+yJ43Mo1NE30+FNMvN+EUvifhTR0uym4ohi4G89aaBopSLD66fOl2lx/NNpvBPv5VQw4UESeGbiCdJrT9n8XYpB+xWUWoAfxpVnwbGQpPn9iqVfMN0r+HmBmzbphhcUs39aaaTcRS7DznpnIh3cKDegrCUedMPrgfSarXXLnf72FZfjO9i9pTEC0gtygLVU3XaXNEUR5RUkKZYsRS7aaklyD86lhe0lhq2lmqFJjf96RU1FTafplsg6yZ8qjFl8LYjaKbpEEt1cs8JWppKvAkGcpWtKMx3CcxEx7UiSBp9/vVlx5lbiWFISVoLKEpygmFpkLRb82aTG80QsMvbiDyuSygbX3MRRhVh0NFJS5my5Ta6oi+m4vpemcbgFNCVls3ykJcQszfUJJI03pjEqjHYNBPjbGGQ5v4woSk8yAUg+VI8bxjZcWENFCg4uTnKp8Rm2URe+tS2ILZBlUZ8jLtyLP9vjy5ghFdSff+9dQdWTzjXhmZ/jLEqMamsxi0GbiK0XHccUqIAB86zTuLJM5a2MJIE8n1RUORBYk+EVJkyKjiXipI8JAFqCh2NqPViKWA0sMO2TpTHckVWIx5GgAqQxbh/wAVQqYcZEqo8pBNtedaDg+FBjIDO5/b2ovZ/hicgWYUojer1OJAsB+3yrPzZz7qzY6f8OLAOTzG2cMABeLe3Si+FsHWaK7w55LKHSkJbX8KsyZMgnzGh2rsHwJxxC3UpzJR8RJEi06EyaTZsreyxPwj2pAN2Fcc/pcR8S9LT6UVGCjWJ3+9qaDQGlvOvHECLm1LByTQlvF7DYSvWxJgfOofgr/xTqXkbGpW1BB95oxGRBuDCDKREi3Ai/lSzqOVWy4I/g/xSDzQGnz2qEeFxvFkGiJdrlgC5PI/KgKo2xhhTSYcouGxzjchDi0BWuVSkz5wb0sDXZutX44ligOxEkFkEEEggzI1nmDzriokzqefWuA9aK2moJnXAzXtEWiuqLE65ke0C/Eb152baSornUXAqfH2vFSXZ5yH45gitLnHtPJuv/ao+ctuP4AFkwNLj01rGkV9B4mn+g5/xP0rAlNW6ZrUyn4mgR1+EY4VhQ46lJ03rV4rCoShQCQLQPW1UPZhucQPI1psaz4kp5kT5C/1qmdvbqH6DGpwk1uTHsDh8jaRvFNtjY0ZpAUgcx/igsuZfP6VmFtVz0K7LpHafSBh2VcNwwfWUJEEFIm8KtodppjBsMJwWJDC1LBSrMVCIOTyG1Y1/j6nMO0woJCWzIIkk2Iv78qNg+OqaZcaASQ5IJvI8MWuIo56hdfH5ave7qeffocuk7/mutqq7l52PMHEQQmG5CjcD4rnmBrVN2uxq1pQDiW3hJshITlMC58684Px0sZ4QlWdIBCrgjlY9aX45jQ6kQw03BkltME20PSrdJlUIMd77/f6Q+PAy9SXI228vL6/SO8RwqH0sMgBL4w7JaVoHJRdpXJW6T6VXcSJS1hQQQQ0sEHWQ84CD1qtx2PU4pBIgoQhAidECAfOm8bxNzFFsuRKE5cwF1XJk9b07kYFTqjSYHTTfAsn0NHj0N/L7bLjiSUYjMtLiAlAS2BKm1EJhZMeEa6EzmrMYAgYfGTshr/uTTC+OK/EF2E+IZVJvlKcuUg7wQKp1cQKQ82EiHQkK1kZV5xFZhyq76vj+9feA6bp3CaP/J+hF/b5y64Xi1pwKS3iEYeX1yVT4h3aLWSrzqhHF3mnXVNveJROZaY8dze40m+gpjB8WCGu5Wy24kLKxnKwQSkA/CobCknEBSlEJCQTYCSADsJk26miNlAAo8fGO4sQVn1LsSfLcX9frLrtlxZ1T7jJWS3/AEzkgRPdoVynUk0Tg/aHEfhsV/VP9NtvJZPh/qJTa36bVT8UxSnnlOKSATlsJjwpCRE30E0PD4tTbbqAAQ6EpUb2CVBVvUVPje2Tfn/iVXpl8BU0ixp8vMX+g+csez+HXisX3jgLpQO8WLSrIPCnldWUeU0btXgVpcQ6pstl9OZSY+F0WWPKYUP+VU7OPKWVtAABakqUbyQkHKnlEmfOpYfiCu5LJAKSsLE6pUAQY8xY+QqC6lNJ+N+sucOTxfEFUNq9Ptz6cCBVrFe0Mrryl6MdCmZDtA4c21VGCfyupVyInymtdxvCZhMA1m1cOJVoPp7c61sTgrU8v1eJ1y6hNjimCplYH5kmPY188r6bwpX9BBV+kfSsHiOFlK72Bgj/AIm4+VA6Z6LAyPxIFyrCWPYrCy6pUWSPrV8kBb5voPrXvAcGGmBzWbnof7VDh7s4hZEQIHqAKo4bIzMPlC9OpxKg9Zb4UwY9alicGbqReduVEeatI8x1G4ouFxP96zmLA2Jtlz76yvZk9I1ph5cEciJnzmn3GZvS2JwmaL3H39moGQMd5AyhjvBnFaRqdfvyijHFQYiot4TKNNda8xGGnTXby5V3s3OOgmoUBCrxFSUQkSJM1XyQbg+VSQ4rX2/xRDqIq9p3h+u0O6qxvFKJIUb89a03+oOBbYebS0gICmySBuc0TWYYTerviOIlTI6fIMmEZF7xoYckAU2zhbRtV+eyOTDB3P4whK1NxcJVub9OWx5VRNNqeeDTZA1kkwAAJUpR5ATUDpsrNpO3eKr1C5QSp2HMkrDA6fzSbmH2inVjDjNlxDhUAYJahCiBoPFmE8yKNgsH37KlJBK+8QgJA1KkkzPpVsnSPj3U3J8TQNRuvUEfeZ5Td6gbKtVvxvApaXlC85A8RERm3Sn9QGk2rzjHCWmJQXVl5ITI7uEKzAGEqmbA6kQYqVUm/SOJ1Ctp9eNjKjU11eISOde1BjJNST7IKYOlZzFYUpeSEILgkWuB5FXz8q1KgdqExwghRKVKBUZJJBGnIfWiDKE5mZ1SaqlLxvibjbYC1oSVJOVDQkxpKlqsB5CTVdjApfdAiVLSAYTGgED0H0raYTgbKEjwhRG5uef1oPEeApdMwCQPDciJ1Nt+tVx9QgNV85m5cGRrJPylLhsah5AazqSUgJMeEqERI5CPrR+CYZKQSgZUkyB0FgT1IE+tFT2ZQgiQnw6BIj3JuqnymK0dQ7R7psLbM4G0dwy5EUtGVR9xR8GN6FijcHlWZnrxNo4vvER1hyfKiLR/mq9p2/X+1WTK5TSLjTvAZBpNwS1Rc0o5xA7VLGSLfetKpT0rV6fAgQMRcKiCrMaTjpsoDzqKsLe2hpZSafw6PB61HU40RdS7SzexuJq+12CYxbiFDGst5U5YJBm8zqKzOA4c0nGobU+2tpJBU5ICCMuYjXn4aq8aPFA2oDWtc2UZPaI3gsHStjw6A5qqGw2vvPqDHaPDqxKzC/GO7KiU5MoJAMbDU+prH4XEN4fFupKszSg42Vp8XgcEBQjUi0jzpXA4ihY7BwZFF6fqC5KtzzFcPSJiZks0RX07xh3gYSCr8ThykAkELlSrWARGYE9dKsOzHFe5YcgpKi4iUH8yMiwrrFxcVmgirPBM5Uzzq/UZfDSxzGc+LVjKub4jnFmGwAttUoVokkZ0HXKob9DuPmXGKAwq0OvsvABP4cpMuJOYWiMyE5ZkK6RSDw1+/Wqt9Rk1nYcm5ocyMeHWBZ4N+v8Ae3qJ4lu2ldUUrtpzryrbzQow7ZO16baJjSk2Ry+/5p5rTX0oLwGWEbReiExQQ7loqjmFAPMWN3IvozClMgGtOpFj5VXOa1q9IxZDcunlCnFxYaVJxOYfetJOC9NYPlVs6DRY5hGUKLERW6QtIESVEXMAQkmdDypjCcUSoJgkFUeGL3SFR5gEUDFoGe4B8xNFZIOwJMTIG2nqKUYArJyIzbgwzvEG1psTNrQbyQI9ZB9aTXigBJJiVCf+IUTPKAk1ZNwDdI9hznbremFJSRGVPSwq+LqVxjSRtFwcibbShXj0iTOhgzIjxZTPUXPpVkrGpbKQrQpKgfK9/ST6RTXdpH5Uj0GxmPeoOrTplFhyFhy6WqubqBl2A2kE5GlbicYnxa2jUEQTBAgjqLUiccARAm8GZF5SOV9T7U4cWmIUhIBUUHU3SP05dNqVVimidr/7eiYi15BTHpVkG1UYdMm1WBG08VQlKVH4STBg6zp9deR5U6eNoi4JAPisbDMoTpr4TaqovJRrpawB3JAtGpvaiYfGpKoKRckC0z4nJ2/2T61U4xyAYPMlmtQlsOIMgxvMaH9RT/7JUPQ14riSYSomytLGTvp5Ug5xBs2IvIEZT8QKhItf4SJ6UE8SQYgAixHhJ+IwNrEmhnGW5uCVD3YRlXGUmYIgEeeVSAsHz19qVOOSqwmb7EbkX9QRQ8TikBRGUdTGl0CNOShS4WhSwQLwdiIi4sRvmJ+dHXEALoxjHankcyzZiL17QA5XtUKkxsoSZ6DTDSzzsOdLxU01zC5zC4406YP70w2rnek2r+VMkjQepNLMIo67xhB2pN1gzRkKohNEw5jiJ8oPdTK1xu9M4ZuAT93qUyb1NaTFqPl6kMtCEZtqlZi7mhh1WZKQmZnfkJNoqazpRQ4hPiXED80TEjymqXQqofIdKQaOJApBOYWBPhPhnmYsNbmjfjYPiEAgESNyYAiPrXOLa+EJBMhMZcputKDeLpkgHY6UPiC0SQQDkAJlMwLkbX0OlXw41yNVRJXLbWJM8VQdTIO5B5JPK3xJ96XdxwKjtYESlUmTEac4tvNQYdbnQTP6IvmSOXMp+xUmcQ3AORIBAkZdJCDlHhv8aacOBK2EnWV4IgO8SSrwiE3Jy7kqB21lJqDzyAPEAQoT8JNjedKbxLreqUghetsszGsi/wAQN+dLl1vL4gBawiYGUnlawPnBpYfAwq5QRyLgnsSnkFGctxsDBuRcA/OiJxCAnNAna28ExMefvUHloCc0JJuYi83naR8Jv0rxzEokAJSb8hzQmdL2I9qtV8AwjN6iHViUCJAmyvhnWYMgazPzoLmMQJMAkA7fpkxMWuD61JLqFAwAYE6HQE9OYNulTKm4JMFQB8OU7gk3jeFT5XqtAdjOZgouxBrxCJJgFUGTl/TmNzG2Q+3lUszQiw1iyepFraSD0sadhlM5ss3kBP6QZOlzE+cnrSuIdQpzKANTbLqUmFHS996qGs0AZRchc0CIbua8rmnsvUV1V9qNEsJ5mqQNcpmolMVOxk7Q2Y1D/wAmEKKTJMpHmFwJ6RN/TnXiQaH3Q3SJ8h0/gew5VAUd5R0LD2TH0cVbyi/XQ2Fo0G8pjnNTPE0pseYkwbApWZ0v8J8qSbaSRlypjyHOfqB7U0ltJUJSDtcC4v8AsT7mgsiesUfG9HiG/FIzBM3JI0OoiRp1HvUHuIpSqM25AsbkagWvt9mpd0gXCEiDNgNTBJ+ntUXykhUJEzOg6GfOw9hVAFvvBhch8pWYnHJmZ2nRWkE8r2B9qMHkFJzEQkwQRIB0vI50N3DogeFPsOo/c+5orbIgjY3Prt7ADypk6aEbYPpo1G28QzAkJsdSg6gFU6aiD6jnS+NcQZUADJSFWgnMUjxSJNiDBqKccyVELQkG5KoBkyUnQTJykdYpxpbSpTA5m36TEm2xB15VGM+E+ogxBTRvaVzbzR2GojwnWVDlrKVe1TzoyhQQCJT+WLFSUi0Ty9hU0Ms5QSEoi8FOkDNy1BJ9ZphCGkJm0EgfCYlO0RtHyp58yAdzCeICORIlTRy5Ug6AQgxJTOsR8I9IE0piHG8wBSL5hOW0gpTl0vcxytFNnFNAjLl1TEJ3ykDbkCPSKTOJQo2Qn8ylGNLiDpqfCrnvSC2TZBnYyfMRM4tBABAInSJABTmzaefzogcbJAyiSYHhOpI6cwPaolbMT4dLeHb4eVtI9KfwDbUFRgnUeHlaZiNo9KP8AYwXoXamdh2m0EogA2BtrMchEeMCZ1V1oneMRcJII1KbaTJMWsT8+de4XHIcvAn49LiLSTGth7dKExiWScoSkXAAy/qSDpHKPY8qk9Mxsk7xUsT3FQ7i2w2tZQkFRWkeHkpSVE2nQSZ51W4YJUbXsToY1SonTW6TVnjXGkoKfDCc1suhCcxNha0metL4UM5RGUkk2CdxBJ06Jv0FAxg0QAbl8TaRyIN5qDXVY9xmHMV1QX07NHRlHee9yDtUCzP7mjodBqSDQ2R03Ii2oyuWjfal+lP40aJA1NBZ4eSfPSrqwqzGFcAWYFI2oiVxTeP4G6zq2oA/ZoaODPqT3gaUUXOa0QCZ3nY1bZp3i42F6hXxgS9rXiXKnheHOugltClhOuW8TMW30+VCwjK1rCEJKlGYA1sJ/mu0S2pd9+OfT4yDyr162vSi43AuNEB1BSTcaaenWiN8GeLfeBpWSJnTwjVQBuR1Aq1bSfETSCSK+MCyhGyR7DmDPvFO4fDpgiBBsQAOvyufc0rg8Gt1WVCSo622HM7AU08yplYSsFJ1vuDpEWN6C4PaAyKl6RV+UIcKjZCfYc831v51NzDIIAKQRJMQDe8mOdzQipQSkkGFTH+6DeD0NeLdBkX3oNNF/Dg8Vhki5Sk3nQa8556UjlSJhATIgwAJHKrVrAOuoJQhSwnUjcxMdTGwvVYlhSgopBISMyugkCT6kCmEBreMYlTe6sQbOFSVWSNZ0GoJP1JNWbuHASkAACI08/lc261BnCqRlKkkZxmTO40mNYNWb6CAUKEKFiORoiZdOQXKZnXUKqVTTCR+UARBsLi9j0ufeu/DpBkJHSwtr/J96sm+CulOYNqKddNRzA1I8hQEMkmACSbAU7q3u4LWh4qBYwiCbpSTzgb/AOTQ8Xh0hVkJERoAOX8D2q0d4c40AVoUBubQDyMaetRd4Q64MzaCoTtHSlcbg5jKq+MHVYqV+GdiuoreHNwRcWrqYcITvCMVJi1EbdvXLaqDTRmotSOdoTYiFxrcpn1p/CIuJ2I+tKuHROulMvKsYrJrUQvrAvZULLXtDiAEryCQHT3smSF3CbbJIm/O1Dfw/eYRs9xnhC/FJGTxqvY351mVJM01g3bxT+XEqrawP/zaFGk8G/7vHuzLf9NyGi4UusqCQrLpnOaeQqPDMOE8RIBzjM7B/VKF8rbxaqbFtkLJj+9NYdPsaAclAGMPi99r94ft8f4k+IYQoWjNh+5ECUSpWYTf4ifKm+NcIdceceSCtsypKwRlCIsmZ8MJtFQLYjShuNT6fOhjLcqGYEEHcWO5/e/1ncOZUvDONtXc7xKikG62wkiB+qFGY60n/wCNdDqGlJKVqgJSdRmJAkbbmK5/DRciknUxRlYNGUBJJB59O/1msximnWlMtOBZZALachFmxDni0Vmur0rMFcGZpZKyNKOCFCdxrG/WpYScWAYhV2JoeCMqcbSlSAtkrVK0qyqYMCVqOgSRBvMxSnZh5CFvqWnOhLRkfqAdR/mKqC1a1DAipFdpQ9PqDC9j/N+f2qXnEW1B/OpfeBcKQ5+pM28iNCNoqy42wpOIWpSTlUskciJEx6VmGqbQ6edAcQb4CCN+BXH9qajE4Rxb5cRdJMpcBGVKdr/ljSOlJrx6PxLmVQSXA4GlmwCikhJn8snfrVOMR4T11qrxDudU1yAk7wOLpCdmPauJp+EcMcZDqnklCShSYV+dR+GB+aDeemtGwAlD45tH/wB01Q4Ff9qsM2lDdiHBE7NiazqO5r9J6lOUV1chV66gs7E2ZUyh/FK50/gMQVT0ryup3Ko0zRyqNMWRilFzpMR61bqNq6uqjgB1qBzgCqiS9alhrGurqdy+4ZU8RfFPSdKLgnJBEV1dSRA0QzAaJ66+dKgh0g11dWkFAWhBgCo2VZheq7Eo+4rq6s4CnIE7D71RIin8MxANeV1GbkCMZjQk1aaUvim4APP9q6uouRQKqUU0RBpVamAbeddXUB4VoJ1y1BQL11dVhxJHEssGZVpoPpTfeSa6upRxvFMg9qSSqurq6hEQBE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mortal-life-of-henrietta-lac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3462" y="3276600"/>
            <a:ext cx="18764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ache.boston.com/resize/bonzai-fba/Globe_Photo/2010/01/29/1264820997_4811/539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48851"/>
            <a:ext cx="3689061" cy="328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7772400" cy="1143000"/>
          </a:xfrm>
        </p:spPr>
        <p:txBody>
          <a:bodyPr/>
          <a:lstStyle/>
          <a:p>
            <a:r>
              <a:rPr lang="en-US" dirty="0" smtClean="0"/>
              <a:t>4.2 What is a cell?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133600"/>
            <a:ext cx="54864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“Smallest unit of life”</a:t>
            </a:r>
          </a:p>
          <a:p>
            <a:r>
              <a:rPr lang="en-US" dirty="0" smtClean="0"/>
              <a:t>All cells have 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00FF"/>
                </a:solidFill>
              </a:rPr>
              <a:t>1) Plasma membrane = </a:t>
            </a:r>
            <a:r>
              <a:rPr lang="en-US" dirty="0" smtClean="0"/>
              <a:t>Controls substances passing in and out of the cell</a:t>
            </a:r>
          </a:p>
          <a:p>
            <a:pPr lvl="1">
              <a:buNone/>
            </a:pPr>
            <a:r>
              <a:rPr lang="en-US" dirty="0" smtClean="0"/>
              <a:t>2)  DNA containing region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Nucleus</a:t>
            </a:r>
            <a:r>
              <a:rPr lang="en-US" dirty="0" smtClean="0"/>
              <a:t> in eukaryotic cells</a:t>
            </a:r>
          </a:p>
          <a:p>
            <a:pPr lvl="2"/>
            <a:r>
              <a:rPr lang="en-US" b="1" dirty="0" err="1" smtClean="0">
                <a:solidFill>
                  <a:srgbClr val="0000FF"/>
                </a:solidFill>
              </a:rPr>
              <a:t>Nucleoid</a:t>
            </a:r>
            <a:r>
              <a:rPr lang="en-US" dirty="0" smtClean="0"/>
              <a:t> region in prokaryotic cells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>
              <a:buNone/>
            </a:pPr>
            <a:r>
              <a:rPr lang="en-US" dirty="0" smtClean="0"/>
              <a:t>3) </a:t>
            </a:r>
            <a:r>
              <a:rPr lang="en-US" b="1" dirty="0" smtClean="0">
                <a:solidFill>
                  <a:srgbClr val="0000FF"/>
                </a:solidFill>
              </a:rPr>
              <a:t>Cytoplasm</a:t>
            </a:r>
            <a:r>
              <a:rPr lang="en-US" dirty="0" smtClean="0"/>
              <a:t> = A </a:t>
            </a:r>
            <a:r>
              <a:rPr lang="en-US" dirty="0" err="1" smtClean="0"/>
              <a:t>semifluid</a:t>
            </a:r>
            <a:r>
              <a:rPr lang="en-US" dirty="0" smtClean="0"/>
              <a:t> mixture containing cell components</a:t>
            </a:r>
          </a:p>
          <a:p>
            <a:endParaRPr lang="en-US" dirty="0"/>
          </a:p>
        </p:txBody>
      </p:sp>
      <p:pic>
        <p:nvPicPr>
          <p:cNvPr id="8194" name="Picture 2" descr="http://www.phschool.com/science/biology_place/biocoach/images/cells/all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8944" y="381000"/>
            <a:ext cx="4155056" cy="2752726"/>
          </a:xfrm>
          <a:prstGeom prst="rect">
            <a:avLst/>
          </a:prstGeom>
          <a:noFill/>
        </p:spPr>
      </p:pic>
      <p:sp>
        <p:nvSpPr>
          <p:cNvPr id="8196" name="AutoShape 4" descr="data:image/jpeg;base64,/9j/4AAQSkZJRgABAQAAAQABAAD/2wCEAAkGBhQSERQUExQWFRUUFhQXGBgSFRUUFxwaFhYYGhgWGBUaHSYfGBkjHBYVIDAgJScpLCwsHB4xNTAsNycrLCoBCQoKDgwOGg8PGjUkHyQxLioyKzUyNCwtNTQqLCwsLDAwLSwvKi8pKiosNCopLCwvLC4pLC0wKjQsLCwpLSwsLP/AABEIAMIBAwMBIgACEQEDEQH/xAAbAAEAAgMBAQAAAAAAAAAAAAAABQYDBAcBAv/EAE4QAAICAQMBBgMCCQcICAcAAAECAxEABBIhMQUGEyJBUTJhcSOBBxQzQlJigpGhU1SSk5Sx0RZyc6LB0tPwFRckY4Oys9RDVYSjwuHx/8QAGwEBAAIDAQEAAAAAAAAAAAAAAAQFAgMGAQf/xAA0EQABAwIDAwwCAwADAQAAAAABAAIDBBEFITESQVETImFxgZGhscHR4fAUMgYj8TNSckL/2gAMAwEAAhEDEQA/AO44xjCJjGfMkgUEkgAAkkmgAPUn0GEX1kR273q02kA8aQBj8MagvI3+bGvJHz6e5ym94/whPMTHojsj5DaigS3uIAeK6/aH9kHhsqKRBSaBZ3PmYks7H3d2Nn7z9MtYqABvKVB2Rw3/AB5qoqsUZE7k4htO8Fce0PwmzNxp9OqD9PVNZ+6KM/3uPpkHqu9Gtfl9WyD2hSOFf3kMx/pZm03ZIC7nAJb4QzNGPmTXLD5g/dk1FEyECEQhqs+BGlj05cgt95P35DkxrDqc7Mbbn26/hRxHXz5vfsjgBn97VVB2nP8AzvUn/wCok+nv75n03eLVofs9ZIflKY5x9+4bv9YHLZp3Z3jAld2LLdyMVXawLbdpA6A+/VffJnVBZZCHVWQERsHCMCWBo7eT1CAXV7uPfNtLjLKppPJZdNs/BZtoKgZtnN+/1VW0X4StSn5eGOZffTkxPX+jkJVj+2MuPYfe7TaviKQbx1jcGOUcesbUa+YsfPIrX9xYHvw7ib02kuv9An/ykfLocpvbvdKSKjIodQbWSMt5SOjWKaM+tjj55JDaSoybzHffu5emespc5W7beI17l1+89zlnYnfzUaelmvVRe/A1Cj68LMPrTfM50LsXt+DVpvgkDgcMOQyn9F0PmRvkRkOopJIM3DLju+FZU9VFUNvGb+akcYxkRSUxjGETGMYRMYxhExjGETGMYRMYxhExjGETGMYRMYxhExjGEXzJIFBJIAAJJJoADqSfTOTd6u9Ta9ticaRTwPWcqeHb/ub5VfzuGPoMkPwg94/HkOkib7JD/wBoI6M3pBfsOr/sr+kMjewexDOxLWIYxcjL14F7F/WP8B9Rd3SQNp2fkS67uj5O77ahr6uSST8Sn/Y6nh93r57L7GMimV7WFOCVA3Mbrw4x6sTxfQfUVkn+J7FD2iWQRGoulvgE837m/i9bPGbcExk06IfIhnYAAcKgj3gC/SjfrZI5JOfOrgUBY0rg2bQlyb4pR5v4AfM5xmMYo+rlZG08052tfLP7x6lNhw1tEHM1I1PT7fc1mkkkMyC45OLAoAel3d0fUdT8uuak8wIdmjW23IvIAFWDSj4iPU/3VnuvjWIF9SY4A17Vos545CRKfmOTwPbKf233gEo2RKY4uhLG5HFmt5HCr+ovH1yJR4PJJba5osBw6TobdGivKLDqiudzBZt/2OnDeMypSfvqYSRpwpatu9huVRZJVB+cSeS5sHoBQBMx3c7ySa5JYpERpUQOjqoFruCstfpcgCqBuuOuc5JzqfcbspNJ5JL/ABmZA7CjSIL2oT0DfESD1o+gBPViJkDAGjRdHiVBR0VIGNbzzod/SepSS980rzKFYjkPNp1Vb672Lgj2IK7uK2isldF2hvYoyhWrcKdXVl9WRhW6jVihVr7i45+8MTs67NyFRuaxZV+LKGiU6i79wemYfxJINVCsQCKdhKrdEkSqSb6kjbbGydiXyBkWOWOW+wb2XMvj2dRZY+2e5EctvCRE56jrGT16fmH5rx1NemUbWdny6aYHzwTrwsiGiR14Pwyp08pse4Bzo0/e7To5RmYbSQXCkoDfNsOlHqa+fXHeLXqqBTCJlkDEgk7aG31ANE7+D9/W6sI8QfTN/szb08PZUkuGMqH7UB2X8R6qG7v/AISQKj122M8BZ1BELf6Tr4LfU7T7jpl8RwQCDYPtnK+1+7DSxM3Z5VpAPyWobgi6tHHxD5N+/wBMr/djtztPQKF2xkKDv00rOtNZrZ5ai96BKEG65vMyyCq51Mc9bbuzh5dSybNNTDZrLDO1+Pt9yXdsZSuwu9Ot1ab4U0RrhlabUq6H9F0MNqf4H0JGSfj9qfyWi/r9R/wcgOaWHZcLFWAIIuFYsZXfH7U/ktF/X6j/AIOPH7U/ktF/X6j/AIOYr1WLMWp1aRi3dUBIFuwUWegs+uafZD6o7vxlIF+Hb4Ekj313bt6LX5tVfrmLvPC7wqI1LN42mbygGhHqI5GaiRwFRj8+mEW/Fro2ICujErvAVlJK3W4AHlb4vpma8qOs7HlikBhEjkrIzuuxPNLqtOzgD0GxJCQvJANHc15qhe0PDFibf4YB5iVgy7PMKZlfd5utEW1lhtAIrxefDzqCoLAFiQoJAJIFkAevHOVCPT6xS3M7LZXl0+FdYQhB+LnTkFqIZgOobNuXRTTaTSrKHE67GZyFJSVI2CyNtJFeJtNAmwSPfCKyGdd23cNxF7bF1711r5593lM1MOr8V5lhdXki04cKyEqqysXiR9wBZVYt1Flno9M8m0OsLgb9TtCohbfECb00wZjt43+KILI4BJri8IrjHqVYsFZSUO1gCCVagdrV0NMpo+hHvn3eUWXs/WhJXTxlmkG7ytFtJOgROnQSCeNfpX6JN5u2tPrV3DT/AIwRscBi6E22nnI6kBSJ/B6gnpVKCMIrpee5T5YNZ42xTOYRMxV7i3/Dp2XdZFxF/wAaU8EgEALW2rhhExjGETIbvb25+KaSSUUXACxg9DI5CoCPUbiCfkDkznNfwldo+JqYYAeIUMzj9eS0jB+YUSn9oZKo4eWmDTpqez30UaqnEELpOA/xVjs7QMSkSnc7Grb85mJLOx+ZLMT9cvfbGzS6dNOnsCxPF+bq3HG5gbH0HtkJ3UmSEtO4Yn8nGAPcrva/SrQftHrll7Q0MU+2bddqABQ/NNnzfmD3NkCvWxjGah07nQREXG7r18FHwGlELRVTD9s7/e9avZChoVEqMWZncbX2ncVICWSLLGOQewqvbITvJ22mmXwwimVqbwyPs4xYKtIOC8nFhT0/O5rJbvB2qNDCG6yMfso+gtQBvYfoIOAvuefM1pyuWUsSzEszEkljZJPUk++aqWmbG0WGgAv1LtcLwwVspqJRzL6cfgb1k1eqeRy8jF3bksxsn/D6dBmHBOMnhdy1oaA0CwVy/Bv3dE0pnkFpCwCj0MnDWfkoo/Uj0By3w/atJIp6xSSDqPy3lh9f5KAHjjzk0AcifwY9rRGFtOSBJvdtp43KwXkH1Io2OoAB6ZJxPJpm8NVLkCONQVciSNPgYSAbUdUJVt1A7VbgGjCkuXEL55ikkj6t+3uyA6PnVRHhU6cjqrKx3LwwHlKfDf63QgVyTWTPeWJYo0kBbxtqxJ5jV0yl9vqyrJLR9N3PoRn0nZcf4y4Rz9kwZkKEVagqA5FEDrxdevJyL766m5o0ugkZb1+J2Kj+CH6ZWYTQviOw86nw9FW4jVcy7eHmq80wWlWqGTHd6bdelugQ0kB5G2q8SL32nfuAHPx0OBkGCWIs8fPMxmIZfDNOhDI3oGUcX7qRan5E51dXStmiMZG5c7G40r2uYM9XHo4571cOy+zHife9gIrFiTu3cdQB/su6NHNHtSWHVHbMvhMANko81BhuG7gAqfb36Vzlh7G7WXUxb1FHlXU8lWHDKa6/L3FEVkJ2l2P4bbrBQ3sMhO2OweKojbdUfUE8Gs4+Yy0DQ+AZNuSN/wBC6Roiq7tmF7hU7VaafRajfGwSZAKYEmORDyFcfnxn94PIo507ux3jTWw+IoKMpKSRsQSjjqpI6gggg+oIOVj8VGpi8GxuVd0RNWppqU1+YwXn2sE2RZhe5naJ0+vVTwupuFweKkQM0ZPz4dPvX2zo4p2YlS8qP3b6a+v+Fc+In4dUinJvG79eg8F1nGMZWq2TGMYRMYxhExjGETGMYRMYxhExjGETGMYReHOI6vtDx5p9R6SyOy/6NKSP/UQH786n337R8DQahwaYxlErrvk+zSv2mGc47t9mCSeGIDyAix+pGLrj0NBfvy5w4CON8x6u7M+iosYJk5Onb/8ARUzN2PJGqR0a8NNwF2WPnIsfrsel114ydCDSQiWc0iICV6tv3Eqo9DyyCvdV9Bxv6kSSM6jcoBABO5FAABLkqQzmyQFBAG03yazl/fPvSdXIFQnwYuEv84gUZD/EAegv9I5SRUv9zpb5u1XaYfTOrdinaLMba56PdRPbPa76mZpZDyeAPRVHwoPkP77PrmljGWwFhYL6LHG2JgYwWATGM9OFmvY5CpBBIIIIIJBBHQgjoc6X3B75SahmgnIZwpdH4UkKRatQokXYP16nrzLLB3Aau0IP/E/9J/8AAdOc1StBaSqjGKaOame5wzaLg78l0rs8hNQyngk6hT0AtnWdKPzSRuefgYemVzvXIPxuSxe1YVr9kt9w56ZZe3j4bxyjiiA3pwm57sc8IJxQv4yfQ1V+8BP43PQs7ox9AIl/3j0zykF5QetfL60jkwekb7eKg9dCzsAXpRV0P7v+fTNmGLaCRyAOMEN+lfFmv7swxT2TGKsi/X995e5kWVc4OdEALWFrjdbfuFlJ9l9qNp5PFUFgygSoOSy2eVH6a+nuCR7Vfm1kbQ+KWBi2b9wsjbW7cK56C/fj0IrObR/Hx0UVlm7laqjLpyLUfaIDyNrkiRa9t/mo8ef5DKiugA/sHatlHPsvEJ4XHR0eq1e3O3I9BCNT4c2oRdwUQxfAVofbOQClbQtsLFDj0yjdt94QZDOsE6W0OqUGMgA+SY03Qi91NXN3651bsGIxvLHzSbV/okhCTW4nwvBWz+gPzso34QgPH1AAoCICvb7K6A9BRGasKhbFLsRiwN/FbcYk5jXuzIcLK9jvqP5prv7K/wDjnv8AloP5prv7K/8Ajkv2UPsYv9Gn/lGbdZBIsbKwVd/y0H80139lf/HJvUSt4TMi2+wlVbi2qwp9uaGZ6xniKreMwgWaCV5dQsRYxMzESNQLBobHhuCGUAbAGIB9BmE963EhYvH4TxQSRAqVISXUNH4zMXsqsex24AAIurvLRq9GsispLDdVlGZG4P6SkEe3XpeZVjAAAHAFfd7YRVNO9c3iFahOwxigWDSBtTLCTFya4jV683qt/nDR0nfFoViTdG4Ik80srA8nVlN0jE+W9Oq3THliaobrknZyCUy872RUPPG1CxUBeg+NufnmwIx7DCKmy985fs6EXJO8PuUjbqooCBTEdJr3AstqQCeosfYOvaaAO+3dulRtl7SYpXjJF8gHZdWaus3/AAx7D92egYRe4xjCJjGMImMYwi5/+FHXWdNpx6s07fSMbUH3vID+xmp3L0hPjyXVKkQING5GBNH0PCfPnjnIvvVrfG7Q1DekWyBf2Buf/XkYfsjLP2KRDoYiWVWkfxfMCbAYEGh1pVQ3wOKNdcupyKejY05XzPn7BUMQNTiRIz2Bbt+kra7clEPZ2oZRtLI/HSmlbZX1G4D5kH1s5xzOrd5Jt+h1JU2mwltx2sH3qVOyvKxPUdD1FGweVVkGAgguBvdfVP423ZjkuM7jyXmMYyQupXoxuzzGETLB3BW+0IPl4h/+04/2jpzlfy1fg0ivXA18MUp/eUX7/iqvnmEn6FV2KO2aOQ9B8cl0LvIbCKLv7VuOTXgvGCvpe+WMffx65VO8iE6uev01/wDSjr/kcZZO09cm7ezrxItKTbNFAwaaRUJ81OLJA+GPj0yD72QVqmIP5WON/rtLKefXopv55hSHZlb2r5VWEtjDuB3/AHcocJ+bxz1+7IoMEn6/EP3E/wD8/wAPXJRo68o6nrmtqIA1AehHPT1559Ly/YbKFC7M53vn8nr0A4Bbjy7VG2r/AOefrkj3Tk26yK786Tr/AARxfy+zPX/bkYItvLUflkl3ba9XAx4CJqHPrwqBfu+P+Hz4h1VuRctMIa17RHnzs3ccirX2WQdRMwr51d/lZIxY/wDCIv5D15znXfTUbpdY3zlUfsrsHT3K/wAc6J2PLtjkkc/AI99qFIqJZHJr9aV/3kfTm+k0zanUwREczzB39aVW8WXr/mlefVhkbDQBI6Q6AfPossX55ihG9w8P9XZdFDtjRT1VVX9wAzPjGVBN1cJjGYp9UiC3ZVHS2IUfSzniLLjMMurRUMjOqoBZZmAUD3LHivnnye0I9rt4ibYyQ53LSkAEhjflNEcH3GEWxjNb/pKLzfaJ5SobzrwW+EHngmxV9c+59YiVvdV3XW5gt7VLNV9aUEn2AJwizYz4ilDKGUhlYAgqQQQRYII6gjPvCJjGMImMYwiYxjCLhei3y0x/KTuzn/OnkLV9xcD7suPakLK5A+COoQD8IQIFAZh0DgnmqDAc5D909Lv1cI9FJc/sLx/rFMueq1WnkmaMj7QGgxHl315QSD1FD91XVZI/kTPyNmEO2R77lVfx6UR7dQ8ZvP31VX7yOU0Mxtj4rQpbENbBg7URwABHVAVnPwc6R3/0TJ2fGDfkmUkE7uCrqPNQvkg9Op9BWc2zyhgEEIjBvZfVcBcH07n8XegTGMZNV+mMYwiZdvwVQ3qZmr4Ya+fnden9A/wyk5bPwbdprFqyjGhMmwdPiBBUH6jePayL65rl/QqqxhrnUUgb0eBF1cIIYo5Ggkj8VfIpeba58gGwUFChRvJ6C7Yk2ec/fTRXEso6wmzXPkeg/wC6g1+ym6z67x9m2wkW7JWyASQQDtah5j+aOCD73Yrd7D1niR7XHmUAEHoVZQR8jwQD/H0ylhqXtnMb9dR1e49l89qIWyw33aFc8CkA/Ohf+28+3jWgfQe3UnNrtbsQ6ebwyTsazExHUDqh5+JeB8xR9wNTiwByByc7COQSNDgudkuHa5jM5Wytb/OtEjAFt79MkOyl3SyEXS6SccHaR4jRKCD+aaVuf/3kaiWfNxfP1+/JvsRPs9bJRIRIo/KCT5FaVgBzfEqcDnjNFY60fXZZxDaqm3NzmegDS3epLvDrdmhfrc00qj08rSSH93hqR9CB0yh9kp2h+NiXQxRusRiikZzyoldHkoe21U3EBmAawPae73aogQRtx4cXiOPZ5LLWPcBT/S44rLb+DzszwtBEWFPPc7/WXzKP2U2L+zkb/ioyd7j4ffNej+6vcdzBbtPwsn4x2n/I6L+06j/2+PxjtP8AkdF/adR/7fLFjKlWyjuyJNUd34ykCfDt8CSSS+u7dvjSvzaq/XMWogZdUZShkRoRGu2iUIdi/lJ6SBo7I/khfpktjCKk9p9m6kpqIkjdIhppI4YovC8Iq2mCqhtrDrKGAoABSPMRwJvRdnl/x1ZEISeU/FXmRtNDGSPvVxz7ZN4wiqfZXZWpEsbyr+Ujj8YWtCTS/k34+IyFix9hGgzV0EOrZojNHKdkofzmNiAdDMji1PJ8VwOABbeUbcu2MIo7u7AyaTTo4KskMSsDVgqigjjjqDkjjGETGMYRMYxhExjGEXNu4o2tqJf5OIV19dzH/wBMf83n2IDtcHe1Lbj13MxIIv1BN39cx9ymsapOLaIEfcJAf/MufU2vMcDOAC7gXusghmRQeK4FtkX+QCR1QGtzJIAHXby47jYqowwNNNGOg+ZW12vqm1HZuoRzckcayWAfMqMH3/6rA+xHzAzlmdO0SiU7hwJozGwHH5WFrH9IA39c5gvQfQZJwuYyxc7Uar6P/FpCY5IzuIPp6L3PpM+c+ly1K646Iwz5z1jnmEGiZ6rEEEEgjkEGiCOhB9DnmML0i+RXWO5vexdXH4Mx+2Veb43gfng/pe/seenA+JtK+nm+IgHzKyo3mbkbTtJJNctfsPTOXafUNGyujFWUgqw6gjoRnR9L34XUpGDLHA4vxFkYRq1DylJWjkUDr5SARdX6mpraES2INiNDvC4vEMOdSPMkIux2o4fHDxU3qZ49QkcEysWkVW3pQCMfE2MGuwx8JyKB6UevNU7T7OkhfwpCLPKuBQdR7D0ceq3x8xlni07spZFSS2Vt8WraaW0+HazoEI5ZdlqvJH5xzW7R7UWeMRyRiQbgS8Vqy8OEkjQgkSho3Qxk2CpXmwGmQSuiNxmN65GophNm3Jw0+8FWGTcQB0HF+mW3uXOiQxqW+11O6etrfC5bw/NVA+FGvF2dpI4ByFfuxqX+zUKyyChqEdNmxx+UCXu3bbpQCCR8Vc5udvakR7mjNBAYkqq8kbQ8epp9QeePyTdK5k1Mon2WMUGlY6IOdKLBoPuT2qr9pXrdTsF/9qmCD5R/nH7oUY/XOzItAAdB0zmX4OtB4mteSvLpogB/nzk/xCRkft/POn4xFwDmxDRo8/iywwth5Eyu1eS5MYxlYrRMYxhExjGETGMYRMYxhExjGETGMYRMYxhFx/uZrmh1MYk4YM2nlH6wOw/dvVDftzk6dJRkjYA+EGUBhwy3dH3tWvI/8IHZPgasTD8nqgASOKmjWuvoXjAr5xn3yVVTq9OsyjdIoCTKB5iVHDgepo3XqHI6jN2OwGpibUxj44+o6QFS0o5CR9PwO0Oo+xWbsuEq8B+EE2QOB5RJ09gFA9fUdc5NnXJQwhmlZSoi08tbrW3ZCWYeoHFXxyTWcjAyHgzHNhJcLXJy7cvCy+j/AMXZblXf+R5pnpOeYy6XZJjGMImMYwiYzxwaNGj6Gr/h65HaTRzjdvmBs8HYDxXtxt+gzwm25aJJXMcAGE33i2XeQpWGVkO5GKt7oSp/eKOdG7v9piXQyTSBPGWWNWc+RpPCaOVbZQTvqxYHpZ4F5ywwSfyo/q1/xzoHYvYGrSKOJdQtlnbY2nRh4pQpLuO6ykaPsY9NzBRmiW1tFzmPOYY23ZZ19ctBroT0K4rq3gGniPhi1YyHzEKCGK7OQNoKt16hOg4Iq3eJgI9OgkWUsviM6/CQLRKJ5okzMbPLMx44A+pO6kyK8a6uwriNFGmjG+RlkeRTbcJtmbcb6Aj80DKv3g02oLug1O9gVgU+Aq7jYjHRuLdmPvzfXNtEzalBA0z+5r57iz/6OTBsXkDv6rrpf4MtBs0XinrqXab9k0sQ/q0Q/ect2VfSd3NbGiRpr1Coqqo/FI+AooD4/YZl/wChdf8A/MB/ZI/9/Ic0nKyOfxKlRsDGho0GSsROaWn7aidUZSxDyNGv2coO9C4YFStrRjcWwA465twoQoDHcQBZqrNcmvS/bIHUd35L1WwrtlSQxKzOoWWVArkleVW0VrU7rkl+V6lmrBeLyoaDuzqFceIInj3sQGd90YMxktAqKp3KdhTyqAi/EGZc+NB3X1C7BIsLqsenjdPEcrIIopYy7XH186EA3062qnCK1wa5HaRVJJiYK3BFEqrirHI2sORxmxlLk7p6gqUZlkUmPfulkQyAaVIS5dVLK4dCwq73dVIBy5qOMIvcYxhExjGETGMYRMYxhExjGEUb3g7FTV6eSF+A44YdVYG0cfNWAP3ZyzsXUyI7QuSjh/DkUPJGviISFtkIYI27gjoHVudtZ2XOd/hL7C2MNYi+Wgmor9HgRzEfqnyk/osPRcsqJ4cDTv0dp1/PsoFZG4bM8f7Mz6xvCkzqH1GmkgYktNDMsZeg4ZRteGUdPFUkWRwwsiqN8gI9xR9Qeo+R+edZ7oapJzb2Z4+SdzU427BIyXTOFOwnr0uuMju9HY+inkZjI0Em4qzhC0bFerMfhvgi9ykkcjpeprXRvLCF1OB4zBCC4/o+xvwK5tjJr/Jkua088GoPPljfZLx/3UlEnrwCciJ4GRirqVZeCrAqR9QeRm/Q2Oq7mmrqeqF4Xg+fcvjGMYUxM9rPMD2/uwvCQNUz6jjLEKoJJNAKCST7ADknJLsvu1PO4RU2Xzcv2Yr1IDUWHH5oOWvsqGLTHZCSx5EuoC+cgdVhHOxB6nqfuyJU1bIGFxz6FR4jjdPRizTtOOgHqVq93O6giYSaqw9XHCg3yg+kjr0UjggH1onpWXLu94cZEYEgYrQeUoxqP8y04WruqHJJNkm6+zjezIzizSgEhmuuWcnzcnpf1Iq8yv2msDBNyI+6VYlJO93KSBQq3ZtggFeuc8MRnmmblZptkdfoy49a4Opr5auQukPdp91UmNaY42m48kMsq0By+qmYx0foqj6Nz1ynd2tH4uu0qdQrmZvpCvB/ptHk13o1W2JYtpVpSrkNe4RRDZCG9mO3dXoQ3ucz/gw7M3PNqj0/IR8HohDSsD83pf8AwznYwWhpny8ch5e/cqCoP5Fexg0YLnr+2XQgMZ5eLymVyvcYzQ1uvZZY4kALyLI9saULHsDE1yTukjAHHUm+OSLfxlfh7ysk5i1KCMkRbfD3yi5Z5ok3OFpQ3hxEbq5euazJ2d3nRo0MvDsQCEV2UFpXjSzR27mQgX64RTmMiNP3qgdVZS+1hGQWilXyyEBHO5RtRiaDHjhvY1rS97Y2C+CSSZNOCJI5Y7SaZYy6blG6i1cXR4PUYRWDGREXerTtQViWYil8OTcbVWBC7bI2spuuAbNUa2uye0xqIhIqsoJYU4o+Viv+zCLdxjGETGMYRMYxhExjGETMeogV1ZGAZWBVgeQQRRBHsRmTGEXHJ9JL2bq/DBPkt4GbkPF02N7lb2N+y3qMuMnZsPaCJKpKH4WA63uBdbBBDEFhuBG7cC10oyT75d2RrIKUhZoyXhc9A1Vtb9Rh5T+/qBnM+zNdXlkUhd48RGAYpJG1XtPBZTYo8MCR6gi7BNVHyrDz269P3z7FSOtQz87/AInnuPsVIdr/AIKZETxIJTKwJJRl2E/6NgeG+R6+4PGYOw+1U7RQ6XVX4y/kJytvyaCNXLc3foRZ4ajlz0OrlUJtcFHoRl7khPoqiUESQljxUgem43FuMjNb3TWRl1MO4EuCY23s6vv2NTLIpUIS1gE1sAWqKnWKvlmGOo13O3hWrI3U8gmgNrcFzntLs54JWilFOho+oPsQfUEcg/3dM1s6h357tSTwmYhDNDf5K/PF1Io9GB3MALHUDknOYcZoY/aC+o4XXishDj+wyI+8Vk0mlaV0jQWzsqr9WND+/OuFo4Gh00bPHEhWO4gCxketoYkGgAQzt7yRC6PNE7jaJjK86qW8BfLSs32knlUlV5YKpdiBzQ6Zb49TH51lSQ7xsFOm9F3bi17twkZ/OaoAhQLCi41TKxhu42C5/HJjNOIm5ho8T7D1Wp4a7ojtLyTosjncS1SC0h3Hmqrcx5IUDhQFET2h3j8JH3NHGpandvKLqvDHNUKI5u6PFdbDrkSOYiMkNUCx1zaCPaOT/wDlzkGVZIpdNJpzIJvKQ6s13wOQKb3BsUecp4WU9RVvNRbmgWDjYZHM7shl1nqXI3LnElYuzO0TM24TCSNY2YG7U06hRGoAUEsGFgDoffN6TujotU41GohUDTKhZuPOVN7ZBVOpUDgi/NxkN2T3QSAMsUkiSAKqhCssbMfKEdJAVY2TZUDnfR4z77x9qamBTpnEUyRtvkkgJjYtV+aOQlfLdmn9uBRGbKaBlZWl8WTRbQEDSxNt99e5RZ5+RaX9luJ3BRGo7BinmVItNAkmok2ooiTagPJagPhRAWPuR886tovwb9nRxon4np32qq7pIY2dqFbmYjlj1Jyq/g01OnErSzSCLUyDZDDODDIIjR3KrgbzIQGtb4Ci+udPBy9rpWFwjj0b5/HusKCF8ce1KbudmfZQP/V/2d/MNL/Z4v8Adx/1f9nfzDS/2eL/AHcn8ZXqwUX2X3X0mmcvp9NDC5G0tFEiEgkGiVA4sA18hm3q9AshVrKul7WWgQG+IcggqaHBBFgHqARs4wiiZ+7aMxYtJuPgWdwP5CUyoeVP57En0rjgZjg7qRJVNJ0W7YU2yVpULDbVq7MRVWDRsZNYwihou6sSrGoLkJEkJBYU6RtujWTjnad3IrhmBuzmv2b3UAijErEyIY+UYEDw5RKqqSg8pZVJ4s0BdDLDjCKuw9x4FUrukKnZYZgb8OtrfDe/gfafHdncCScmOzuz1hQopYjc7eY3W9ixA+QJNZtYwiYxjCJjGMImMYwiYxjCJjGMImc+/CD3X2k62FT6fjCKL3KBXjADnevF+6j3UZ0HPCM3087oHh7f9WmaFszCx+hXKO7nbqxgxyEnTzDmj8O4flFI6CutfIjkc2GftB41mRiwLsGLKaAelDqtHyiRUMikEglnWww5rve/uwdDIZIx/wBlkPp0hdj8J9omJ4PRSdvAK5sd3O0IyVh1AtQR4bFmXaQwYRsQRcZZVIUnbY56irGsp2zxmaLQ68f9G9VFHO6kf+HUaH9XLc/6eniUjxdwDqN3lZiBe4DcDwRXP6tWt7sg5O7UE8m9JAityVS05/VWRfJfWtzgWa4rJzXaFoZHi2WpQlGA3EqpJ9ehF7T0PQ85rNqo+ryMr0SNqk3zQsxi+qnk+x9jnI09bPCeTe3aI4a9wBvv7FfUlZNTEiI28PHyUpoO0k0iwxQpF4bSKrFZxKw3sg8SQqOLsAHmztFKM1u1tCys6kWD5fN0CsQQ62K6k+38c+tF2y7sChSQpzsmKu93doTTj1559Mll7zRPXiJV8grTj+kvI6+3ueczqXRVgEbjsuG4636exbo63YdtuGvH3Wpruzi0cEp3UibX2/EFu1avkav1AOaTanxHjdmYKCRwQvSrYsL6gngelZZY+3oKFEgUK+zccVxXl4H06f3a3aL6WKLx2RCprbsAG8noALon69BfpZGqWgZVPBY65tbjrlcdKhyOF3PvYalQep1SadTMqUzgrAp68CmmKnoosAD69N1iF7s93W18xL2dPE/2rE2ZXHm8Ie4sgufnt6k1i2Tdo6vYpIZtpkdfhhi9KvjcQCFHqbboDnWOzOzI9PEkUShUjAVQPb3J9STySeSSTnUxRNwynELDd5Gu8fP3gqqCP8yXl3DmD9RxP/b2Xut7OimQxyxpIh6rIiuv9FgRkJ/kb4XOj1EumrpHfj6f6eBKTsH+jZMsmMrldKtDtTXwfltMmpUX59E+1/qdNMR/qyMflm52Z3v0s7+GsoWX+RmDQTf1MgVz9QCMmcwz6NH2l0VthDLuUNtYdGW+h+YwizZ8rIDdEGuDR6H2OenKNH2bIijwo5lUHRG9m2dVWdd2nZh+XVVLndRI9We+CK9Z8NKAQCRZuhYs11oetZTdJqta80asZ0Qsm8+EnAKarepYxEKN6abpuA3cO13mGddXIsUh/GEmRJix8KM7JfAO5IzsIaMuFAJBv80nmiK8vIALJAA9Saz0G8hNUHZtPI6MyBG3qEYlZHCbHMfUhalWqJG8GuCRCaNdVGkgRZIkSJ3jihhRULNNP0DqxDbDG+zdwT8PG3CK758PKFqyBZAFkCyegHucpmn1euLEsZgEkiAXwVpkOtlRyT4e41pvDaxR6GrsHyOXVSeCJo5iUOgLFoxXipLKNQwKjpQjN/DXI68kV3xkH3Wm1DRs2oLbzttXjEYRtoEiIQx8RNwJDdDfBI6TmETGMYRMYxhExjGETGMYRMYxhFi1OmWRGR1DK4KsrCwQwogj1BGco7091W0BLrufSH842zQ3xskJ5aL2c9OjehPXM+XQEEEWDwQeR9MlU1U6ndcZjePu9RaqljqWbD+/gud9hdtCdFgmepFowy2LscBST1NGv1hweQCdfW9ly7qbasqWV3dHWyxokUVvmjyLPHJvL3i/B08RaTRjfHyTpyQCt9fAY8V/3bcexHAyNh76PERFql3V/wDD1itFJ9Vdx5vXmm+vTMqrDhUvFRRmzx3js4a9GtlXxyy03MqLkDRwzBHTwPSs2o0c0+0COC+vk3JXzJ2Afu9ckdI+0BHZl22JHJLbmB6C756gdSc0ou9OnX4YpE+SagV9ASLr0+ma0nfiMNUEa+LyA29tVN+ygBo0SOh/xrajCsRrHBsttkaG2fblYjgOOa3/AJ8NsnXPAXPpdS0/2Sl5jsDfDagTtXpGpvYORbnnK/PqZtZMsEIt68iWTHDH08Rz7fPqx4HsN7R91NdrH3yAwK1FpNRRlI9khHwn237QP0T0zoXd/u7Do4/DiB5O5nYgu7fpO1cn09gOBWWtPBT4a3mHak47h6dg8FpEEtW7+0bLOG89fAdC87ud3o9HCIo7Jss7tW53PV2r19K9AABwMlcYyE5xeS52pVwAALBMYxmK9TGMYRMYxhExjGETGMYRMYxhExjGETGMYRMYxhExjGETGMYRMYxhExjGEXhzDPpUkG10V19nUMP3HPcZ5exyRaP+S2k/mun/AKiL/dzd0+jSNQsaKijoEUKB9AM9xmZe52RKLKM9xjMUTGMYRMYxhExjGETGMYRMYxhExjGETGMYRMYxhExjGETGMYRMYx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data:image/jpeg;base64,/9j/4AAQSkZJRgABAQAAAQABAAD/2wCEAAkGBxQSEhUUExQWFBUXGBgaGBgWGR8cGxweGB4bHRwaGSAbHSgiHiElHRoeIjMiJSktLi4uHB8zODMtNygtLisBCgoKDg0OGxAQGzQkICYwNCw1LSwsLCwtLDE2LC8wLDQsMCw0LCwsLy8tNSwsLzQsLSwsLCwsLCwsLCwsLCwsLP/AABEIANAA8wMBIgACEQEDEQH/xAAbAAACAwEBAQAAAAAAAAAAAAAABQMEBgIBB//EAEcQAAIBAwMDAgQEAwQHBQgDAAECEQMSIQAEMQUiQRNRBjJhcSNCgZEUUqEzYpKxFRYkQ4LB0Qdyk/DxU3SissLS0+FEY3P/xAAaAQEAAwEBAQAAAAAAAAAAAAAAAgMEAQUG/8QAMREAAgECBAMFCAMBAQAAAAAAAAECAxEEEiExQVFhE5Gh0fAiMnGBscHh8QUUI0MV/9oADAMBAAIRAxEAPwD7jo0aNAGjRo0AaNGjQBqDd7xKQBqMFBZVBPuxgD9TqfVTqfTqe4Q06q3oeRJH05BB86Ai2/XNu6hlrU4ZQwlgJUxDC6DEsBPuQNcf6f219grIWhTgyIdiimRjLAj9DqOj8NbZTK0yPkxe8H0zcsgtBg+/1GuR8LbWI9M+M+pUntNwzdMg+fsPGgLg6vt//b0uLv7Rfli67ni0Ez7a5qdZ26mDXpA55dfGff6jVIfCezAt9LE3Re/NoSfm/lAH9edcVvhnaHsNIwVtw7gRcSBhv5iT+3sNAPgde6UdH6galFwRbUpFqbKPBUShEknuQo4BJ+aD51aG9gkMRA/8z/UfbUXJI7Yu6zfWvhypXr+qu4amtoBQAkEqHVWw4GBVeRGew/lGpuqb493dC3qq/UqQWP74+umW03M9p5/6Rz++uZ1ex1xdribbdA3CKq/xbMFFMZDGQiWmT6kyT3c583aqbXp1R2ehT37lqARaiw1y3G8SS35kxdyIifGrNHqxprXqu/4aMxOOAGqEn/AAP+H66r9NJoNtar4auaiV8yA9Ymqkk5IR5pL/AP6DSM1IOLRP/q7uJZju2JLBh2tEh0YSL4gKrLAgd0xI096VtnpUkSpUNVlBBc8nJicnxA/TUfT+oiqSB7KcH+YXAf4bT/xat06ytgEE8x5jIB+2D+2pJpkbEmjRo10Bo0aNAGjRo0AaNGjQBo0aNAGjRo0AaNGjQBo0aNAGlXWN5WpMClMvTFKszR4dfTNMHN0EepwDwPpLXRoDNJ1Pfyf9lWJpkG8cMBeDLSCpnMRgck9vC9T6gVH+yKGtM9wiQMR38MZA9oBPMDUa8Y6AUdL31cuy7imlIdq0yGy7WktAn6ExMwD99M2rqIzySJ8Y9z4/XS/eItalZW7ZghlwQwghk5tZWAI5iPvpPseoNDpWhK1MguyDtqI3yV1X2YiGXlWDDIAJrc9Loko8x7vK/lSMYu9iTAn6TAP31Ed16gMYb5SD4YTE/wDEI/XSvcbgqpyrS4tiYdGFrA+xkkR/3eJGl1frS0Q9zSAqPcB32EhRUeYk0yBdnhTqh1NS1U9C3ud16NWnuAfw6wFGpPgyTRc5xBZqZjJNRP5dVuv9R/GZEMvCsPYXi1SfcFlKkeQTxjWV+I+uI9Hd7U1VZSs02U5OZtBiGKtPdwR586S7DdbndtRq7daty0loVytK5RmGjBkRB98KfbR3asdSSdzTfGW6NFVIrlNvtzSpizLVKt0uHJHyxBMGcHXP/aH1dUFMpXKOxVwEchoKJDEKZi6nzxqr8S9Bq7ixEp1Vo0psDU2Ek/M7SPmJJz5knzqj8Q9BrVTSLDKUkQ/8N2cD6/01xPa4a5Fv4f6i9fp7belVVty7M7ByCwWmS8uG5Vnspknw59td9M69W3EUagUhxCuqmVdf7NyJIhWVWPERPjWf+Eg223ZqOWWkLqb2qGuABkcTioRxns++q3Sdy1Gsr5gEyPcMCCP66k1yOJrifQuifFdNVhlam4kkHIkBUCkjggIoMiAWPtrTmsEKsrC1rnZpxZTUKDPsTb+jHXxqtU9OqRdKvFXuMmWY+pJ8n1FLGc5GtRT3DVCrJUPqwgYMQAUp5RAIgiYJn348lex3Lc+k7TqRZgW7QWsVfqAWJP1GFI8EHTbWB6L1dSqpUxVpowWf949Qgs4+vdkD+Yxp8vWGEfmllprMZhgrOY9yWED+SeJ1bCoralUoO5oNeTqHZ7kVFBH/AK5iR9MaznxR0xUd92zOO2hSIpj8SBVwFa9QAxqQfpOrSBZ6j1Ld0672UBUohe2A1xb8PkicQzcL+SPvU33xNuF7RtCtRhVCBiTLJ8oAA7gRDEyBEidIDWplbk3m4vdVklWFpqFSnqNcRKmqF7ZAUsALobVjcJTAX/bq6ljVLAI6n5EEtLBrUDJAJJyvME6A3ewrM6BnSxpIKzPBIkSBgxI++rGsJQ21KtU9Jd9uGqGBMOBOaoKz2BrR4/l1tNlQKIqk3FRE5z+5J/cnQE+jRo0AaNGjQBo0aNAVtzv6dNkV3VWf5QTEwVGP1ZR92A866G8p/wA6cT8w4iZ59hOq/Uej0a7BqqByqVEE+BUtuj2PYMjIzHOqVP4T2y5CEHOQSPmCA8Y/3aH7j6mQGn8bTz3r289wxABP9CP316d2kkXrI57hjgZz7kfuNJk+DdoLYRhaECw7YFMIEHObRTXBniTJ17U+DtoRBp4ziSeWLQZ5Ek86Aes0CTjVGruWECQDMSBg4OCDx7xOlXU+sNQd/UaKNwirYR6ciLakiCpPFQccGIuKnrPWlWFSpT9SCShgJVjBpyxhCZuAMzH0INNSdtiyEbjKt1GGsaLvCcXjwaROCw9vP01ldz12nWpmpDJUoXx25F2Hp1Qkk06kAEjAIVoBUaTbzrVTbmEtqUbrjRqg/htPykmSIjtIbHI9tMum9Cqb38R6NTZkiDVapNynkLTtVoP94x/3tZ1zLmktCx1PqyVdiau2YMCDahj1VqSBaFgl2BgWiZ7ecTB0r4U326qDcbiodoCqgohJqGM8ElUuPcZHP5dMW2G26S61NuTVcKRVSbqrIfzrjsKxwAAyyIJCxxuviipWKlZWmRcLCMjEEkSWB58Az45N1OhKW2nVmepiLabjnadK2GzIKorVQCJb8SpiJgn5RkcQMjVL/WMUt0WVLUrWq15iKqyEkRhnpgLk/wC7pgfNpM+6VRLZ4ETPgcwI9vYfSdSegK1veQjmZm1lYG4WyTkekW5JweATO+OCio5mmzz54uTlbMl4mrPxKwAJpDHzw3E8EGOPuBqLqPxdSp03Y02cqshRbF2LU7iDLExEf5iUj7Mm264gWg2tKAicQAB/kT2z4in1ane9FCHII9UhriQFiwMDwfUZW+npsfB0eEp8iMcXK+rND0zdbNKFNXRXhQWdkTvYyzvz5MsfvqY77ZjH8KMk/wC6p+PPPHtrL7iutM2m4y0gqQe0ZuzgEETBBzGeYsUqcreGOQGMecZ5zECPeY1L+lBK7v3nP7sm7KS7vyM+odToJV29WnQi1ijwijsrFVBwfFX0s+12nI+IUhi1NlC3EmVwFMTzEHnnjXymv1CpWUgs6h1MICRAIkceRhuZ4z7MNn1yoDnIYhc5Egz3HEgxODj66qVCm9crsaZdul7yufQqu12u8DWkLUX8yC11JHJHtB54PvpOgfaulPcEGwOaVSO0hEKov/eJc45OPeSl2fWleO5lYZDgwVJ8jGeIjII5nOtbtN3T3tI0K4F8SIxcPFSnPEE5GYkcggmivh+z9qO3iviWYfEuXszVn4P4Hex6p6YVVHqPYuJgADBdzBCrMxEk+Acw82VT1KYL2tkHiBIMggEmIIxnxOsnToVKd9GraDdPqA23pHzyT8wXt9lgt4zd6WgWa9QgKIYGCIWIFin5Q0wo+YiM9wVYU5vY0Tihn1gUqKApRpNWdlWipUC6pBtkgSAoBYkSQqsRxqxtOkUlRVZKbsECs3poLsZwBAByYGM6p9FP8Q/8WQbCCu3U+EnuqY81CAR/cVOCWGnmrisgpbKmsFaaKRxCgRAjED2x9tT6NGgDRo0aANGjRoA0aNVanUaSuULqGAkgmI45PAOQY5g6AtaNU6vVaCkhqtMEBiQXEwsT58XD9xrv/SFKQvqJJnFw8FQR95dRH94aAs6qdQeFBDEQZwRn/FjU9KsrC5WDDOQZGOcjSffG1yzYz8yyv2DRIbHvGoVJWRKKuxb1nd1Apekt7EAFXIVDPkk9pETNp+/vr59W2+4d3pLSJ26kXIRf/DrP+7YS1nJCrJj5ZXA326p1z/YhVkwHprGSQO4WcDybhgHzq3u9yuyohLizmTc/LHF1RyIH7QBgCAMZoqU3Zblk5xpxuxX0bo212dMVbhWYi5KhhsHg0hMAQeZ/XXnVus1WU+nKL7rBbnMnxH0zjE6zO4qmlUd1FyHuq0wMS1xJpjgEgElODk4J7udr1pHUD1VjmFU55JNQwADJkoY7sHBIHoU8PTp6z1fU82pXqVX7OiJkZSLVIUksST+bMYx7ZP3886qVkXbVAMGjVaBP5HflTP5GifofoRDCqKDgHuWRwBEiDgkDEx8x8+dcvsyysDDKVIKvE5MWArIYmMR/Q41oyN6ozutH3dkD7U1CSO0gkH3P6xjH08xqzs94NvRqQoLDx5ZmkDgCAAD9/pJJpdN6s9G6hURi0TTdhl14II8uuAfeQfJAv7bpl1KoasKXggHwBMz9wf012VSq4ZFwIRp0lUzS4iXZfE1ZFIZkdZyCcQftJWAJjIMGJzpp0rciq71JsLOEAcEtbTlRDfLBqFiIAHeogSBrNbnbWFxdcoMMwmMHtkDBx+nj6jzaVXVyyRcWDdhkDskwJmQJHvj6jUYpr2ou66+vj5GudKE1a1n09fDzNpW2wYxBgSRb2glpkSPJP+c64L2LBNqi0DHMEmIg4iBj6+dVNhvBWsL/ADAgwEkTEXSTCmTkc4wM4o9Y6s4en6Vn4gMMGyOWweWDoFYCIwTOJF7rRyZnseY6Eozy8Sar0FIUjsA4BjA4C4xjxB8D76U7jYsCbSlQ/Qi+RBmPJkDAJgE+Dhbu+pFXBcvUAJm1lUnGIu9Sc45BGccas06O4Kq7Kon8oxMxDXsDwJAIxk68/wDuQTtFP5+W56Me1SvJr7ktakVDYgBsECDgSDM4XHP1mdabp1NrEOVK9yt+aYlSB4GbYPIuBwc53a9X9MgutmcXi5J8WsOOAZ7QNP8AY7unUwLblHaswvdJxHbAEC7Jgkec3UasKr13S2/ZXiajtZLjv+jVU6tLqFKx7RWpkNGGKMPlcAnKnBg88HWa6lvHNUbXduAZucKCQykwCIm5qnyhABaof8xUnnc7p6I9QMbg62BMu5OLMgYaSADgCGPGHfRqNOtS9PcW/wAQ59R3B+aowEmkxzCgBApFwVACCMnJXoOk7x2NmGxKqRtLf1safpO4lFDKKZ4CzJGJtPgsAMxgZGYk3idYNqVfYkuT6tIYWJhVkEiMlSYEmSMD660dHc09/t2QytwF6z3ATMY945GuQmpGmUbDmdAOsj0jowqQae6rvTRsMcJUMAMRaQGEiZAtuJInjU9L4RKqEG6rhYti4jHZAEMIiyARHaY+urCBqNGq3TdqaVJKZc1CqgXNyY8nVnQBo0aNAGle/wCg0axe9WIe0utzBWK2wxWbSRYokjgDTTRoBL/qttpn0/5vzGO6JxP0H21y3wltSQTTkgkiWJHcQSIJiPp9Tp5o0Air9HWlRFOhVbbqLyAQHQ3ZIcNkKD4Vl++kjdUq0v7amzL4q7VWqD7sqd2fYK/1Otb1CsqjuBM+2IjzJIA/fSGrVcvCU7/djaWH/ht/8xH31TVLIFXo26G43LVUrLVpUaVsArcKjk3XwAQQo4I8+86T9f6iL6lRjK08fopgx+s6uJslG3qVtxncM9QrUB9OqFU2ol6MTaSoEXEEETOsH1SuFUU6ldjeRYwUFgwdSbwGUOv2Egx802mzCpRvP5GXGPM1Aq7/AK1UYOvcMFrckASWF1uSYBIxOAMDJ8+GtgEd6ghtwjyyVfKMAAU8U2kYjgQDgiPF2Tr+JTZXooLhUogPLHuvqiLkCwrAFYLKsfMx1P8ADu2e5qhqCKjFUuNoIDGCAckkAHjhvrrsVKdXXV/T1+SlyUIckarabhK8xKlQwIYCUYYNw8GDjOQ3sdd7Z/wKb1DBCnBJIIOSCAQG7AYkYEmOdJ93024l0qAuQVJINjhTJSpBkgG4cgqTjmDXXduwzbkhipjkC2OzBIHbxxgqc60TxMcO1n4nm4mtCNh7ugtZQkkENNNrRhhJuEYhYtgxiQfmB1ztd2XpOGASrTFhUCQuAJTyEZRI/rkECzsqhqorAWygaP5ZkCB9YP7aodb2jTSrLcnzIwEKDGQHPmT3TPuBEnW+C7RrK9ypTSjdk3TOlraygLxx9DAMeIjxwf10u3PQKiD8sDCkExzz7zJKwfpnTXpXSXalcCRUM2BgLeMEyJA+2Y1a3HT91TWQUcSIA7SSx9jA+YzzJnWapTnCej/JuoYmOWzW/MzU19ujsCUkMCFOcSSef7sAXeMnOsvdXrKXMUkOSzckH6fm8ZI/XW26x1c00YOsVBHzRGfPsRmcSfaeNY7qVe7uqMyriFUw+Y+Yzic4EkiRnXn1dJWbv027zQ5Z3mS+/cV19HbWMy1CXQMGckuVOJtyQJwLomDExrR7PcUmW4s9ARywszIgyJz+nnWc6XubmNRkqVHLmCYKqDhQO02kAwQZERxB1oKLpWtRgqACfU9VCzG2AKgKhjjzz/mKoU3WaVu5K3eybTW2vzd+5Fx6Vwe6rMnio/aR4zUtYjjBBgzE8mp/DeiQwEqZBF8A4kWyGBOBwJPvjTNrbEV7GgCAoIAImM0on7MT9dI9vVpLUwDSqEwJPaWMwAwCkfL5ABEQSTGq/wDaCtKFutreJF04t7/L8DHY7tnqg1y1ML/ZAyGhxmoxIBkqbQZuXOYaNaLbFaiiCrBhcDHbgyX5tiSGHv4JBnWUV6VRWoVmMBgFMw6FySrL7LdKj2KxABUG30/eVab1adamz2CmUqouHDSiKIEFmM4JVVycBdelh6z92Tv18zJUhfZWtw6c0buh11qImqbqIEtUY5Ue5Ji8eIAJOYLcarf6IO8/2imLKB4oTHrrOfVA+VGj+yOSPmjKDP7dy9RPWVmqQGSlJIpQIloP4jwPnugAQoGSXnQt+1CuqkgU6hhwCCAzfK3nMwDng5+Ua5VwtlnircTTQxdmoSd+v2NxtdypphlEAD5eIjlfpERpLtPjTbOoYl0JKCxl7rnBIQ2yLgQynPK+xBPSb96zsNoFKP8ANXcH05AgmkMGqSIEghP7xIK6i3PTt0KtR19F6ZcKlN0XtT01BMgA5cEEGe0mOANUp3RuJ0+L9tJBZlIcpBU8hynjHi6OYzGDDfp+8WtTSqk2OoZSQQSDkGDkSM51nKe230pfS2p7qN8LHaRNWDcYKuTGDMDyTGqVQAABAGABroPdGjRoA0aNGgDRo0aApdTrBQAVLXHEeIz4z/hBP01juv7c7gpt/VC9wZ0DAFaYMk2ICB4gsRJgRnGs60wVCzGFAN2Dx9YIxrL7QDb7d9xUg1KxvMfy/wC7QZJ4j9/pqio3eyLI2SuxL/2gdVKUlpUwFvtRVGIAwqr7RE/trFdUcmmxH9qAwlTgM0LaRJtgFhk3CR9jf6dvkbc7ms7TWpo3phwyoCT+LULEQrAIFgwYUAAxpQKHrNRogn8SqCYkBgWOPeZjIjP7aJxV1fbz8zBVk5zTt6/Rc6P0yXoqarAIlzMrlXuudaahuYFhzIPcoHGtD1TptR2DK8NDCSikEGPngKWjnLAmTk692aU/4utS5dQZPK2hoQYEAjuwc5PMadI48c/X/nrdg0orOt9dTJWk5aPYV0t26x6lN7cd1I3rKnlgB6gPgiCogydWduadRPVASqC4SUgwC3zEgzI5xkEjEzrjqlYp6UBeSWLmYKjHkZ8z9NXtj0xHC1GDK7BTcpKus5ALCCwEjDSMa0zpXipSV0UXpzeVrYbPsgq3DGVs9PIM+4AiJ+4jOk3xFu7ClM5OHIGEkl5kcz9Z8YjXjJWovIb1k7QkRTcBRESgsJxEEIuk/wAQdTWpVQEMjkRa6kGc8RhwJyVJH11XVk403Ju1jtKneaS1JNn1ZhUE3FRIi5gYZwcmfBxIAwI1qzu6e1Sl6sqB2CO4EkeBlzFvmOfOsC8g8HKMwjOFYy2OBIAzrZb+gN3tbriWFzIUCkgiQUIYEMJ7eAY+uqcPWjUvd3S5E8RRlBq6tfmZP/tC67RqNTCAMEmxo+ZjaSEnFoAAJjn6gA5Hp3Sqm4qBSHqNGFWWYe5P/wBxPPPvrU7v4e/hdsdzuD/tNVlp00BBWkHmVEYLWXcGAePJM/Rt822pFKZNzoGuUQWcgrAu9m4ABwBj5m0pUc/+lRfBeZ6uCoJrTZeL8hPvdk1PtKxaYKMOCAJGMTnwfGmPQOlHcVGo3BAaTFTE2vK2uB5ErnPjTyl0y1ErVag9SZpoyzmo0mA0sWklpPvxq30vqFBVNlcG0QSATaWYgA4mCfb31u9qS0PWvGEbJ2PnfUqhMh4WqmGUfMGFwaCPYqRP11U2vVjTvp14ebbfUkDkW3FROJuDEgDM6dfEfS29X+INp/iFJDrnOCw+kyD9bT9dJn2aUkR9z+I1gspAnvtAF1Ur8iY4+ZvEDu1CrDtKeWXgW1acK9NOS14PqX2oXS7+oKCsUUlZqvcf7GkBlgOwXEkKQD8wtN7e7gV6Ss8IaWaaCoSsErcIkEsM3Of5RkXAaV9I377kN6gLMpRStNf928hBTUcWG20D29zrQ/w60wTV72S4lEfCm2W9ZgZUMCHt5iZIONeRVpSptwjps/l+DwZrK7SW3rxJqu7plVaGL1FJCU4LNnzIAABFtxjiJ1b6f0o16iCqcGokUwZQCR8+O8/ft4xide9PpQKkqitfBsUKICrbEASAuJOdaH4RpzXHHarN/wAv/q16bq5sPnb4HmQglXyx5mm3fVlp1Qhp1jaOUouy5iIKqQfOot58RBaZdKNZiGRQr0qiElzAtlCTx4BjzAzq9S3K+owkE4EZkeY4jzpJ1DpvUDXqPR3CLTJBpqxJi4UwwIsIx6ZK85qvPiMENj2jpfjegGKsrqwqCmR2kAszqJN39zP3ETqXZ/GNCpUp0wtRWqEW3BeDeA2GOJpsPeY99RVtj1EupFenAqMSMAW2wg/s89xJIJ4VYIOddJtOozmtSt7CcCZCsXA/CHaXKj3tByCdSBpdGlXTaO6FNRWek1TNxCmOTxxiPp+/OjQFLbfGW2dio9QRz2zm4raApLFuDAHDA6nrfFW2Xl25I/s38GCflggc48Z41ffpVAgg0aRB5lFz98fQa9bptEmTSpkwBJReAbgOOLu7750BR/1o21zKXItvyVaD6cXwYzaTB88e41zQ+KtsxC3kMXWnBVvnfKqSAVkj6+RPOrn+hdvEehRgiCPTWIBmOOJzrv8A0XRm70acypmxZlflMxyPB8aArdWpeoIEFWESD74xAMY8jWP/AO0+u606aICCx7YJ5BUDMiImf04OtTvehlZfaP8Aw9QkllAmk5Mk30ziSTJZLWOJbxrD/G3WAUUbimadQFluBupMHEG18FTxhgM8Tzqtp50117yNW7psRdB2Ap0jBhnyXicRyR5Mf+caS/De0NR6WSAsEm4gjukwcFTBHnzrQbPeyrQDMkDH+eccjU/RKSUQkoGliVaB2sFWkYMctDeeDHvqdRRvGPBea+phi3Zvj+yXoiu1fcvVMteFkRwr1CBGYxaPcjnOnxIBEg59s+NZCl8RU9u9UAM5aozSlsAEkgeJEH/PmJLjZfEC1luQHGCDgiRORq7D1KajkT1/JRNqc9GXd5vQhCimXYywEcR5PPn6am227ui5WRo98Z4Me+PbwdZ/q9eobmQIL6dlzgsFzmQCCAR5zEcao7/qDKaMVoJT0lZlJC4LGpeAASDj0xJyJccatVVN2L1hm4pr6mv3FU0qRlBAwLRgz5Ptn/PWYqguyswvKlYwbpnBVrlCxyT45gRrj/WJ7np1wjKpARmgkSlwNS1oBgjHuYiQTqart3DYi0kwx+nJ/bx9D7ZxY1Sqxy30LMPF4eeexZqUBUBVQpLf3MRJEsCQHAe9vHz8a1WyHp0gs3R+nPsPA1m6O6WnCXBWIJzyQIk/oWH+Ie+mX8SwiSB7zjHGP1IH667/AB+Cp4OLbld/Qrx2LqYppWsl4mf+PK6PV2tJz23PUJutiLVBOPqR+p0uobGpdfYtKmoZlJkuTJCjPcQcHIByR76vfEg/2gNUuhKaxBIHc1S7jzCjSu4gyKrA2BiPUfiVAUC4QYIwf+uvRiz18IlGlFFnrzijtCxIRyDY7KbmIZiFUHIwSSTEYMax1Hrm5Z0Bq1HpiSqM5ItEzMH6HwMiYE6afEW2q1jTJYtglRcTg+ZnBwMfXSmn0yoAAOxvmuIyAoiFKzyDwSJj6Tr6X+PVGOHu7NvwMmKcnUNTu2qshYC5KBDtJMAAm9gCYaKZIwfr9lu+2aOahd1opTsLFu5oe7CKMsRb9BnJHOm3QzXowFqU6qMvcppst0rkTcYObQQpjyMaWdaqbYXK1GqWFqNFdQfMT+AeeR99eRipe3ZHpYCclCUTv4Z3KmtV29FDTQ0XDOx/HchkXuZYsEEi1P1LHOtPsungLUouwPqkx24U2DnPIiQPACjWV+FnV61V6FN6brTYu1V/WuDMpKqqU6ZulJmT5EGQRf6NvqtWrXqepRAooC7Gk3dN1rGKmCESIz8x15NVxUlz2+XE8rHJutKz007+BrtntfSS1jeeS3jgCB9AAOfJP200+C64/iGAHNN/ccMo/r/y1mdnudw1Ms9SgsAFh6Lm2+CFkVfYjx5zq90bZbk1qbrX2qnu7TSqSVg/l9TIyp5H/WMpxeGtHRW0MlCk1XTk9T6VtqguYSCZ/bGBq3rNbFN4WYCttZFv/wDHfyP/AHjUm7o78VFZHpukJcsWiVm8oDJFwY4LGCie7aoh7qPTkrM0OjWYt6l2GaIPcHHK5KWlRgmAGmSOW/u67pDqIaW9Eg2CAcDJvb3+30CzmdSOGk0aodH9f0V/iAnq5usPbyYI9pWDGY9zzo0BfOke0+LNrUVT6ltxAAYEESbQG8KZBwYIgzEGK253+7Sq/wCGppmqqpeyqClpJjjuLCMk+8YyoprWpqs7CiCWpwAqkgl4EAOSbBkZyJMqFjQGkq/E+2UT6k8YCsTk2wRGDPgxAzxnXdT4h2oRXevTpq9wW9rCbDawhoMqcEeDrNpQrgqp6dQ8z8khRXJtXuz2lWkx3CTzq9Q3W+QQu0RRIaEiJqFmqGLxJBM8i4k++gIt58UbRBjd0ansBWJ/eHjWN+Ieubd1UevQIN0hWX6cwfMn9tfS+r4ThpI9zA98cH/LWD+IFW5CUuYqwVy9qp7sf0944iNU/wDRI7V0oyZjEq00WoaFUCIaxCGThRIHKHBODGDjWkpUyoAWWIROTkr2ryTAiWP149tUBukKICVJJZWB/lMDg5AOc+cRo6f1AKFQyWSEBx3BaigRnnlTHnH11CUZKevExJ56Ltwd38NvB/Uk6n0dHLuim6CbY+ZgSOQ3nB4+vOAsTqq7R2RaasptYm8BjcoOcEYmP3ydP6gFUOl7RMB0MGZmAR4gD9z9gk6x0Ni7PShi78ECZaS3JyQc8cH6avqQaWemrM2fxNHBOr/ut/j06q3EWt8QVfxu5gKhJQg/2YmQAYP5e2Me+uulbl6tQU2cE1CApcDDAdrcQfafmEz7zS3+z9NgBUp1GzdYfl4gBgLWPMxI4yZxCKQ8mATbMcH2df8AmNY26iazevXgfYdhg5wlGnFK+l0ulk+fn3mm2nSadVilJUdlBEesCigtcWt+d+73xwNOd4qACkWYshzKmWJEsR47lcgTAlgPbWEarb2wVdDKsDkHyLhmDgg8jI1qeobouUr0SGUBZJBDFpcMSvsSCLuCQRiMaadVyjJWvz14cbHzP8v/AB7wyhOMrxfS1nw12d+BBvqrNTkEXpCMxJ7lPdTZB/eGZ58EfysNtvhV29NmIQlWUhnJiIF5YwYDBbpmL+SQDqrRq3tNpVGNqlfKvBZDPBDEsPYzHOIel0giOCWAZ2VluBJhrRZcBBuAayTcSIjC6rdRXcJcVa/NcH5nkKLtdcH+0R/xI3A25q3G1n29b8phGTLcyJgnC8sfy50G421ChTIRaYNokHJg/mbyYzmfGkNChNYElj6hF1qlhKDLHFoDJPzETzmTq3V6PTpCmyPcrwGYTUKrBIORkSYxcQG9hOtVHEwvGm75vD43N2GrJLK9uHkV32nqKHK+CqxhTETMQ04H3/zh6j0hVJJ8gxccSBEH6SP8tayg23EhHWr2nuBDQQTK4m0yflxGoNpXFWklVaDYBtGCWJjAuYQJk59h769GNWUfddjdKMZLVCXo9RaCgQGhi6qeZwMSIGR/UzGdZz4s301CVVlLGlUMiGL01CBhHjsmNPes7ZvVpkq5WBC+meckpxF2JIIESJxpeduVqCszH1U+Ug8ZJDMREt3HIx9+dRzbzk/myp14UNe5EHw9sD6NSjNlSuVDMRNqpLAcjJMDnBn6aa1t4lDb09rTuqAFmOJDuXL98ZAGWYAjtCrJJ1N0/qO5LAitWDfkDOxBOcsDJgYhYzIIngz9L21ZadVqm5qbiZDtWdvShyAVKNUACxIBJMz4415FSarz124eZ53tSk5bvceU7adO1nVzEHu7TliW+7XSx8nV34StaHYKxVQgJIlRgsRkHJCgj3TWd3O0pP2rQS6cLYoJkws4/NI+ndrSn4cSnQVP4Wm7GAStIEicueDAOY+4Gr8VUjlSjsdwlFqTct+poekbwXsbQhPMv/yb/kdM+pdUSjS9VpZAyKbIMXuqTzwC0nzAPPGkvRvh3b2mKVEicK1FcfQgiVP01L1jZ16bUhtKaikFqs9NVpBDUmmaV10ECQxlM8fTUIK0TRLcmpfFm2ZFcMxupioFCktaQSJjHiJmOM516Piza4/EJJLKAEcklIkABc8+OcxMaWNst0CANptCLkBYIoNouUEAtgqAPJgVIANpBio0d4rIDs9sXy15RfmlQxZlbtJGZAksCLbRdqZE2mjVXpr1DSU1gFqR3AcDP0Y+PqdGgKfxH0CnvUVKpYBWLC0+TTqU8zgiKh7TgxBBEgrz8G07i3q1bi1xJIMwKgtMg9p9RpXg/qZ02jQGaq/CQJn+IrzDqDKyoqNeY7fcx9o9hq90roS0KjVFd2LTIYyM2/5W/wDxN76b6NAQ7oKVIbg4/wDT66xHUen3YqQIMguAZI4a3kx4BGTM63G5p3KRrI9U2y0yWctcMlUlmK8AZgKPqAT4zqisno0W07bPZnzLqHSCK9SWNpdjcRkySRMSATn+vtq3vdwrq0wpDM90223DuM+xIA+gHvp5v9wdwgp7dJUmTUMiipH97moQJ+Xt5FwI0kbpfpVJctVIAYFlAExn014GeD83uda+3eISU90efPDuhPNB6EG36hU7rIQSDfVMAj/+sNBebY7iogjOrw2KVAZdnZhHqnJgwezFoXjCgA5nVHqPT3rlalIqylQJDTME5kmCP18D9IkquihR2gAlyTdJBJChWELzwBJx9J1KlDLH2tXwKe1ldyirJcjo/DjgDvUkm2ApIg/mnxAk/sAZI0kq7U2TII9QrMgyViWEYIlhke/jWzqXkZUG5ZKkkANCxJgkZEYiMnJ1D1DvpshtcXAxaRbmTkQDN3MexgnnLOnGxvpfyNZPfe34EfQtkG3qggVEF1wIIlQpzHIyRB+q6cdRqsAxV6Z9KLwuBGCCFLcWMAygyZJwGw42lMKrFKahy6hnw6ycBj55LRgceJGqlYK3bBRpEEwOJbAPAtAEQD2knJxTOksvs6ST36lOKxsq0k5bJWt82/uIq2KiqL2p1CCLZmQAYMAg4OeR/SL3plzcGUVCRk/miJJMi1iFiSYMAnu+a508NZbTIRjd2fLTYRJK5gRnE28wR8uo2qNUC/iANIYXgwym3KsDnAIlsZEGBGvMqVHGdpezr3fDp0IxV1pr64nZ27M6/laGvB/MRFuCfm54Gck5zrvdNzcCrR2yAguEwT2zmQJHgeTMxpUcKO0ukwTCuoggNDAwODNpByT4jVha0CAbZZYAJAEQc3MfzDnx/XULzk1ltpy0a+6OPLHe/rwIDtlkmVqFio7u1hJCjJgD/ETkx4Gr22qozFFJuUZBqmwTHAZ4J/T66Kb1fIFQScrTDDnt8NwOTOTkROvVqxAZUBxMqyTxJADiBzj7Zxm6nj60IyWa74NtO3eSbe2q7/sQV6RooWRlRVElUthhn5gJDTPB+mqdEUqgXsNNysrarGmPZmQmfqSDA8DAIvb91tQVaIsYwzOXpgEcSGqSAzcE9v1Miet6LKbXMFUDtVIHAhQQO058n6YJGaniKtWSVR3v3dy/A91evuLt9RqU6RNOma5JMvQDOFmZEqJUkMSSYORHuY6mx9Q0qnoAIVuqn0xUJxAoulAq5HytLgFSMk662FMoVHqmifzEoocqSWlai02IM4KEW8xg6Z7nbLuGlKCtWADev8uMAGSgBa0EL2gTHgEj1KdqStx1v62L4wVtNvXzLXQdqK1T1iAKSWhbEtlgbiSGJyjG3JPcp8rl9/ELUcNTqZAICMLbs557XuwIlT9Z0qp9bSjbRAeg8ABHHcAIOORUHuULefJ04223F0xTVuYWGWoG4ZQSCAf+RjMzlk25GtWSuaPpVEKghbfoef11d1DtEIUAiPpM/wBdTa2LYzBo0aNdAaNGjQBo0aNAcV6yorO5CqoJZiYAAySSeABquvU6RAPqLBMCTBktZEHI7u3741m+ofE4KVadfbVbW9YALILUltHqCQCJuJwe0LM8aVsm3cMDtNwZVizEtnuqVGYQMzbK2juvUQONAbPddQa3/Z0Fdpj5wqLiQXbJjj5VY5GNZ7e9A9SoG3Les03WKsUwf7iEkMeO9ySPy28ar/D/AFf+HpOBta5ZmZ85ZyaQqsTgKuSU5IwMyTrWUmFair2lb0VoYEMJAMEESD9CP01GSujqdjFVtoKRa1fw+TkG2CBZIgDuYY9gf5dQps/VBEBk/OzAWgeBnBJH5RmI4nTndU8Mp7vocqo8e8x91HtPldu1q1TYiVIkwxUoonhVEBVQD6SYznGsbVndGlPMrMoHp3zCkTGYBgEAf040j6n0wkEKCjYyIVQAeDEHyTIng++dXVQ00VRJLAMzkRjwFB+Uec5PJjA1wHFpu94E/QKTH+ID99aaWLlB662MtTCRkrx0MjtN2aYC1GgAYbkMPuJn2kePbTKpSFjmoYBBE8WjjwffuH1gatb7oaODJMW4kyRhZh2llJCjg5yTnOkXVdk6fh1C6qp7Q/BkYBiZ55H7c60Kqp31vczToNdPoWqW4W4cC0RAtEkkyR4jugnk499S1d32wagpxaBfmCxFoggnLCD55jOqtWmqgEqQbMwPsGzwAcHnwfCzqntV9ap6rCFI/D/WQahHgnx7KfqQIy1MsovdjfbUy4VWBghrckWgzlYiDkmMjCnOq603FJey9TN1xvXE2uBJKAi03DJk51Y2m5FLvtLNkHiYMf0wP31z/ESWIE3FyJPAIbPmDBgcYJ1B04ySz8/0RUnHVHNdhSa5MAZYrOJC8k90AY/XziOf9IE3XlHgAy8exkzllEj3x3c65UWljJaeMzyBgQPDYGTx99Q0lGJAEyMAjgnkj9cnmT7a7HAQlGzWiOdtK+5Zp7hCxAGMmfUxgiR3I8AT5YHBxAnU616bMhD1BEwo7TyASZEj/CMA6z25ommS4wrEepGBOIqQDxPaZ8ZJgEm50qlUrMwN5xdiR+g+g5/rwdR/8qMot326lnbtNdRtW3FNQw9NIYdxaGDCACGEAEx4KkQOeQEtOo9IgOzGnIWmzfNIHajsTJE8N54Pgs42ewBZkUxWB+QiRgNMEA2k+/GB/NOrtD4W9Rf9oGD81OYJByQ5BwJntBIIOSdShRpYZabllOE6u+xU6R0t67ANcgAksV4lZXmJmQcf08a8EUKYp8iMM3cPu3/64x4jSqjuztytBiTTJihVPKE8Uqh85wrnmQp7oL3G3IghptI7mAkKTMMf5c++DnjWWtXlPTgepQw6p68SvuNqlaBUpoyHKgywYgzMMTIPGDIaOJ1f6H0qvRAagb0BJFKuSQJ8U6sFgCc9wf8ATk9J09WIhLIIIZR2n2IzKk/dh9dajYoQgDc6nRg1qxUknsUavXUprNVKlMhGd1tvsVbu5jTuABtMGcx4gx3/AKwbbP49PHMsMYnPtyOfce41Y3nTKVUzURWMFc+x5B9xnzqF+hbczNFDJYnHJeLp+9q/qqnkDWgpIz8RbaAfWQy1ggyS3bKwMyLhj6/Q6s9P6pSrj8J1ftViAcgOCVJ9pg/sdQt0DbFg3opcCWBjMkAE/eANWNl06lR/s0VO1Vx7LMD7C4/voC1o0aNAGjRo0ByyA8gHBH6Hka60aNAGjRqKvuESL2VbjAuIEk8ATyfpoDO9cpkbqkATa1LcMVHFytQAYjzAZh+sDnS7cbIY/DLR+SMufYwZMcmYUAQI51oai+pu6NRIdFo7hWYEEAu1AqDnzY37HUXV6MMLRM+PBP8AeGJA/lJgkjiDqqpC6JwlZmM6ntHBaq7dzETkGZgdsYIERI7RgZ15UNRVpgJcCBbnyTkcc8AwPYRpnvNkFJYXuxMmefc2C0EkkjMBVkY0t3ezYMHqm004PpqwuFsQoCyElioyZzJ1kaaeppT00J1YUgKtdgQSbVWe8+QCwHaMS0RwATr3Z75azGUiJYznAySeAMf5jS7e0WrMHq/h01hVW4ZPNiETnPc2Yk5mAIPiCoKFFKK1bHrH1HKDIpjC2yDjEgGSTaSIUxK3I5c63u3Xe1WAJFNG/EbkOxM+n7wOW8cL/NFrddHdmcgrJY5yCAZOBBHkfsPsaO0U0ksVSAtL1Cp9vmJJ+gjnLEMfOrm36q8GQZFNahJggA/pwAQPPv8AafazRTPDU5bku16E7FVZkCgNMKSSIMAGQBmDkHVja/DlPhy5DY5sBnAiM+eQZ1afqlgMyGAssGDLZZmx4HaP+8fbUrbmBRdzAuJ9z+GQY/U41HtZs4sJSWtiEdJocMgzxLE/Y864fp9FMFFH0z/11zWJancM2kKw9rvlP2Jx99dIfUQgnvpz55XzHvaf6H6a6qtS27JdjS4RXcSLtNvGaSHOcSII8+/HB1X6WtOi3okA291FjktSIQwSc3IWVT9Cjctqy1IhKYH5jVkn3Ci0/bH+eod5s3qUQR2VKaU3pk8AhQpU/RpIP0bGQDqPay5k+yhwSG+5YC0jAPtjj/z/AJajq7kEZPHj3Gl+x33qoBEEypQ8q6kq1M55DDkfpMiYts7NcoplihUMs2t3GO2fI+uDBHnVbu9C5WWpO23FS+kAtQwex/cYKPOMiR5nnwdHT0O1exmJoVT+BVYm6m5+WjWM5BgqrHDEBW7gC7HZbKkuZNwPzxLxU7rXP5hxDeCAD9WOz2QqqyV0DhgyupEqwOTI4IJJ/WdX0ocyipO5c2OzKHkFT4AgD3x/0+vvphpA2+GxWnTrO9VXqBKRMF1U2gLUZmF5DNAI7iLZDNLGcfE+1IkVZ+UQEeZebABbJuiRjIgjBE6krFDdxxo0v6V1iluLvSJNpgypHlgCJ5BKmCPbwZGmGunA0aNGgDRo0aANGjRoA0aNGgDVDqPTBVZGuZClw7bTKsVLKQ6sIJRciCIwROr+jQGe2XwjSpPSdalYmkxYAlYJYEG7snhjwRzq23w5QJn8X/x63/5NNtGgEtTo6UgxplxMTLu5xxBdiREkwIn9tLOo9KBAZoSYPEwBMSPztJMSDkkxrWEaqdT9NabPUtCopLM2AFGTJ9o1CUEyUZWMH1gekyVGktISkrQXaFJAAItDu0kmAEVCfe5Fs/h+pWF1Un1XYGo7EmLxKoLjcxCAY57hPk63HTujVKt253AIdlIpUzzTVskmfztyRwsKvgs0lWg6z25yFE/Lccnjkic+AAONUODRappmV6jSNWqlKldYHirUBglj2sSR4UMZIwWcxiNWqSIdyhCj1ACbWE2oRCB/5SSVCpyBJaC0C9Q2bi0glWYE3ThS2WeOCVDBVkQACYyNVj010tSmWJLo7PcbgCxj7xTDE+7POcaqtpcs42EfQNt+KlSsxd6ryEM4vBc1Hn+7BCjywxjTHZ1v4hqCmRSpKgctgvUqMT6Y+5gT7Kx9tMV26LVle5aTkOIgu8elTQewAn9fuNU9h0uK5JPbTqiIbBZbrm/w0yf0GgdiHp1Rl/GJgWMzD8rXMyqkfVlH2AJ8atGFou0yYRfrBWk7H/L9zqvvNld6VpKgAD0zzl2j9lbn66YFZQShBNWGERgogxPspEe/6Trm50sbNS1wZwbUpKoGYJBRj7HufVTaGoU/D9jB4BKHI45BAx5xHGrux6WF7mMujQCCQvbABicw6g5/m1c21K1VRMWho8TCwSJ4714+/wBNdyN6nM6Rlt1sjtn/AIip3U2/t1TIBAIp1lOMEQrSMQhwF1rNr0+SQATIKlpzaCLLj57QIPOrFLplwKOs02AAB/lmbSD4jGfbXvQR6DnaMSbVuosxkvSECCTktTJCHmQabEyxi+FLmUznyLuz2JVjd3ex+nOffM/01B187gCj/DhjNUeraaYIp2Px6mPnsGM5/XTbRq9KxVcxZ328rBT6G3qKuGINNx3LLKZrcq1otkXlcsg1Sr7avUpOw6ft4CkKFCKD3yQGvU2ctcCoNxwRlnX+o+37RfVheASrCbUWTch/9mDHHOIxrs/B1KIFWsB+HMGnJFO2Ax9OSDYOTjIEDGugq7E71P7PaUKa3RK29yAuymRV5z5nLkxzLroNbcMh/iUCMIiLTOMmVczn6LHABAuKyp8E0WENUrNAqBZKdvqRNvZyIwecnnWnGgDRo0aANGjRoA0aNGgDRo0aANGjRoA1Dut0lJbqjBFkCWMCTwNTap9V6am4SypMXBsRyvHIIP6jQCv4hrbgPSO2qIB+ICrlQrNAKAybsZwOZ/Lzqjun3jAJU/hXUvK3RkIgqIYLReHQsPEKTiJ0h3C0QaxfZVrlfcW2OPxJaopY9otusDYk5PNuZ6W02oZ76VfNVwLYEH0mSRESrhIB+W5rRABkDRdObeCqDWekULAOojAsYmzzIewZnBb6HT3sqDkMI8fXXzmltdmaYU7TcFmVQyAiF9a1TF0fyAkxMGdbjonTaVMGpSDL6oViG54HPmYjH00BNU6fMmcxAPtmZ/f/ACGqv8EymVGZETxAtA49gv8AXTjRqLgmdUmjOUulWPLeGDTmCQDHJ8QP1Zj51R3Pw0Le53IKvK45dSCwlcsMATIyca2EaCNR7KJLOzP/AOrqsfUYS8o0HIFlvjie3V3a7QMbmBmF5/mBnz54/bTTRruRXuczMpDYAQFiM8/WP+mrPoLMwNSaNSsREPXOr16NULToGolsswBMGHIGPcoBwfmEkSJW1euvUVGfZVi9M3rbcO4ITglR2wTTafLAAMMjYaNdBmz8S1fy7Osfa4MvkLmUwc3R/LnmVE3TviB6tVUba1qasagvYYFgkTAxOeYEjkyNPtGgDRo0aANGjRoA0aNGgDRo0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data:image/jpeg;base64,/9j/4AAQSkZJRgABAQAAAQABAAD/2wCEAAkGBxQSEhUUExQWFBUXGBgaGBgWGR8cGxweGB4bHRwaGSAbHSgiHiElHRoeIjMiJSktLi4uHB8zODMtNygtLisBCgoKDg0OGxAQGzQkICYwNCw1LSwsLCwtLDE2LC8wLDQsMCw0LCwsLy8tNSwsLzQsLSwsLCwsLCwsLCwsLCwsLP/AABEIANAA8wMBIgACEQEDEQH/xAAbAAACAwEBAQAAAAAAAAAAAAAABQMEBgIBB//EAEcQAAIBAwMDAgQEAwQHBQgDAAECEQMSIQAEMQUiQRNRBjJhcSNCgZEUUqEzYpKxFRYkQ4LB0Qdyk/DxU3SissLS0+FEY3P/xAAaAQEAAwEBAQAAAAAAAAAAAAAAAgMEAQUG/8QAMREAAgECBAMFCAMBAQAAAAAAAAECAxEEEiExQVFhE5Gh0fAiMnGBscHh8QUUI0MV/9oADAMBAAIRAxEAPwD7jo0aNAGjRo0AaNGjQBqDd7xKQBqMFBZVBPuxgD9TqfVTqfTqe4Q06q3oeRJH05BB86Ai2/XNu6hlrU4ZQwlgJUxDC6DEsBPuQNcf6f219grIWhTgyIdiimRjLAj9DqOj8NbZTK0yPkxe8H0zcsgtBg+/1GuR8LbWI9M+M+pUntNwzdMg+fsPGgLg6vt//b0uLv7Rfli67ni0Ez7a5qdZ26mDXpA55dfGff6jVIfCezAt9LE3Re/NoSfm/lAH9edcVvhnaHsNIwVtw7gRcSBhv5iT+3sNAPgde6UdH6galFwRbUpFqbKPBUShEknuQo4BJ+aD51aG9gkMRA/8z/UfbUXJI7Yu6zfWvhypXr+qu4amtoBQAkEqHVWw4GBVeRGew/lGpuqb493dC3qq/UqQWP74+umW03M9p5/6Rz++uZ1ex1xdribbdA3CKq/xbMFFMZDGQiWmT6kyT3c583aqbXp1R2ehT37lqARaiw1y3G8SS35kxdyIifGrNHqxprXqu/4aMxOOAGqEn/AAP+H66r9NJoNtar4auaiV8yA9Ymqkk5IR5pL/AP6DSM1IOLRP/q7uJZju2JLBh2tEh0YSL4gKrLAgd0xI096VtnpUkSpUNVlBBc8nJicnxA/TUfT+oiqSB7KcH+YXAf4bT/xat06ytgEE8x5jIB+2D+2pJpkbEmjRo10Bo0aNAGjRo0AaNGjQBo0aNAGjRo0AaNGjQBo0aNAGlXWN5WpMClMvTFKszR4dfTNMHN0EepwDwPpLXRoDNJ1Pfyf9lWJpkG8cMBeDLSCpnMRgck9vC9T6gVH+yKGtM9wiQMR38MZA9oBPMDUa8Y6AUdL31cuy7imlIdq0yGy7WktAn6ExMwD99M2rqIzySJ8Y9z4/XS/eItalZW7ZghlwQwghk5tZWAI5iPvpPseoNDpWhK1MguyDtqI3yV1X2YiGXlWDDIAJrc9Loko8x7vK/lSMYu9iTAn6TAP31Ed16gMYb5SD4YTE/wDEI/XSvcbgqpyrS4tiYdGFrA+xkkR/3eJGl1frS0Q9zSAqPcB32EhRUeYk0yBdnhTqh1NS1U9C3ud16NWnuAfw6wFGpPgyTRc5xBZqZjJNRP5dVuv9R/GZEMvCsPYXi1SfcFlKkeQTxjWV+I+uI9Hd7U1VZSs02U5OZtBiGKtPdwR586S7DdbndtRq7daty0loVytK5RmGjBkRB98KfbR3asdSSdzTfGW6NFVIrlNvtzSpizLVKt0uHJHyxBMGcHXP/aH1dUFMpXKOxVwEchoKJDEKZi6nzxqr8S9Bq7ixEp1Vo0psDU2Ek/M7SPmJJz5knzqj8Q9BrVTSLDKUkQ/8N2cD6/01xPa4a5Fv4f6i9fp7belVVty7M7ByCwWmS8uG5Vnspknw59td9M69W3EUagUhxCuqmVdf7NyJIhWVWPERPjWf+Eg223ZqOWWkLqb2qGuABkcTioRxns++q3Sdy1Gsr5gEyPcMCCP66k1yOJrifQuifFdNVhlam4kkHIkBUCkjggIoMiAWPtrTmsEKsrC1rnZpxZTUKDPsTb+jHXxqtU9OqRdKvFXuMmWY+pJ8n1FLGc5GtRT3DVCrJUPqwgYMQAUp5RAIgiYJn348lex3Lc+k7TqRZgW7QWsVfqAWJP1GFI8EHTbWB6L1dSqpUxVpowWf949Qgs4+vdkD+Yxp8vWGEfmllprMZhgrOY9yWED+SeJ1bCoralUoO5oNeTqHZ7kVFBH/AK5iR9MaznxR0xUd92zOO2hSIpj8SBVwFa9QAxqQfpOrSBZ6j1Ld0672UBUohe2A1xb8PkicQzcL+SPvU33xNuF7RtCtRhVCBiTLJ8oAA7gRDEyBEidIDWplbk3m4vdVklWFpqFSnqNcRKmqF7ZAUsALobVjcJTAX/bq6ljVLAI6n5EEtLBrUDJAJJyvME6A3ewrM6BnSxpIKzPBIkSBgxI++rGsJQ21KtU9Jd9uGqGBMOBOaoKz2BrR4/l1tNlQKIqk3FRE5z+5J/cnQE+jRo0AaNGjQBo0aNAVtzv6dNkV3VWf5QTEwVGP1ZR92A866G8p/wA6cT8w4iZ59hOq/Uej0a7BqqByqVEE+BUtuj2PYMjIzHOqVP4T2y5CEHOQSPmCA8Y/3aH7j6mQGn8bTz3r289wxABP9CP316d2kkXrI57hjgZz7kfuNJk+DdoLYRhaECw7YFMIEHObRTXBniTJ17U+DtoRBp4ziSeWLQZ5Ek86Aes0CTjVGruWECQDMSBg4OCDx7xOlXU+sNQd/UaKNwirYR6ciLakiCpPFQccGIuKnrPWlWFSpT9SCShgJVjBpyxhCZuAMzH0INNSdtiyEbjKt1GGsaLvCcXjwaROCw9vP01ldz12nWpmpDJUoXx25F2Hp1Qkk06kAEjAIVoBUaTbzrVTbmEtqUbrjRqg/htPykmSIjtIbHI9tMum9Cqb38R6NTZkiDVapNynkLTtVoP94x/3tZ1zLmktCx1PqyVdiau2YMCDahj1VqSBaFgl2BgWiZ7ecTB0r4U326qDcbiodoCqgohJqGM8ElUuPcZHP5dMW2G26S61NuTVcKRVSbqrIfzrjsKxwAAyyIJCxxuviipWKlZWmRcLCMjEEkSWB58Az45N1OhKW2nVmepiLabjnadK2GzIKorVQCJb8SpiJgn5RkcQMjVL/WMUt0WVLUrWq15iKqyEkRhnpgLk/wC7pgfNpM+6VRLZ4ETPgcwI9vYfSdSegK1veQjmZm1lYG4WyTkekW5JweATO+OCio5mmzz54uTlbMl4mrPxKwAJpDHzw3E8EGOPuBqLqPxdSp03Y02cqshRbF2LU7iDLExEf5iUj7Mm264gWg2tKAicQAB/kT2z4in1ane9FCHII9UhriQFiwMDwfUZW+npsfB0eEp8iMcXK+rND0zdbNKFNXRXhQWdkTvYyzvz5MsfvqY77ZjH8KMk/wC6p+PPPHtrL7iutM2m4y0gqQe0ZuzgEETBBzGeYsUqcreGOQGMecZ5zECPeY1L+lBK7v3nP7sm7KS7vyM+odToJV29WnQi1ijwijsrFVBwfFX0s+12nI+IUhi1NlC3EmVwFMTzEHnnjXymv1CpWUgs6h1MICRAIkceRhuZ4z7MNn1yoDnIYhc5Egz3HEgxODj66qVCm9crsaZdul7yufQqu12u8DWkLUX8yC11JHJHtB54PvpOgfaulPcEGwOaVSO0hEKov/eJc45OPeSl2fWleO5lYZDgwVJ8jGeIjII5nOtbtN3T3tI0K4F8SIxcPFSnPEE5GYkcggmivh+z9qO3iviWYfEuXszVn4P4Hex6p6YVVHqPYuJgADBdzBCrMxEk+Acw82VT1KYL2tkHiBIMggEmIIxnxOsnToVKd9GraDdPqA23pHzyT8wXt9lgt4zd6WgWa9QgKIYGCIWIFin5Q0wo+YiM9wVYU5vY0Tihn1gUqKApRpNWdlWipUC6pBtkgSAoBYkSQqsRxqxtOkUlRVZKbsECs3poLsZwBAByYGM6p9FP8Q/8WQbCCu3U+EnuqY81CAR/cVOCWGnmrisgpbKmsFaaKRxCgRAjED2x9tT6NGgDRo0aANGjRoA0aNVanUaSuULqGAkgmI45PAOQY5g6AtaNU6vVaCkhqtMEBiQXEwsT58XD9xrv/SFKQvqJJnFw8FQR95dRH94aAs6qdQeFBDEQZwRn/FjU9KsrC5WDDOQZGOcjSffG1yzYz8yyv2DRIbHvGoVJWRKKuxb1nd1Apekt7EAFXIVDPkk9pETNp+/vr59W2+4d3pLSJ26kXIRf/DrP+7YS1nJCrJj5ZXA326p1z/YhVkwHprGSQO4WcDybhgHzq3u9yuyohLizmTc/LHF1RyIH7QBgCAMZoqU3Zblk5xpxuxX0bo212dMVbhWYi5KhhsHg0hMAQeZ/XXnVus1WU+nKL7rBbnMnxH0zjE6zO4qmlUd1FyHuq0wMS1xJpjgEgElODk4J7udr1pHUD1VjmFU55JNQwADJkoY7sHBIHoU8PTp6z1fU82pXqVX7OiJkZSLVIUksST+bMYx7ZP3886qVkXbVAMGjVaBP5HflTP5GifofoRDCqKDgHuWRwBEiDgkDEx8x8+dcvsyysDDKVIKvE5MWArIYmMR/Q41oyN6ozutH3dkD7U1CSO0gkH3P6xjH08xqzs94NvRqQoLDx5ZmkDgCAAD9/pJJpdN6s9G6hURi0TTdhl14II8uuAfeQfJAv7bpl1KoasKXggHwBMz9wf012VSq4ZFwIRp0lUzS4iXZfE1ZFIZkdZyCcQftJWAJjIMGJzpp0rciq71JsLOEAcEtbTlRDfLBqFiIAHeogSBrNbnbWFxdcoMMwmMHtkDBx+nj6jzaVXVyyRcWDdhkDskwJmQJHvj6jUYpr2ou66+vj5GudKE1a1n09fDzNpW2wYxBgSRb2glpkSPJP+c64L2LBNqi0DHMEmIg4iBj6+dVNhvBWsL/ADAgwEkTEXSTCmTkc4wM4o9Y6s4en6Vn4gMMGyOWweWDoFYCIwTOJF7rRyZnseY6Eozy8Sar0FIUjsA4BjA4C4xjxB8D76U7jYsCbSlQ/Qi+RBmPJkDAJgE+Dhbu+pFXBcvUAJm1lUnGIu9Sc45BGccas06O4Kq7Kon8oxMxDXsDwJAIxk68/wDuQTtFP5+W56Me1SvJr7ktakVDYgBsECDgSDM4XHP1mdabp1NrEOVK9yt+aYlSB4GbYPIuBwc53a9X9MgutmcXi5J8WsOOAZ7QNP8AY7unUwLblHaswvdJxHbAEC7Jgkec3UasKr13S2/ZXiajtZLjv+jVU6tLqFKx7RWpkNGGKMPlcAnKnBg88HWa6lvHNUbXduAZucKCQykwCIm5qnyhABaof8xUnnc7p6I9QMbg62BMu5OLMgYaSADgCGPGHfRqNOtS9PcW/wAQ59R3B+aowEmkxzCgBApFwVACCMnJXoOk7x2NmGxKqRtLf1safpO4lFDKKZ4CzJGJtPgsAMxgZGYk3idYNqVfYkuT6tIYWJhVkEiMlSYEmSMD660dHc09/t2QytwF6z3ATMY945GuQmpGmUbDmdAOsj0jowqQae6rvTRsMcJUMAMRaQGEiZAtuJInjU9L4RKqEG6rhYti4jHZAEMIiyARHaY+urCBqNGq3TdqaVJKZc1CqgXNyY8nVnQBo0aNAGle/wCg0axe9WIe0utzBWK2wxWbSRYokjgDTTRoBL/qttpn0/5vzGO6JxP0H21y3wltSQTTkgkiWJHcQSIJiPp9Tp5o0Air9HWlRFOhVbbqLyAQHQ3ZIcNkKD4Vl++kjdUq0v7amzL4q7VWqD7sqd2fYK/1Otb1CsqjuBM+2IjzJIA/fSGrVcvCU7/djaWH/ht/8xH31TVLIFXo26G43LVUrLVpUaVsArcKjk3XwAQQo4I8+86T9f6iL6lRjK08fopgx+s6uJslG3qVtxncM9QrUB9OqFU2ol6MTaSoEXEEETOsH1SuFUU6ldjeRYwUFgwdSbwGUOv2Egx802mzCpRvP5GXGPM1Aq7/AK1UYOvcMFrckASWF1uSYBIxOAMDJ8+GtgEd6ghtwjyyVfKMAAU8U2kYjgQDgiPF2Tr+JTZXooLhUogPLHuvqiLkCwrAFYLKsfMx1P8ADu2e5qhqCKjFUuNoIDGCAckkAHjhvrrsVKdXXV/T1+SlyUIckarabhK8xKlQwIYCUYYNw8GDjOQ3sdd7Z/wKb1DBCnBJIIOSCAQG7AYkYEmOdJ93024l0qAuQVJINjhTJSpBkgG4cgqTjmDXXduwzbkhipjkC2OzBIHbxxgqc60TxMcO1n4nm4mtCNh7ugtZQkkENNNrRhhJuEYhYtgxiQfmB1ztd2XpOGASrTFhUCQuAJTyEZRI/rkECzsqhqorAWygaP5ZkCB9YP7aodb2jTSrLcnzIwEKDGQHPmT3TPuBEnW+C7RrK9ypTSjdk3TOlraygLxx9DAMeIjxwf10u3PQKiD8sDCkExzz7zJKwfpnTXpXSXalcCRUM2BgLeMEyJA+2Y1a3HT91TWQUcSIA7SSx9jA+YzzJnWapTnCej/JuoYmOWzW/MzU19ujsCUkMCFOcSSef7sAXeMnOsvdXrKXMUkOSzckH6fm8ZI/XW26x1c00YOsVBHzRGfPsRmcSfaeNY7qVe7uqMyriFUw+Y+Yzic4EkiRnXn1dJWbv027zQ5Z3mS+/cV19HbWMy1CXQMGckuVOJtyQJwLomDExrR7PcUmW4s9ARywszIgyJz+nnWc6XubmNRkqVHLmCYKqDhQO02kAwQZERxB1oKLpWtRgqACfU9VCzG2AKgKhjjzz/mKoU3WaVu5K3eybTW2vzd+5Fx6Vwe6rMnio/aR4zUtYjjBBgzE8mp/DeiQwEqZBF8A4kWyGBOBwJPvjTNrbEV7GgCAoIAImM0on7MT9dI9vVpLUwDSqEwJPaWMwAwCkfL5ABEQSTGq/wDaCtKFutreJF04t7/L8DHY7tnqg1y1ML/ZAyGhxmoxIBkqbQZuXOYaNaLbFaiiCrBhcDHbgyX5tiSGHv4JBnWUV6VRWoVmMBgFMw6FySrL7LdKj2KxABUG30/eVab1adamz2CmUqouHDSiKIEFmM4JVVycBdelh6z92Tv18zJUhfZWtw6c0buh11qImqbqIEtUY5Ue5Ji8eIAJOYLcarf6IO8/2imLKB4oTHrrOfVA+VGj+yOSPmjKDP7dy9RPWVmqQGSlJIpQIloP4jwPnugAQoGSXnQt+1CuqkgU6hhwCCAzfK3nMwDng5+Ua5VwtlnircTTQxdmoSd+v2NxtdypphlEAD5eIjlfpERpLtPjTbOoYl0JKCxl7rnBIQ2yLgQynPK+xBPSb96zsNoFKP8ANXcH05AgmkMGqSIEghP7xIK6i3PTt0KtR19F6ZcKlN0XtT01BMgA5cEEGe0mOANUp3RuJ0+L9tJBZlIcpBU8hynjHi6OYzGDDfp+8WtTSqk2OoZSQQSDkGDkSM51nKe230pfS2p7qN8LHaRNWDcYKuTGDMDyTGqVQAABAGABroPdGjRoA0aNGgDRo0aApdTrBQAVLXHEeIz4z/hBP01juv7c7gpt/VC9wZ0DAFaYMk2ICB4gsRJgRnGs60wVCzGFAN2Dx9YIxrL7QDb7d9xUg1KxvMfy/wC7QZJ4j9/pqio3eyLI2SuxL/2gdVKUlpUwFvtRVGIAwqr7RE/trFdUcmmxH9qAwlTgM0LaRJtgFhk3CR9jf6dvkbc7ms7TWpo3phwyoCT+LULEQrAIFgwYUAAxpQKHrNRogn8SqCYkBgWOPeZjIjP7aJxV1fbz8zBVk5zTt6/Rc6P0yXoqarAIlzMrlXuudaahuYFhzIPcoHGtD1TptR2DK8NDCSikEGPngKWjnLAmTk692aU/4utS5dQZPK2hoQYEAjuwc5PMadI48c/X/nrdg0orOt9dTJWk5aPYV0t26x6lN7cd1I3rKnlgB6gPgiCogydWduadRPVASqC4SUgwC3zEgzI5xkEjEzrjqlYp6UBeSWLmYKjHkZ8z9NXtj0xHC1GDK7BTcpKus5ALCCwEjDSMa0zpXipSV0UXpzeVrYbPsgq3DGVs9PIM+4AiJ+4jOk3xFu7ClM5OHIGEkl5kcz9Z8YjXjJWovIb1k7QkRTcBRESgsJxEEIuk/wAQdTWpVQEMjkRa6kGc8RhwJyVJH11XVk403Ju1jtKneaS1JNn1ZhUE3FRIi5gYZwcmfBxIAwI1qzu6e1Sl6sqB2CO4EkeBlzFvmOfOsC8g8HKMwjOFYy2OBIAzrZb+gN3tbriWFzIUCkgiQUIYEMJ7eAY+uqcPWjUvd3S5E8RRlBq6tfmZP/tC67RqNTCAMEmxo+ZjaSEnFoAAJjn6gA5Hp3Sqm4qBSHqNGFWWYe5P/wBxPPPvrU7v4e/hdsdzuD/tNVlp00BBWkHmVEYLWXcGAePJM/Rt822pFKZNzoGuUQWcgrAu9m4ABwBj5m0pUc/+lRfBeZ6uCoJrTZeL8hPvdk1PtKxaYKMOCAJGMTnwfGmPQOlHcVGo3BAaTFTE2vK2uB5ErnPjTyl0y1ErVag9SZpoyzmo0mA0sWklpPvxq30vqFBVNlcG0QSATaWYgA4mCfb31u9qS0PWvGEbJ2PnfUqhMh4WqmGUfMGFwaCPYqRP11U2vVjTvp14ebbfUkDkW3FROJuDEgDM6dfEfS29X+INp/iFJDrnOCw+kyD9bT9dJn2aUkR9z+I1gspAnvtAF1Ur8iY4+ZvEDu1CrDtKeWXgW1acK9NOS14PqX2oXS7+oKCsUUlZqvcf7GkBlgOwXEkKQD8wtN7e7gV6Ss8IaWaaCoSsErcIkEsM3Of5RkXAaV9I377kN6gLMpRStNf928hBTUcWG20D29zrQ/w60wTV72S4lEfCm2W9ZgZUMCHt5iZIONeRVpSptwjps/l+DwZrK7SW3rxJqu7plVaGL1FJCU4LNnzIAABFtxjiJ1b6f0o16iCqcGokUwZQCR8+O8/ft4xide9PpQKkqitfBsUKICrbEASAuJOdaH4RpzXHHarN/wAv/q16bq5sPnb4HmQglXyx5mm3fVlp1Qhp1jaOUouy5iIKqQfOot58RBaZdKNZiGRQr0qiElzAtlCTx4BjzAzq9S3K+owkE4EZkeY4jzpJ1DpvUDXqPR3CLTJBpqxJi4UwwIsIx6ZK85qvPiMENj2jpfjegGKsrqwqCmR2kAszqJN39zP3ETqXZ/GNCpUp0wtRWqEW3BeDeA2GOJpsPeY99RVtj1EupFenAqMSMAW2wg/s89xJIJ4VYIOddJtOozmtSt7CcCZCsXA/CHaXKj3tByCdSBpdGlXTaO6FNRWek1TNxCmOTxxiPp+/OjQFLbfGW2dio9QRz2zm4raApLFuDAHDA6nrfFW2Xl25I/s38GCflggc48Z41ffpVAgg0aRB5lFz98fQa9bptEmTSpkwBJReAbgOOLu7750BR/1o21zKXItvyVaD6cXwYzaTB88e41zQ+KtsxC3kMXWnBVvnfKqSAVkj6+RPOrn+hdvEehRgiCPTWIBmOOJzrv8A0XRm70acypmxZlflMxyPB8aArdWpeoIEFWESD74xAMY8jWP/AO0+u606aICCx7YJ5BUDMiImf04OtTvehlZfaP8Aw9QkllAmk5Mk30ziSTJZLWOJbxrD/G3WAUUbimadQFluBupMHEG18FTxhgM8Tzqtp50117yNW7psRdB2Ap0jBhnyXicRyR5Mf+caS/De0NR6WSAsEm4gjukwcFTBHnzrQbPeyrQDMkDH+eccjU/RKSUQkoGliVaB2sFWkYMctDeeDHvqdRRvGPBea+phi3Zvj+yXoiu1fcvVMteFkRwr1CBGYxaPcjnOnxIBEg59s+NZCl8RU9u9UAM5aozSlsAEkgeJEH/PmJLjZfEC1luQHGCDgiRORq7D1KajkT1/JRNqc9GXd5vQhCimXYywEcR5PPn6am227ui5WRo98Z4Me+PbwdZ/q9eobmQIL6dlzgsFzmQCCAR5zEcao7/qDKaMVoJT0lZlJC4LGpeAASDj0xJyJccatVVN2L1hm4pr6mv3FU0qRlBAwLRgz5Ptn/PWYqguyswvKlYwbpnBVrlCxyT45gRrj/WJ7np1wjKpARmgkSlwNS1oBgjHuYiQTqart3DYi0kwx+nJ/bx9D7ZxY1Sqxy30LMPF4eeexZqUBUBVQpLf3MRJEsCQHAe9vHz8a1WyHp0gs3R+nPsPA1m6O6WnCXBWIJzyQIk/oWH+Ie+mX8SwiSB7zjHGP1IH667/AB+Cp4OLbld/Qrx2LqYppWsl4mf+PK6PV2tJz23PUJutiLVBOPqR+p0uobGpdfYtKmoZlJkuTJCjPcQcHIByR76vfEg/2gNUuhKaxBIHc1S7jzCjSu4gyKrA2BiPUfiVAUC4QYIwf+uvRiz18IlGlFFnrzijtCxIRyDY7KbmIZiFUHIwSSTEYMax1Hrm5Z0Bq1HpiSqM5ItEzMH6HwMiYE6afEW2q1jTJYtglRcTg+ZnBwMfXSmn0yoAAOxvmuIyAoiFKzyDwSJj6Tr6X+PVGOHu7NvwMmKcnUNTu2qshYC5KBDtJMAAm9gCYaKZIwfr9lu+2aOahd1opTsLFu5oe7CKMsRb9BnJHOm3QzXowFqU6qMvcppst0rkTcYObQQpjyMaWdaqbYXK1GqWFqNFdQfMT+AeeR99eRipe3ZHpYCclCUTv4Z3KmtV29FDTQ0XDOx/HchkXuZYsEEi1P1LHOtPsungLUouwPqkx24U2DnPIiQPACjWV+FnV61V6FN6brTYu1V/WuDMpKqqU6ZulJmT5EGQRf6NvqtWrXqepRAooC7Gk3dN1rGKmCESIz8x15NVxUlz2+XE8rHJutKz007+BrtntfSS1jeeS3jgCB9AAOfJP200+C64/iGAHNN/ccMo/r/y1mdnudw1Ms9SgsAFh6Lm2+CFkVfYjx5zq90bZbk1qbrX2qnu7TSqSVg/l9TIyp5H/WMpxeGtHRW0MlCk1XTk9T6VtqguYSCZ/bGBq3rNbFN4WYCttZFv/wDHfyP/AHjUm7o78VFZHpukJcsWiVm8oDJFwY4LGCie7aoh7qPTkrM0OjWYt6l2GaIPcHHK5KWlRgmAGmSOW/u67pDqIaW9Eg2CAcDJvb3+30CzmdSOGk0aodH9f0V/iAnq5usPbyYI9pWDGY9zzo0BfOke0+LNrUVT6ltxAAYEESbQG8KZBwYIgzEGK253+7Sq/wCGppmqqpeyqClpJjjuLCMk+8YyoprWpqs7CiCWpwAqkgl4EAOSbBkZyJMqFjQGkq/E+2UT6k8YCsTk2wRGDPgxAzxnXdT4h2oRXevTpq9wW9rCbDawhoMqcEeDrNpQrgqp6dQ8z8khRXJtXuz2lWkx3CTzq9Q3W+QQu0RRIaEiJqFmqGLxJBM8i4k++gIt58UbRBjd0ansBWJ/eHjWN+Ieubd1UevQIN0hWX6cwfMn9tfS+r4ThpI9zA98cH/LWD+IFW5CUuYqwVy9qp7sf0944iNU/wDRI7V0oyZjEq00WoaFUCIaxCGThRIHKHBODGDjWkpUyoAWWIROTkr2ryTAiWP149tUBukKICVJJZWB/lMDg5AOc+cRo6f1AKFQyWSEBx3BaigRnnlTHnH11CUZKevExJ56Ltwd38NvB/Uk6n0dHLuim6CbY+ZgSOQ3nB4+vOAsTqq7R2RaasptYm8BjcoOcEYmP3ydP6gFUOl7RMB0MGZmAR4gD9z9gk6x0Ni7PShi78ECZaS3JyQc8cH6avqQaWemrM2fxNHBOr/ut/j06q3EWt8QVfxu5gKhJQg/2YmQAYP5e2Me+uulbl6tQU2cE1CApcDDAdrcQfafmEz7zS3+z9NgBUp1GzdYfl4gBgLWPMxI4yZxCKQ8mATbMcH2df8AmNY26iazevXgfYdhg5wlGnFK+l0ulk+fn3mm2nSadVilJUdlBEesCigtcWt+d+73xwNOd4qACkWYshzKmWJEsR47lcgTAlgPbWEarb2wVdDKsDkHyLhmDgg8jI1qeobouUr0SGUBZJBDFpcMSvsSCLuCQRiMaadVyjJWvz14cbHzP8v/AB7wyhOMrxfS1nw12d+BBvqrNTkEXpCMxJ7lPdTZB/eGZ58EfysNtvhV29NmIQlWUhnJiIF5YwYDBbpmL+SQDqrRq3tNpVGNqlfKvBZDPBDEsPYzHOIel0giOCWAZ2VluBJhrRZcBBuAayTcSIjC6rdRXcJcVa/NcH5nkKLtdcH+0R/xI3A25q3G1n29b8phGTLcyJgnC8sfy50G421ChTIRaYNokHJg/mbyYzmfGkNChNYElj6hF1qlhKDLHFoDJPzETzmTq3V6PTpCmyPcrwGYTUKrBIORkSYxcQG9hOtVHEwvGm75vD43N2GrJLK9uHkV32nqKHK+CqxhTETMQ04H3/zh6j0hVJJ8gxccSBEH6SP8tayg23EhHWr2nuBDQQTK4m0yflxGoNpXFWklVaDYBtGCWJjAuYQJk59h769GNWUfddjdKMZLVCXo9RaCgQGhi6qeZwMSIGR/UzGdZz4s301CVVlLGlUMiGL01CBhHjsmNPes7ZvVpkq5WBC+meckpxF2JIIESJxpeduVqCszH1U+Ug8ZJDMREt3HIx9+dRzbzk/myp14UNe5EHw9sD6NSjNlSuVDMRNqpLAcjJMDnBn6aa1t4lDb09rTuqAFmOJDuXL98ZAGWYAjtCrJJ1N0/qO5LAitWDfkDOxBOcsDJgYhYzIIngz9L21ZadVqm5qbiZDtWdvShyAVKNUACxIBJMz4415FSarz124eZ53tSk5bvceU7adO1nVzEHu7TliW+7XSx8nV34StaHYKxVQgJIlRgsRkHJCgj3TWd3O0pP2rQS6cLYoJkws4/NI+ndrSn4cSnQVP4Wm7GAStIEicueDAOY+4Gr8VUjlSjsdwlFqTct+poekbwXsbQhPMv/yb/kdM+pdUSjS9VpZAyKbIMXuqTzwC0nzAPPGkvRvh3b2mKVEicK1FcfQgiVP01L1jZ16bUhtKaikFqs9NVpBDUmmaV10ECQxlM8fTUIK0TRLcmpfFm2ZFcMxupioFCktaQSJjHiJmOM516Piza4/EJJLKAEcklIkABc8+OcxMaWNst0CANptCLkBYIoNouUEAtgqAPJgVIANpBio0d4rIDs9sXy15RfmlQxZlbtJGZAksCLbRdqZE2mjVXpr1DSU1gFqR3AcDP0Y+PqdGgKfxH0CnvUVKpYBWLC0+TTqU8zgiKh7TgxBBEgrz8G07i3q1bi1xJIMwKgtMg9p9RpXg/qZ02jQGaq/CQJn+IrzDqDKyoqNeY7fcx9o9hq90roS0KjVFd2LTIYyM2/5W/wDxN76b6NAQ7oKVIbg4/wDT66xHUen3YqQIMguAZI4a3kx4BGTM63G5p3KRrI9U2y0yWctcMlUlmK8AZgKPqAT4zqisno0W07bPZnzLqHSCK9SWNpdjcRkySRMSATn+vtq3vdwrq0wpDM90223DuM+xIA+gHvp5v9wdwgp7dJUmTUMiipH97moQJ+Xt5FwI0kbpfpVJctVIAYFlAExn014GeD83uda+3eISU90efPDuhPNB6EG36hU7rIQSDfVMAj/+sNBebY7iogjOrw2KVAZdnZhHqnJgwezFoXjCgA5nVHqPT3rlalIqylQJDTME5kmCP18D9IkquihR2gAlyTdJBJChWELzwBJx9J1KlDLH2tXwKe1ldyirJcjo/DjgDvUkm2ApIg/mnxAk/sAZI0kq7U2TII9QrMgyViWEYIlhke/jWzqXkZUG5ZKkkANCxJgkZEYiMnJ1D1DvpshtcXAxaRbmTkQDN3MexgnnLOnGxvpfyNZPfe34EfQtkG3qggVEF1wIIlQpzHIyRB+q6cdRqsAxV6Z9KLwuBGCCFLcWMAygyZJwGw42lMKrFKahy6hnw6ycBj55LRgceJGqlYK3bBRpEEwOJbAPAtAEQD2knJxTOksvs6ST36lOKxsq0k5bJWt82/uIq2KiqL2p1CCLZmQAYMAg4OeR/SL3plzcGUVCRk/miJJMi1iFiSYMAnu+a508NZbTIRjd2fLTYRJK5gRnE28wR8uo2qNUC/iANIYXgwym3KsDnAIlsZEGBGvMqVHGdpezr3fDp0IxV1pr64nZ27M6/laGvB/MRFuCfm54Gck5zrvdNzcCrR2yAguEwT2zmQJHgeTMxpUcKO0ukwTCuoggNDAwODNpByT4jVha0CAbZZYAJAEQc3MfzDnx/XULzk1ltpy0a+6OPLHe/rwIDtlkmVqFio7u1hJCjJgD/ETkx4Gr22qozFFJuUZBqmwTHAZ4J/T66Kb1fIFQScrTDDnt8NwOTOTkROvVqxAZUBxMqyTxJADiBzj7Zxm6nj60IyWa74NtO3eSbe2q7/sQV6RooWRlRVElUthhn5gJDTPB+mqdEUqgXsNNysrarGmPZmQmfqSDA8DAIvb91tQVaIsYwzOXpgEcSGqSAzcE9v1Miet6LKbXMFUDtVIHAhQQO058n6YJGaniKtWSVR3v3dy/A91evuLt9RqU6RNOma5JMvQDOFmZEqJUkMSSYORHuY6mx9Q0qnoAIVuqn0xUJxAoulAq5HytLgFSMk662FMoVHqmifzEoocqSWlai02IM4KEW8xg6Z7nbLuGlKCtWADev8uMAGSgBa0EL2gTHgEj1KdqStx1v62L4wVtNvXzLXQdqK1T1iAKSWhbEtlgbiSGJyjG3JPcp8rl9/ELUcNTqZAICMLbs557XuwIlT9Z0qp9bSjbRAeg8ABHHcAIOORUHuULefJ04223F0xTVuYWGWoG4ZQSCAf+RjMzlk25GtWSuaPpVEKghbfoef11d1DtEIUAiPpM/wBdTa2LYzBo0aNdAaNGjQBo0aNAcV6yorO5CqoJZiYAAySSeABquvU6RAPqLBMCTBktZEHI7u3741m+ofE4KVadfbVbW9YALILUltHqCQCJuJwe0LM8aVsm3cMDtNwZVizEtnuqVGYQMzbK2juvUQONAbPddQa3/Z0Fdpj5wqLiQXbJjj5VY5GNZ7e9A9SoG3Les03WKsUwf7iEkMeO9ySPy28ar/D/AFf+HpOBta5ZmZ85ZyaQqsTgKuSU5IwMyTrWUmFair2lb0VoYEMJAMEESD9CP01GSujqdjFVtoKRa1fw+TkG2CBZIgDuYY9gf5dQps/VBEBk/OzAWgeBnBJH5RmI4nTndU8Mp7vocqo8e8x91HtPldu1q1TYiVIkwxUoonhVEBVQD6SYznGsbVndGlPMrMoHp3zCkTGYBgEAf040j6n0wkEKCjYyIVQAeDEHyTIng++dXVQ00VRJLAMzkRjwFB+Uec5PJjA1wHFpu94E/QKTH+ID99aaWLlB662MtTCRkrx0MjtN2aYC1GgAYbkMPuJn2kePbTKpSFjmoYBBE8WjjwffuH1gatb7oaODJMW4kyRhZh2llJCjg5yTnOkXVdk6fh1C6qp7Q/BkYBiZ55H7c60Kqp31vczToNdPoWqW4W4cC0RAtEkkyR4jugnk499S1d32wagpxaBfmCxFoggnLCD55jOqtWmqgEqQbMwPsGzwAcHnwfCzqntV9ap6rCFI/D/WQahHgnx7KfqQIy1MsovdjfbUy4VWBghrckWgzlYiDkmMjCnOq603FJey9TN1xvXE2uBJKAi03DJk51Y2m5FLvtLNkHiYMf0wP31z/ESWIE3FyJPAIbPmDBgcYJ1B04ySz8/0RUnHVHNdhSa5MAZYrOJC8k90AY/XziOf9IE3XlHgAy8exkzllEj3x3c65UWljJaeMzyBgQPDYGTx99Q0lGJAEyMAjgnkj9cnmT7a7HAQlGzWiOdtK+5Zp7hCxAGMmfUxgiR3I8AT5YHBxAnU616bMhD1BEwo7TyASZEj/CMA6z25ommS4wrEepGBOIqQDxPaZ8ZJgEm50qlUrMwN5xdiR+g+g5/rwdR/8qMot326lnbtNdRtW3FNQw9NIYdxaGDCACGEAEx4KkQOeQEtOo9IgOzGnIWmzfNIHajsTJE8N54Pgs42ewBZkUxWB+QiRgNMEA2k+/GB/NOrtD4W9Rf9oGD81OYJByQ5BwJntBIIOSdShRpYZabllOE6u+xU6R0t67ANcgAksV4lZXmJmQcf08a8EUKYp8iMM3cPu3/64x4jSqjuztytBiTTJihVPKE8Uqh85wrnmQp7oL3G3IghptI7mAkKTMMf5c++DnjWWtXlPTgepQw6p68SvuNqlaBUpoyHKgywYgzMMTIPGDIaOJ1f6H0qvRAagb0BJFKuSQJ8U6sFgCc9wf8ATk9J09WIhLIIIZR2n2IzKk/dh9dajYoQgDc6nRg1qxUknsUavXUprNVKlMhGd1tvsVbu5jTuABtMGcx4gx3/AKwbbP49PHMsMYnPtyOfce41Y3nTKVUzURWMFc+x5B9xnzqF+hbczNFDJYnHJeLp+9q/qqnkDWgpIz8RbaAfWQy1ggyS3bKwMyLhj6/Q6s9P6pSrj8J1ftViAcgOCVJ9pg/sdQt0DbFg3opcCWBjMkAE/eANWNl06lR/s0VO1Vx7LMD7C4/voC1o0aNAGjRo0ByyA8gHBH6Hka60aNAGjRqKvuESL2VbjAuIEk8ATyfpoDO9cpkbqkATa1LcMVHFytQAYjzAZh+sDnS7cbIY/DLR+SMufYwZMcmYUAQI51oai+pu6NRIdFo7hWYEEAu1AqDnzY37HUXV6MMLRM+PBP8AeGJA/lJgkjiDqqpC6JwlZmM6ntHBaq7dzETkGZgdsYIERI7RgZ15UNRVpgJcCBbnyTkcc8AwPYRpnvNkFJYXuxMmefc2C0EkkjMBVkY0t3ezYMHqm004PpqwuFsQoCyElioyZzJ1kaaeppT00J1YUgKtdgQSbVWe8+QCwHaMS0RwATr3Z75azGUiJYznAySeAMf5jS7e0WrMHq/h01hVW4ZPNiETnPc2Yk5mAIPiCoKFFKK1bHrH1HKDIpjC2yDjEgGSTaSIUxK3I5c63u3Xe1WAJFNG/EbkOxM+n7wOW8cL/NFrddHdmcgrJY5yCAZOBBHkfsPsaO0U0ksVSAtL1Cp9vmJJ+gjnLEMfOrm36q8GQZFNahJggA/pwAQPPv8AafazRTPDU5bku16E7FVZkCgNMKSSIMAGQBmDkHVja/DlPhy5DY5sBnAiM+eQZ1afqlgMyGAssGDLZZmx4HaP+8fbUrbmBRdzAuJ9z+GQY/U41HtZs4sJSWtiEdJocMgzxLE/Y864fp9FMFFH0z/11zWJancM2kKw9rvlP2Jx99dIfUQgnvpz55XzHvaf6H6a6qtS27JdjS4RXcSLtNvGaSHOcSII8+/HB1X6WtOi3okA291FjktSIQwSc3IWVT9Cjctqy1IhKYH5jVkn3Ci0/bH+eod5s3qUQR2VKaU3pk8AhQpU/RpIP0bGQDqPay5k+yhwSG+5YC0jAPtjj/z/AJajq7kEZPHj3Gl+x33qoBEEypQ8q6kq1M55DDkfpMiYts7NcoplihUMs2t3GO2fI+uDBHnVbu9C5WWpO23FS+kAtQwex/cYKPOMiR5nnwdHT0O1exmJoVT+BVYm6m5+WjWM5BgqrHDEBW7gC7HZbKkuZNwPzxLxU7rXP5hxDeCAD9WOz2QqqyV0DhgyupEqwOTI4IJJ/WdX0ocyipO5c2OzKHkFT4AgD3x/0+vvphpA2+GxWnTrO9VXqBKRMF1U2gLUZmF5DNAI7iLZDNLGcfE+1IkVZ+UQEeZebABbJuiRjIgjBE6krFDdxxo0v6V1iluLvSJNpgypHlgCJ5BKmCPbwZGmGunA0aNGgDRo0aANGjRoA0aNGgDVDqPTBVZGuZClw7bTKsVLKQ6sIJRciCIwROr+jQGe2XwjSpPSdalYmkxYAlYJYEG7snhjwRzq23w5QJn8X/x63/5NNtGgEtTo6UgxplxMTLu5xxBdiREkwIn9tLOo9KBAZoSYPEwBMSPztJMSDkkxrWEaqdT9NabPUtCopLM2AFGTJ9o1CUEyUZWMH1gekyVGktISkrQXaFJAAItDu0kmAEVCfe5Fs/h+pWF1Un1XYGo7EmLxKoLjcxCAY57hPk63HTujVKt253AIdlIpUzzTVskmfztyRwsKvgs0lWg6z25yFE/Lccnjkic+AAONUODRappmV6jSNWqlKldYHirUBglj2sSR4UMZIwWcxiNWqSIdyhCj1ACbWE2oRCB/5SSVCpyBJaC0C9Q2bi0glWYE3ThS2WeOCVDBVkQACYyNVj010tSmWJLo7PcbgCxj7xTDE+7POcaqtpcs42EfQNt+KlSsxd6ryEM4vBc1Hn+7BCjywxjTHZ1v4hqCmRSpKgctgvUqMT6Y+5gT7Kx9tMV26LVle5aTkOIgu8elTQewAn9fuNU9h0uK5JPbTqiIbBZbrm/w0yf0GgdiHp1Rl/GJgWMzD8rXMyqkfVlH2AJ8atGFou0yYRfrBWk7H/L9zqvvNld6VpKgAD0zzl2j9lbn66YFZQShBNWGERgogxPspEe/6Trm50sbNS1wZwbUpKoGYJBRj7HufVTaGoU/D9jB4BKHI45BAx5xHGrux6WF7mMujQCCQvbABicw6g5/m1c21K1VRMWho8TCwSJ4714+/wBNdyN6nM6Rlt1sjtn/AIip3U2/t1TIBAIp1lOMEQrSMQhwF1rNr0+SQATIKlpzaCLLj57QIPOrFLplwKOs02AAB/lmbSD4jGfbXvQR6DnaMSbVuosxkvSECCTktTJCHmQabEyxi+FLmUznyLuz2JVjd3ex+nOffM/01B187gCj/DhjNUeraaYIp2Px6mPnsGM5/XTbRq9KxVcxZ328rBT6G3qKuGINNx3LLKZrcq1otkXlcsg1Sr7avUpOw6ft4CkKFCKD3yQGvU2ctcCoNxwRlnX+o+37RfVheASrCbUWTch/9mDHHOIxrs/B1KIFWsB+HMGnJFO2Ax9OSDYOTjIEDGugq7E71P7PaUKa3RK29yAuymRV5z5nLkxzLroNbcMh/iUCMIiLTOMmVczn6LHABAuKyp8E0WENUrNAqBZKdvqRNvZyIwecnnWnGgDRo0aANGjRoA0aNGgDRo0aANGjRoA1Dut0lJbqjBFkCWMCTwNTap9V6am4SypMXBsRyvHIIP6jQCv4hrbgPSO2qIB+ICrlQrNAKAybsZwOZ/Lzqjun3jAJU/hXUvK3RkIgqIYLReHQsPEKTiJ0h3C0QaxfZVrlfcW2OPxJaopY9otusDYk5PNuZ6W02oZ76VfNVwLYEH0mSRESrhIB+W5rRABkDRdObeCqDWekULAOojAsYmzzIewZnBb6HT3sqDkMI8fXXzmltdmaYU7TcFmVQyAiF9a1TF0fyAkxMGdbjonTaVMGpSDL6oViG54HPmYjH00BNU6fMmcxAPtmZ/f/ACGqv8EymVGZETxAtA49gv8AXTjRqLgmdUmjOUulWPLeGDTmCQDHJ8QP1Zj51R3Pw0Le53IKvK45dSCwlcsMATIyca2EaCNR7KJLOzP/AOrqsfUYS8o0HIFlvjie3V3a7QMbmBmF5/mBnz54/bTTRruRXuczMpDYAQFiM8/WP+mrPoLMwNSaNSsREPXOr16NULToGolsswBMGHIGPcoBwfmEkSJW1euvUVGfZVi9M3rbcO4ITglR2wTTafLAAMMjYaNdBmz8S1fy7Osfa4MvkLmUwc3R/LnmVE3TviB6tVUba1qasagvYYFgkTAxOeYEjkyNPtGgDRo0aANGjRoA0aNGgDRo0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 descr="https://encrypted-tbn1.gstatic.com/images?q=tbn:ANd9GcRMixt2gBXFxbQGoAwsHmEmn7ldR-0oLqh8DIlduoiNM2OTOvJ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1148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Cell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Surface-to-volume ratio</a:t>
            </a:r>
            <a:r>
              <a:rPr lang="en-US" dirty="0" smtClean="0"/>
              <a:t> restricts cell size by limiting transport of nutrients and wastes</a:t>
            </a:r>
          </a:p>
          <a:p>
            <a:endParaRPr lang="en-US" dirty="0"/>
          </a:p>
        </p:txBody>
      </p:sp>
      <p:pic>
        <p:nvPicPr>
          <p:cNvPr id="4" name="Picture1" descr="0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2581275"/>
            <a:ext cx="8964613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and Cell </a:t>
            </a:r>
            <a:r>
              <a:rPr lang="en-US" smtClean="0"/>
              <a:t>Size Lab!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urban\AppData\Local\Temp\image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12" r="39860" b="17990"/>
          <a:stretch/>
        </p:blipFill>
        <p:spPr bwMode="auto">
          <a:xfrm>
            <a:off x="24161" y="2464420"/>
            <a:ext cx="4811751" cy="35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urban\AppData\Local\Temp\ph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94" t="10053" r="16461" b="22693"/>
          <a:stretch/>
        </p:blipFill>
        <p:spPr bwMode="auto">
          <a:xfrm>
            <a:off x="4835912" y="2464420"/>
            <a:ext cx="4705815" cy="356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67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Lipid </a:t>
            </a:r>
            <a:r>
              <a:rPr lang="en-US" dirty="0" err="1" smtClean="0"/>
              <a:t>bilayer</a:t>
            </a:r>
            <a:r>
              <a:rPr lang="en-US" dirty="0" smtClean="0"/>
              <a:t> – MORE IN CHAPTER 5!!!!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7772400" cy="495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Lipid </a:t>
            </a:r>
            <a:r>
              <a:rPr lang="en-US" b="1" dirty="0" err="1" smtClean="0">
                <a:solidFill>
                  <a:srgbClr val="0000FF"/>
                </a:solidFill>
              </a:rPr>
              <a:t>bilayer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A double layer of phospholipids organized with their hydrophilic heads outwards and their hydrophobic tails inwards</a:t>
            </a:r>
          </a:p>
          <a:p>
            <a:pPr lvl="1"/>
            <a:r>
              <a:rPr lang="en-US" dirty="0" smtClean="0"/>
              <a:t>Many types of proteins embedded or attached to the </a:t>
            </a:r>
            <a:r>
              <a:rPr lang="en-US" dirty="0" err="1" smtClean="0"/>
              <a:t>bilayer</a:t>
            </a:r>
            <a:r>
              <a:rPr lang="en-US" dirty="0" smtClean="0"/>
              <a:t> carry out membrane functions </a:t>
            </a:r>
          </a:p>
          <a:p>
            <a:endParaRPr lang="en-US" dirty="0"/>
          </a:p>
        </p:txBody>
      </p:sp>
      <p:pic>
        <p:nvPicPr>
          <p:cNvPr id="4" name="Picture1" descr="04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71800"/>
            <a:ext cx="7391400" cy="407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4.3 How do we see cells – see Ch 1 for 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1" descr="04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1725613"/>
            <a:ext cx="8964613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6870</TotalTime>
  <Words>1364</Words>
  <Application>Microsoft Office PowerPoint</Application>
  <PresentationFormat>On-screen Show (4:3)</PresentationFormat>
  <Paragraphs>173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Equity</vt:lpstr>
      <vt:lpstr>Chapter 4 - CELLS</vt:lpstr>
      <vt:lpstr>Cell Lab </vt:lpstr>
      <vt:lpstr>4.1 Cell Theory</vt:lpstr>
      <vt:lpstr>4.2 Prokaryote vs. Eukaryote </vt:lpstr>
      <vt:lpstr>4.2 What is a cell? </vt:lpstr>
      <vt:lpstr> Cell Size</vt:lpstr>
      <vt:lpstr>Diffusion and Cell Size Lab!</vt:lpstr>
      <vt:lpstr>Lipid bilayer – MORE IN CHAPTER 5!!!!</vt:lpstr>
      <vt:lpstr>4.3 How do we see cells – see Ch 1 for review!</vt:lpstr>
      <vt:lpstr>Sizes of structures!</vt:lpstr>
      <vt:lpstr>4.4 Prokaryote</vt:lpstr>
      <vt:lpstr>4.5 Microbial mobs</vt:lpstr>
      <vt:lpstr>4.6 Eukaryotic Cells</vt:lpstr>
      <vt:lpstr>Cheek and Onion Cell</vt:lpstr>
      <vt:lpstr>4.7 A Eukaryote – plant cell pg. 63</vt:lpstr>
      <vt:lpstr>A Eukaryote – animal cell</vt:lpstr>
      <vt:lpstr>It’s October 9th…don’t forget to be awesome and that it is World Octopus Day!</vt:lpstr>
      <vt:lpstr>Slide 18</vt:lpstr>
      <vt:lpstr>4.8 The nucleus – the control center! </vt:lpstr>
      <vt:lpstr>Holding the nucleus together</vt:lpstr>
      <vt:lpstr>What is in the nucleus? </vt:lpstr>
      <vt:lpstr>DNA in the Nucleus</vt:lpstr>
      <vt:lpstr>4.9 The Endomembrane System</vt:lpstr>
      <vt:lpstr>Vesicles – transport and breakdown </vt:lpstr>
      <vt:lpstr>Endomembrane system: cont.  </vt:lpstr>
      <vt:lpstr>Endomembrane transport</vt:lpstr>
      <vt:lpstr>4.10 Lysosome malfunction – for your info</vt:lpstr>
      <vt:lpstr>4.11 More Organelles </vt:lpstr>
      <vt:lpstr>Plastids</vt:lpstr>
      <vt:lpstr>The Central Vacuole – plants!!!!</vt:lpstr>
      <vt:lpstr>4.12 Cell Wall</vt:lpstr>
      <vt:lpstr>Matrixes</vt:lpstr>
      <vt:lpstr>Cell Junctions</vt:lpstr>
      <vt:lpstr>4.13 – THE END OF CHAPTER 4</vt:lpstr>
      <vt:lpstr>Microtubules</vt:lpstr>
      <vt:lpstr>Flagella and cilia</vt:lpstr>
      <vt:lpstr>Cytoskeleton</vt:lpstr>
      <vt:lpstr>A Eukaryote – animal cell</vt:lpstr>
      <vt:lpstr>4.7 A Eukaryote – plant cell pg. 63</vt:lpstr>
      <vt:lpstr>The most helpful table you have ever seen!!!</vt:lpstr>
      <vt:lpstr>HeLa cells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</dc:creator>
  <cp:lastModifiedBy>Sarah</cp:lastModifiedBy>
  <cp:revision>158</cp:revision>
  <dcterms:created xsi:type="dcterms:W3CDTF">2013-09-30T15:52:00Z</dcterms:created>
  <dcterms:modified xsi:type="dcterms:W3CDTF">2014-10-10T12:42:59Z</dcterms:modified>
</cp:coreProperties>
</file>