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4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69" r:id="rId17"/>
    <p:sldId id="268" r:id="rId18"/>
    <p:sldId id="270" r:id="rId19"/>
    <p:sldId id="276" r:id="rId20"/>
    <p:sldId id="279" r:id="rId21"/>
    <p:sldId id="277" r:id="rId22"/>
    <p:sldId id="281" r:id="rId23"/>
    <p:sldId id="278" r:id="rId24"/>
    <p:sldId id="275" r:id="rId25"/>
    <p:sldId id="285" r:id="rId26"/>
    <p:sldId id="284" r:id="rId27"/>
    <p:sldId id="283" r:id="rId28"/>
    <p:sldId id="282" r:id="rId29"/>
    <p:sldId id="28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85907-BACF-4A78-AFC6-9917B923439C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1868C-CC2D-48FA-9BF4-0FB3BC34F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2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1D562090-D443-40D5-B684-CBA269A7193C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Figure 6.8 Exploring: Eukaryotic Cells</a:t>
            </a:r>
          </a:p>
        </p:txBody>
      </p:sp>
    </p:spTree>
    <p:extLst>
      <p:ext uri="{BB962C8B-B14F-4D97-AF65-F5344CB8AC3E}">
        <p14:creationId xmlns:p14="http://schemas.microsoft.com/office/powerpoint/2010/main" val="461856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6FBA867D-0729-4ACE-981F-05ECD76F59E1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Figure 9.2 Energy flow and chemical recycling in ecosystems.</a:t>
            </a:r>
          </a:p>
        </p:txBody>
      </p:sp>
    </p:spTree>
    <p:extLst>
      <p:ext uri="{BB962C8B-B14F-4D97-AF65-F5344CB8AC3E}">
        <p14:creationId xmlns:p14="http://schemas.microsoft.com/office/powerpoint/2010/main" val="1131155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CBBD19B9-B198-410D-B7E4-28B144AF7F6E}" type="slidenum">
              <a:rPr lang="en-US" altLang="en-US" sz="1200" smtClean="0">
                <a:latin typeface="Times" panose="02020603050405020304" pitchFamily="18" charset="0"/>
                <a:ea typeface="MS PGothic" panose="020B0600070205080204" pitchFamily="34" charset="-128"/>
              </a:rPr>
              <a:pPr/>
              <a:t>21</a:t>
            </a:fld>
            <a:endParaRPr lang="en-US" altLang="en-US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673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88BF3B7F-0C8A-4C36-91F1-6B679E0F4164}" type="slidenum">
              <a:rPr lang="en-US" altLang="en-US" sz="1200" smtClean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pPr/>
              <a:t>23</a:t>
            </a:fld>
            <a:endParaRPr lang="en-US" altLang="en-US" sz="1200">
              <a:solidFill>
                <a:srgbClr val="000000"/>
              </a:solidFill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57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41247BC4-488B-4B8F-BF83-041D69EFFCD0}" type="slidenum">
              <a:rPr lang="en-US" altLang="en-US" sz="1200" smtClean="0">
                <a:latin typeface="Times" panose="02020603050405020304" pitchFamily="18" charset="0"/>
                <a:ea typeface="MS PGothic" panose="020B0600070205080204" pitchFamily="34" charset="-128"/>
              </a:rPr>
              <a:pPr/>
              <a:t>26</a:t>
            </a:fld>
            <a:endParaRPr lang="en-US" altLang="en-US" sz="1200" smtClean="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2330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AF381DD0-55BD-46BD-908C-E64336533C3D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  <p:sp>
        <p:nvSpPr>
          <p:cNvPr id="1198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/>
            <a:fld id="{DF65D177-0DD1-40CE-AB5A-CB155FA60FA9}" type="slidenum">
              <a:rPr lang="en-US" altLang="en-US" sz="1200"/>
              <a:pPr algn="r"/>
              <a:t>27</a:t>
            </a:fld>
            <a:endParaRPr lang="en-US" altLang="en-US" sz="1200"/>
          </a:p>
        </p:txBody>
      </p:sp>
      <p:sp>
        <p:nvSpPr>
          <p:cNvPr id="11981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ヒラギノ角ゴ Pro W3" charset="-128"/>
              </a:rPr>
              <a:t>Figure 10.UN02 Summary figure, Concept 10.2 </a:t>
            </a:r>
          </a:p>
        </p:txBody>
      </p:sp>
    </p:spTree>
    <p:extLst>
      <p:ext uri="{BB962C8B-B14F-4D97-AF65-F5344CB8AC3E}">
        <p14:creationId xmlns:p14="http://schemas.microsoft.com/office/powerpoint/2010/main" val="519465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F63C798C-ECA3-4D55-83AC-BEAED47DED79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  <p:sp>
        <p:nvSpPr>
          <p:cNvPr id="11776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/>
            <a:fld id="{DD398194-2C01-454B-B67F-61B92D4227C2}" type="slidenum">
              <a:rPr lang="en-US" altLang="en-US" sz="1200"/>
              <a:pPr algn="r"/>
              <a:t>28</a:t>
            </a:fld>
            <a:endParaRPr lang="en-US" altLang="en-US" sz="1200"/>
          </a:p>
        </p:txBody>
      </p:sp>
      <p:sp>
        <p:nvSpPr>
          <p:cNvPr id="11776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ヒラギノ角ゴ Pro W3" charset="-128"/>
              </a:rPr>
              <a:t>Figure 10.22 A review of photosynthesis.</a:t>
            </a:r>
          </a:p>
        </p:txBody>
      </p:sp>
    </p:spTree>
    <p:extLst>
      <p:ext uri="{BB962C8B-B14F-4D97-AF65-F5344CB8AC3E}">
        <p14:creationId xmlns:p14="http://schemas.microsoft.com/office/powerpoint/2010/main" val="109710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900E142A-4167-4A32-A7A1-865FEB153437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Figure 6.8 Exploring: Eukaryotic Cells</a:t>
            </a:r>
          </a:p>
        </p:txBody>
      </p:sp>
    </p:spTree>
    <p:extLst>
      <p:ext uri="{BB962C8B-B14F-4D97-AF65-F5344CB8AC3E}">
        <p14:creationId xmlns:p14="http://schemas.microsoft.com/office/powerpoint/2010/main" val="4126209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A63769DE-8199-435C-98E5-0DB5E13E3089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Figure 6.UN01a Summary table, Concept 6.3 </a:t>
            </a:r>
          </a:p>
        </p:txBody>
      </p:sp>
    </p:spTree>
    <p:extLst>
      <p:ext uri="{BB962C8B-B14F-4D97-AF65-F5344CB8AC3E}">
        <p14:creationId xmlns:p14="http://schemas.microsoft.com/office/powerpoint/2010/main" val="255138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B077D194-6A72-48DC-B8AC-53A030DDC25E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Figure 6.UN01b Summary table, Concept 6.4 </a:t>
            </a:r>
          </a:p>
        </p:txBody>
      </p:sp>
    </p:spTree>
    <p:extLst>
      <p:ext uri="{BB962C8B-B14F-4D97-AF65-F5344CB8AC3E}">
        <p14:creationId xmlns:p14="http://schemas.microsoft.com/office/powerpoint/2010/main" val="308296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31F1FF26-2178-44E3-BC05-ADA745C03C74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Figure 6.UN01c Summary table, Concept 6.5 </a:t>
            </a:r>
          </a:p>
        </p:txBody>
      </p:sp>
    </p:spTree>
    <p:extLst>
      <p:ext uri="{BB962C8B-B14F-4D97-AF65-F5344CB8AC3E}">
        <p14:creationId xmlns:p14="http://schemas.microsoft.com/office/powerpoint/2010/main" val="2205519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08B756A-D88D-4477-98FD-691E0365BE8C}" type="slidenum">
              <a:rPr lang="en-US" altLang="en-US" sz="1200">
                <a:latin typeface="Times" panose="02020603050405020304" pitchFamily="18" charset="0"/>
              </a:rPr>
              <a:pPr algn="r"/>
              <a:t>8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98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0668A37-0323-4698-9158-A9842812E8CA}" type="slidenum">
              <a:rPr lang="en-US" altLang="en-US" sz="1200">
                <a:latin typeface="Times" panose="02020603050405020304" pitchFamily="18" charset="0"/>
                <a:ea typeface="ヒラギノ角ゴ Pro W3" pitchFamily="84" charset="-128"/>
              </a:rPr>
              <a:pPr algn="r"/>
              <a:t>9</a:t>
            </a:fld>
            <a:endParaRPr lang="en-US" altLang="en-US" sz="1200">
              <a:latin typeface="Times" panose="02020603050405020304" pitchFamily="18" charset="0"/>
              <a:ea typeface="ヒラギノ角ゴ Pro W3" pitchFamily="84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Figure 7.19 Review: passive and active transport.</a:t>
            </a:r>
          </a:p>
        </p:txBody>
      </p:sp>
    </p:spTree>
    <p:extLst>
      <p:ext uri="{BB962C8B-B14F-4D97-AF65-F5344CB8AC3E}">
        <p14:creationId xmlns:p14="http://schemas.microsoft.com/office/powerpoint/2010/main" val="1111278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D49D29A-6730-4CD2-91A9-1ABFD2FC5006}" type="slidenum">
              <a:rPr lang="en-US" altLang="en-US" sz="1200">
                <a:latin typeface="Times" panose="02020603050405020304" pitchFamily="18" charset="0"/>
              </a:rPr>
              <a:pPr algn="r"/>
              <a:t>10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899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68F77D1-8C0C-4C58-9A84-28626B93CAE2}" type="slidenum">
              <a:rPr lang="en-US" altLang="en-US" sz="1200">
                <a:latin typeface="Times" panose="02020603050405020304" pitchFamily="18" charset="0"/>
                <a:ea typeface="ヒラギノ角ゴ Pro W3" pitchFamily="84" charset="-128"/>
              </a:rPr>
              <a:pPr algn="r"/>
              <a:t>11</a:t>
            </a:fld>
            <a:endParaRPr lang="en-US" altLang="en-US" sz="1200">
              <a:latin typeface="Times" panose="02020603050405020304" pitchFamily="18" charset="0"/>
              <a:ea typeface="ヒラギノ角ゴ Pro W3" pitchFamily="84" charset="-128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Figure 7.UN03 Test Your Understanding, question 6 </a:t>
            </a:r>
          </a:p>
        </p:txBody>
      </p:sp>
    </p:spTree>
    <p:extLst>
      <p:ext uri="{BB962C8B-B14F-4D97-AF65-F5344CB8AC3E}">
        <p14:creationId xmlns:p14="http://schemas.microsoft.com/office/powerpoint/2010/main" val="215245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eatneck.k12.ny.us/GNPS/SHS/dept/science/truglio/ap-webpage2011-12/powerpoints/water-pot-problems-ans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dHeOyQBuH6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pQ6Yqtu4ob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78utcLQrJ4" TargetMode="External"/><Relationship Id="rId2" Type="http://schemas.openxmlformats.org/officeDocument/2006/relationships/hyperlink" Target="http://www.bozemanscience.com/cellular-respira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Unit 3 and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21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Managing water balance</a:t>
            </a:r>
          </a:p>
        </p:txBody>
      </p:sp>
      <p:sp>
        <p:nvSpPr>
          <p:cNvPr id="931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362200" y="1371600"/>
            <a:ext cx="7772400" cy="4800600"/>
          </a:xfrm>
        </p:spPr>
        <p:txBody>
          <a:bodyPr/>
          <a:lstStyle/>
          <a:p>
            <a:pPr eaLnBrk="1" hangingPunct="1"/>
            <a:r>
              <a:rPr lang="en-US" altLang="en-US" smtClean="0"/>
              <a:t>Cell survival depends on balancing water uptake &amp; loss</a:t>
            </a: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8"/>
          <a:stretch>
            <a:fillRect/>
          </a:stretch>
        </p:blipFill>
        <p:spPr bwMode="auto">
          <a:xfrm>
            <a:off x="2971800" y="2546350"/>
            <a:ext cx="64770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971800" y="6324601"/>
            <a:ext cx="1828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</a:rPr>
              <a:t>freshwater</a:t>
            </a:r>
            <a:endParaRPr lang="en-US" altLang="en-US" sz="2800"/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4800600" y="6324601"/>
            <a:ext cx="1828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</a:rPr>
              <a:t>balanced</a:t>
            </a:r>
            <a:endParaRPr lang="en-US" altLang="en-US" sz="2800"/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6705600" y="6324601"/>
            <a:ext cx="1828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</a:rPr>
              <a:t>saltwater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26017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10" descr="07_UN03Test_Q6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6" y="955676"/>
            <a:ext cx="6926263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676400" y="0"/>
            <a:ext cx="1981200" cy="304800"/>
          </a:xfrm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200"/>
              <a:t>Figure 7.UN03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3668713" y="3457576"/>
            <a:ext cx="23749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ea typeface="ヒラギノ角ゴ Pro W3" pitchFamily="84" charset="-128"/>
              </a:rPr>
              <a:t>0.03 </a:t>
            </a:r>
            <a:r>
              <a:rPr lang="en-US" altLang="en-US" sz="2400" i="1">
                <a:solidFill>
                  <a:schemeClr val="tx1"/>
                </a:solidFill>
                <a:ea typeface="ヒラギノ角ゴ Pro W3" pitchFamily="84" charset="-128"/>
              </a:rPr>
              <a:t>M</a:t>
            </a:r>
            <a:r>
              <a:rPr lang="en-US" altLang="en-US" sz="2400">
                <a:solidFill>
                  <a:schemeClr val="tx1"/>
                </a:solidFill>
                <a:ea typeface="ヒラギノ角ゴ Pro W3" pitchFamily="84" charset="-128"/>
              </a:rPr>
              <a:t> sucrose</a:t>
            </a:r>
            <a:br>
              <a:rPr lang="en-US" altLang="en-US" sz="2400">
                <a:solidFill>
                  <a:schemeClr val="tx1"/>
                </a:solidFill>
                <a:ea typeface="ヒラギノ角ゴ Pro W3" pitchFamily="84" charset="-128"/>
              </a:rPr>
            </a:br>
            <a:r>
              <a:rPr lang="en-US" altLang="en-US" sz="2400">
                <a:solidFill>
                  <a:schemeClr val="tx1"/>
                </a:solidFill>
                <a:ea typeface="ヒラギノ角ゴ Pro W3" pitchFamily="84" charset="-128"/>
              </a:rPr>
              <a:t>0.02 </a:t>
            </a:r>
            <a:r>
              <a:rPr lang="en-US" altLang="en-US" sz="2400" i="1">
                <a:solidFill>
                  <a:schemeClr val="tx1"/>
                </a:solidFill>
                <a:ea typeface="ヒラギノ角ゴ Pro W3" pitchFamily="84" charset="-128"/>
              </a:rPr>
              <a:t>M</a:t>
            </a:r>
            <a:r>
              <a:rPr lang="en-US" altLang="en-US" sz="2400">
                <a:solidFill>
                  <a:schemeClr val="tx1"/>
                </a:solidFill>
                <a:ea typeface="ヒラギノ角ゴ Pro W3" pitchFamily="84" charset="-128"/>
              </a:rPr>
              <a:t> glucose</a:t>
            </a:r>
          </a:p>
        </p:txBody>
      </p:sp>
      <p:sp>
        <p:nvSpPr>
          <p:cNvPr id="109573" name="Text Box 7"/>
          <p:cNvSpPr txBox="1">
            <a:spLocks noChangeArrowheads="1"/>
          </p:cNvSpPr>
          <p:nvPr/>
        </p:nvSpPr>
        <p:spPr bwMode="auto">
          <a:xfrm>
            <a:off x="4184651" y="3070225"/>
            <a:ext cx="9302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ea typeface="ヒラギノ角ゴ Pro W3" pitchFamily="84" charset="-128"/>
              </a:rPr>
              <a:t>“Cell”</a:t>
            </a:r>
          </a:p>
        </p:txBody>
      </p:sp>
      <p:sp>
        <p:nvSpPr>
          <p:cNvPr id="109574" name="Text Box 8"/>
          <p:cNvSpPr txBox="1">
            <a:spLocks noChangeArrowheads="1"/>
          </p:cNvSpPr>
          <p:nvPr/>
        </p:nvSpPr>
        <p:spPr bwMode="auto">
          <a:xfrm>
            <a:off x="7102476" y="3084513"/>
            <a:ext cx="22510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ea typeface="ヒラギノ角ゴ Pro W3" pitchFamily="84" charset="-128"/>
              </a:rPr>
              <a:t>“Environment”</a:t>
            </a:r>
          </a:p>
        </p:txBody>
      </p:sp>
      <p:sp>
        <p:nvSpPr>
          <p:cNvPr id="109575" name="Text Box 9"/>
          <p:cNvSpPr txBox="1">
            <a:spLocks noChangeArrowheads="1"/>
          </p:cNvSpPr>
          <p:nvPr/>
        </p:nvSpPr>
        <p:spPr bwMode="auto">
          <a:xfrm>
            <a:off x="7102475" y="3419475"/>
            <a:ext cx="22733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ea typeface="ヒラギノ角ゴ Pro W3" pitchFamily="84" charset="-128"/>
              </a:rPr>
              <a:t>0.01 </a:t>
            </a:r>
            <a:r>
              <a:rPr lang="en-US" altLang="en-US" sz="2400" i="1">
                <a:solidFill>
                  <a:schemeClr val="tx1"/>
                </a:solidFill>
                <a:ea typeface="ヒラギノ角ゴ Pro W3" pitchFamily="84" charset="-128"/>
              </a:rPr>
              <a:t>M</a:t>
            </a:r>
            <a:r>
              <a:rPr lang="en-US" altLang="en-US" sz="2400">
                <a:solidFill>
                  <a:schemeClr val="tx1"/>
                </a:solidFill>
                <a:ea typeface="ヒラギノ角ゴ Pro W3" pitchFamily="84" charset="-128"/>
              </a:rPr>
              <a:t> sucrose</a:t>
            </a:r>
            <a:br>
              <a:rPr lang="en-US" altLang="en-US" sz="2400">
                <a:solidFill>
                  <a:schemeClr val="tx1"/>
                </a:solidFill>
                <a:ea typeface="ヒラギノ角ゴ Pro W3" pitchFamily="84" charset="-128"/>
              </a:rPr>
            </a:br>
            <a:r>
              <a:rPr lang="en-US" altLang="en-US" sz="2400">
                <a:solidFill>
                  <a:schemeClr val="tx1"/>
                </a:solidFill>
                <a:ea typeface="ヒラギノ角ゴ Pro W3" pitchFamily="84" charset="-128"/>
              </a:rPr>
              <a:t>0.01 </a:t>
            </a:r>
            <a:r>
              <a:rPr lang="en-US" altLang="en-US" sz="2400" i="1">
                <a:solidFill>
                  <a:schemeClr val="tx1"/>
                </a:solidFill>
                <a:ea typeface="ヒラギノ角ゴ Pro W3" pitchFamily="84" charset="-128"/>
              </a:rPr>
              <a:t>M</a:t>
            </a:r>
            <a:r>
              <a:rPr lang="en-US" altLang="en-US" sz="2400">
                <a:solidFill>
                  <a:schemeClr val="tx1"/>
                </a:solidFill>
                <a:ea typeface="ヒラギノ角ゴ Pro W3" pitchFamily="84" charset="-128"/>
              </a:rPr>
              <a:t> glucose</a:t>
            </a:r>
            <a:br>
              <a:rPr lang="en-US" altLang="en-US" sz="2400">
                <a:solidFill>
                  <a:schemeClr val="tx1"/>
                </a:solidFill>
                <a:ea typeface="ヒラギノ角ゴ Pro W3" pitchFamily="84" charset="-128"/>
              </a:rPr>
            </a:br>
            <a:r>
              <a:rPr lang="en-US" altLang="en-US" sz="2400">
                <a:solidFill>
                  <a:schemeClr val="tx1"/>
                </a:solidFill>
                <a:ea typeface="ヒラギノ角ゴ Pro W3" pitchFamily="84" charset="-128"/>
              </a:rPr>
              <a:t>0.01 </a:t>
            </a:r>
            <a:r>
              <a:rPr lang="en-US" altLang="en-US" sz="2400" i="1">
                <a:solidFill>
                  <a:schemeClr val="tx1"/>
                </a:solidFill>
                <a:ea typeface="ヒラギノ角ゴ Pro W3" pitchFamily="84" charset="-128"/>
              </a:rPr>
              <a:t>M</a:t>
            </a:r>
            <a:r>
              <a:rPr lang="en-US" altLang="en-US" sz="2400">
                <a:solidFill>
                  <a:schemeClr val="tx1"/>
                </a:solidFill>
                <a:ea typeface="ヒラギノ角ゴ Pro W3" pitchFamily="84" charset="-128"/>
              </a:rPr>
              <a:t> fructose</a:t>
            </a:r>
          </a:p>
        </p:txBody>
      </p:sp>
    </p:spTree>
    <p:extLst>
      <p:ext uri="{BB962C8B-B14F-4D97-AF65-F5344CB8AC3E}">
        <p14:creationId xmlns:p14="http://schemas.microsoft.com/office/powerpoint/2010/main" val="24769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400"/>
              <a:t>2005-2006</a:t>
            </a:r>
          </a:p>
        </p:txBody>
      </p:sp>
      <p:pic>
        <p:nvPicPr>
          <p:cNvPr id="111619" name="Picture 4" descr="07_UN140ArtificialCell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1331913"/>
            <a:ext cx="47609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Rectangle 5"/>
          <p:cNvSpPr>
            <a:spLocks noChangeArrowheads="1"/>
          </p:cNvSpPr>
          <p:nvPr/>
        </p:nvSpPr>
        <p:spPr bwMode="auto">
          <a:xfrm>
            <a:off x="2362201" y="5370513"/>
            <a:ext cx="7659469" cy="14219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en-US" b="1">
                <a:solidFill>
                  <a:srgbClr val="0F116A"/>
                </a:solidFill>
              </a:rPr>
              <a:t>Cell </a:t>
            </a:r>
            <a:r>
              <a:rPr lang="en-US" altLang="en-US" sz="2000" b="1">
                <a:solidFill>
                  <a:srgbClr val="0F116A"/>
                </a:solidFill>
              </a:rPr>
              <a:t>(compared to beaker) </a:t>
            </a:r>
            <a:r>
              <a:rPr lang="en-US" altLang="en-US" b="1">
                <a:solidFill>
                  <a:srgbClr val="0F116A"/>
                </a:solidFill>
                <a:sym typeface="Symbol" panose="05050102010706020507" pitchFamily="18" charset="2"/>
              </a:rPr>
              <a:t> hypertonic or hypotonic</a:t>
            </a:r>
          </a:p>
          <a:p>
            <a:pPr algn="l">
              <a:lnSpc>
                <a:spcPct val="120000"/>
              </a:lnSpc>
            </a:pPr>
            <a:r>
              <a:rPr lang="en-US" altLang="en-US" b="1">
                <a:solidFill>
                  <a:srgbClr val="0F116A"/>
                </a:solidFill>
                <a:sym typeface="Symbol" panose="05050102010706020507" pitchFamily="18" charset="2"/>
              </a:rPr>
              <a:t>Beaker </a:t>
            </a:r>
            <a:r>
              <a:rPr lang="en-US" altLang="en-US" sz="2000" b="1">
                <a:solidFill>
                  <a:srgbClr val="0F116A"/>
                </a:solidFill>
              </a:rPr>
              <a:t>(compared to cell) </a:t>
            </a:r>
            <a:r>
              <a:rPr lang="en-US" altLang="en-US" b="1">
                <a:solidFill>
                  <a:srgbClr val="0F116A"/>
                </a:solidFill>
                <a:sym typeface="Symbol" panose="05050102010706020507" pitchFamily="18" charset="2"/>
              </a:rPr>
              <a:t> hypertonic or hypotonic</a:t>
            </a:r>
          </a:p>
          <a:p>
            <a:pPr algn="l">
              <a:lnSpc>
                <a:spcPct val="120000"/>
              </a:lnSpc>
            </a:pPr>
            <a:r>
              <a:rPr lang="en-US" altLang="en-US" b="1">
                <a:solidFill>
                  <a:srgbClr val="0F116A"/>
                </a:solidFill>
                <a:sym typeface="Symbol" panose="05050102010706020507" pitchFamily="18" charset="2"/>
              </a:rPr>
              <a:t>Which way does the water flow?  in or out of cell </a:t>
            </a:r>
          </a:p>
        </p:txBody>
      </p:sp>
      <p:sp>
        <p:nvSpPr>
          <p:cNvPr id="448518" name="Oval 6"/>
          <p:cNvSpPr>
            <a:spLocks noChangeArrowheads="1"/>
          </p:cNvSpPr>
          <p:nvPr/>
        </p:nvSpPr>
        <p:spPr bwMode="auto">
          <a:xfrm>
            <a:off x="5943600" y="5370513"/>
            <a:ext cx="1905000" cy="533400"/>
          </a:xfrm>
          <a:prstGeom prst="ellipse">
            <a:avLst/>
          </a:prstGeom>
          <a:solidFill>
            <a:srgbClr val="FFEA18">
              <a:alpha val="20000"/>
            </a:srgbClr>
          </a:solidFill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8519" name="Oval 7"/>
          <p:cNvSpPr>
            <a:spLocks noChangeArrowheads="1"/>
          </p:cNvSpPr>
          <p:nvPr/>
        </p:nvSpPr>
        <p:spPr bwMode="auto">
          <a:xfrm>
            <a:off x="8077200" y="5827713"/>
            <a:ext cx="1905000" cy="533400"/>
          </a:xfrm>
          <a:prstGeom prst="ellipse">
            <a:avLst/>
          </a:prstGeom>
          <a:solidFill>
            <a:srgbClr val="FFEA18">
              <a:alpha val="20000"/>
            </a:srgbClr>
          </a:solidFill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8520" name="Oval 8"/>
          <p:cNvSpPr>
            <a:spLocks noChangeArrowheads="1"/>
          </p:cNvSpPr>
          <p:nvPr/>
        </p:nvSpPr>
        <p:spPr bwMode="auto">
          <a:xfrm>
            <a:off x="7467600" y="6324600"/>
            <a:ext cx="533400" cy="457200"/>
          </a:xfrm>
          <a:prstGeom prst="ellipse">
            <a:avLst/>
          </a:prstGeom>
          <a:solidFill>
            <a:srgbClr val="FFEA18">
              <a:alpha val="20000"/>
            </a:srgbClr>
          </a:solidFill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8521" name="Rectangle 9"/>
          <p:cNvSpPr>
            <a:spLocks noChangeArrowheads="1"/>
          </p:cNvSpPr>
          <p:nvPr/>
        </p:nvSpPr>
        <p:spPr bwMode="auto">
          <a:xfrm>
            <a:off x="3276600" y="4151313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.05 M</a:t>
            </a:r>
          </a:p>
        </p:txBody>
      </p:sp>
      <p:sp>
        <p:nvSpPr>
          <p:cNvPr id="448522" name="Rectangle 10"/>
          <p:cNvSpPr>
            <a:spLocks noChangeArrowheads="1"/>
          </p:cNvSpPr>
          <p:nvPr/>
        </p:nvSpPr>
        <p:spPr bwMode="auto">
          <a:xfrm>
            <a:off x="7239000" y="4151313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.03 M</a:t>
            </a:r>
          </a:p>
        </p:txBody>
      </p:sp>
      <p:sp>
        <p:nvSpPr>
          <p:cNvPr id="111626" name="Rectangle 1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Osmosis… </a:t>
            </a:r>
          </a:p>
        </p:txBody>
      </p:sp>
    </p:spTree>
    <p:extLst>
      <p:ext uri="{BB962C8B-B14F-4D97-AF65-F5344CB8AC3E}">
        <p14:creationId xmlns:p14="http://schemas.microsoft.com/office/powerpoint/2010/main" val="69377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8" grpId="0" animBg="1"/>
      <p:bldP spid="448519" grpId="0" animBg="1"/>
      <p:bldP spid="448520" grpId="0" animBg="1"/>
      <p:bldP spid="448521" grpId="0" build="p" autoUpdateAnimBg="0"/>
      <p:bldP spid="44852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915400" cy="1143000"/>
          </a:xfrm>
        </p:spPr>
        <p:txBody>
          <a:bodyPr/>
          <a:lstStyle/>
          <a:p>
            <a:pPr algn="l" eaLnBrk="1" hangingPunct="1"/>
            <a:r>
              <a:rPr lang="en-US" altLang="en-US" b="1" u="sng" dirty="0" smtClean="0"/>
              <a:t> </a:t>
            </a:r>
            <a:r>
              <a:rPr lang="en-US" altLang="en-US" b="1" u="sng" dirty="0" smtClean="0"/>
              <a:t>Water Potential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71054" y="1465384"/>
            <a:ext cx="12081163" cy="50878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3200" dirty="0"/>
              <a:t>Water Potential = </a:t>
            </a:r>
            <a:r>
              <a:rPr lang="en-US" altLang="en-US" sz="3200" dirty="0">
                <a:latin typeface="Symbol" panose="05050102010706020507" pitchFamily="18" charset="2"/>
              </a:rPr>
              <a:t>Y</a:t>
            </a:r>
            <a:r>
              <a:rPr lang="en-US" altLang="en-US" sz="3200" dirty="0"/>
              <a:t> = </a:t>
            </a:r>
            <a:r>
              <a:rPr lang="en-US" altLang="en-US" sz="3200" dirty="0">
                <a:latin typeface="Symbol" panose="05050102010706020507" pitchFamily="18" charset="2"/>
              </a:rPr>
              <a:t>Y</a:t>
            </a:r>
            <a:r>
              <a:rPr lang="en-US" altLang="en-US" sz="3200" baseline="-25000" dirty="0"/>
              <a:t>s</a:t>
            </a:r>
            <a:r>
              <a:rPr lang="en-US" altLang="en-US" sz="3200" dirty="0"/>
              <a:t> + </a:t>
            </a:r>
            <a:r>
              <a:rPr lang="en-US" altLang="en-US" sz="3200" dirty="0" err="1" smtClean="0">
                <a:latin typeface="Symbol" panose="05050102010706020507" pitchFamily="18" charset="2"/>
              </a:rPr>
              <a:t>Y</a:t>
            </a:r>
            <a:r>
              <a:rPr lang="en-US" altLang="en-US" sz="3200" baseline="-25000" dirty="0" err="1" smtClean="0"/>
              <a:t>p</a:t>
            </a:r>
            <a:endParaRPr lang="en-US" altLang="en-US" sz="3200" dirty="0">
              <a:latin typeface="Symbol" panose="05050102010706020507" pitchFamily="18" charset="2"/>
            </a:endParaRPr>
          </a:p>
          <a:p>
            <a:pPr marL="0" indent="0" algn="ctr">
              <a:buNone/>
            </a:pPr>
            <a:r>
              <a:rPr lang="en-US" altLang="en-US" sz="3200" dirty="0">
                <a:latin typeface="Symbol" panose="05050102010706020507" pitchFamily="18" charset="2"/>
              </a:rPr>
              <a:t>Y</a:t>
            </a:r>
            <a:r>
              <a:rPr lang="en-US" altLang="en-US" sz="3200" baseline="-25000" dirty="0"/>
              <a:t>s</a:t>
            </a:r>
            <a:r>
              <a:rPr lang="en-US" altLang="en-US" sz="3200" dirty="0"/>
              <a:t> = -</a:t>
            </a:r>
            <a:r>
              <a:rPr lang="en-US" altLang="en-US" sz="3200" dirty="0" err="1" smtClean="0"/>
              <a:t>iCRT</a:t>
            </a:r>
            <a:endParaRPr lang="en-US" altLang="en-US" sz="3200" i="1" dirty="0"/>
          </a:p>
          <a:p>
            <a:pPr marL="0" indent="0">
              <a:lnSpc>
                <a:spcPct val="80000"/>
              </a:lnSpc>
            </a:pPr>
            <a:r>
              <a:rPr lang="en-US" altLang="en-US" sz="3200" dirty="0" err="1"/>
              <a:t>i</a:t>
            </a:r>
            <a:r>
              <a:rPr lang="en-US" altLang="en-US" sz="3200" dirty="0"/>
              <a:t> = The number of particles the molecule will make in water; for </a:t>
            </a:r>
            <a:r>
              <a:rPr lang="en-US" altLang="en-US" sz="3200" dirty="0" err="1"/>
              <a:t>NaCl</a:t>
            </a:r>
            <a:r>
              <a:rPr lang="en-US" altLang="en-US" sz="3200" dirty="0"/>
              <a:t> this would be 2; for sucrose or glucose, this number is 1 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3200" dirty="0"/>
              <a:t>C = Molar concentration 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3200" dirty="0"/>
              <a:t>R = Pressure constant = 0.0831 liter bar/mole K 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3200" dirty="0"/>
              <a:t>T = Temperature in degrees Kelvin = 273 + °C of solution </a:t>
            </a:r>
            <a:endParaRPr lang="en-US" altLang="en-US" sz="32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 smtClean="0">
                <a:hlinkClick r:id="rId2"/>
              </a:rPr>
              <a:t>Click here to see an entire page of water potential problems!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3832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5723" y="497377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Potential and Solution Potential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215" y="1371600"/>
            <a:ext cx="9542585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Sample Problem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molar concentration of a sugar solution in an open beaker has been determined to be 0.3M. Calculate the solute potential at 27 degrees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elsius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Round your answer to the </a:t>
            </a:r>
            <a:r>
              <a:rPr lang="en-US" alt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nearest tenths.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Q3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192" y="2180496"/>
            <a:ext cx="11029615" cy="4525104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Solute potential= –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iCRT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eaLnBrk="1" hangingPunct="1"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C= 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</a:p>
          <a:p>
            <a:pPr eaLnBrk="1" hangingPunct="1">
              <a:buFontTx/>
              <a:buNone/>
            </a:pPr>
            <a:r>
              <a:rPr lang="en-US" altLang="en-US" sz="3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= Pressure constant = 0.0831</a:t>
            </a:r>
          </a:p>
          <a:p>
            <a:pPr eaLnBrk="1" hangingPunct="1"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27 +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273=300K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Solute concentration= 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</a:t>
            </a:r>
          </a:p>
          <a:p>
            <a:pPr eaLnBrk="1" hangingPunct="1">
              <a:buFontTx/>
              <a:buNone/>
            </a:pPr>
            <a:endParaRPr lang="en-US" alt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en-US" sz="3600" dirty="0"/>
              <a:t>If a baby carrot with a water potential of -5.2 bars is put into this solution, what will happen?  Why?</a:t>
            </a:r>
          </a:p>
          <a:p>
            <a:pPr eaLnBrk="1" hangingPunct="1">
              <a:buFontTx/>
              <a:buNone/>
            </a:pPr>
            <a:endParaRPr lang="en-US" alt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48" y="1715956"/>
            <a:ext cx="1828068" cy="286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9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If a baby carrot with a water potential of -5.2 bars is put into this solution, what will happen?  Why</a:t>
            </a:r>
            <a:r>
              <a:rPr lang="en-US" altLang="en-US" sz="3200" dirty="0" smtClean="0"/>
              <a:t>?</a:t>
            </a:r>
          </a:p>
          <a:p>
            <a:pPr lvl="1"/>
            <a:r>
              <a:rPr lang="en-US" altLang="en-US" sz="3200" dirty="0" smtClean="0"/>
              <a:t>Water moves from areas of higher water potential to areas of lower water potential (towards the more negative number!)</a:t>
            </a:r>
            <a:endParaRPr lang="en-US" altLang="en-US" sz="3200" dirty="0"/>
          </a:p>
          <a:p>
            <a:r>
              <a:rPr lang="en-US" sz="3200" dirty="0" smtClean="0"/>
              <a:t>So water moves……..out of the carrot!!! The carrot is hypotonic to the solution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2701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Potential – another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2696304"/>
          </a:xfrm>
        </p:spPr>
        <p:txBody>
          <a:bodyPr/>
          <a:lstStyle/>
          <a:p>
            <a:r>
              <a:rPr lang="en-US" sz="3200" dirty="0" smtClean="0"/>
              <a:t>The value for water potential in root tissue was found to be      -3.3 bars.  If you take the root tissue and place it in a .1 M solution of sucrose at 20 C in an open beaker, what is the water potential of the solution and in which direction will the net flow of water be? (answer is on the next slide)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25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The value for water potential in root tissue was found to be      -3.3 bars.  If you take the root tissue and place it in a .1 M solution of sucrose at 20 C in an open beaker, what is the water potential of the solution and in which direction will the net flow of water be?</a:t>
            </a:r>
          </a:p>
          <a:p>
            <a:endParaRPr lang="en-US" sz="3200" dirty="0"/>
          </a:p>
          <a:p>
            <a:r>
              <a:rPr lang="en-US" sz="3200" dirty="0" smtClean="0"/>
              <a:t>Roots = -3.3 bars</a:t>
            </a:r>
          </a:p>
          <a:p>
            <a:r>
              <a:rPr lang="en-US" sz="3200" dirty="0" smtClean="0"/>
              <a:t>.1M sucrose solution = -2.4 bars (calculate this!)</a:t>
            </a:r>
          </a:p>
          <a:p>
            <a:r>
              <a:rPr lang="en-US" sz="3200" dirty="0" smtClean="0"/>
              <a:t>Water moves from the sucrose solution into the roots (from high water potential to low water potential!)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95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9050"/>
            <a:ext cx="1828800" cy="228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Figure 9.2</a:t>
            </a:r>
          </a:p>
        </p:txBody>
      </p:sp>
      <p:pic>
        <p:nvPicPr>
          <p:cNvPr id="10243" name="Picture 3" descr="09_02EcosystemRecyclin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9" y="136525"/>
            <a:ext cx="610393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02163" y="390526"/>
            <a:ext cx="8493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lr>
                <a:srgbClr val="D1300D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lr>
                <a:srgbClr val="D1300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lr>
                <a:srgbClr val="D1300D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Light</a:t>
            </a:r>
            <a:br>
              <a:rPr lang="en-US" altLang="en-US" sz="1800" b="1"/>
            </a:br>
            <a:r>
              <a:rPr lang="en-US" altLang="en-US" sz="1800" b="1"/>
              <a:t>energy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71838" y="1203326"/>
            <a:ext cx="14716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lr>
                <a:srgbClr val="D1300D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lr>
                <a:srgbClr val="D1300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lr>
                <a:srgbClr val="D1300D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ECOSYSTEM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216525" y="2303464"/>
            <a:ext cx="17478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lr>
                <a:srgbClr val="D1300D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lr>
                <a:srgbClr val="D1300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lr>
                <a:srgbClr val="D1300D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Photosynthesis</a:t>
            </a:r>
            <a:br>
              <a:rPr lang="en-US" altLang="en-US" sz="1800" b="1"/>
            </a:br>
            <a:r>
              <a:rPr lang="en-US" altLang="en-US" sz="1800" b="1"/>
              <a:t>in chloroplasts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113338" y="3182939"/>
            <a:ext cx="19605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lr>
                <a:srgbClr val="D1300D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lr>
                <a:srgbClr val="D1300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lr>
                <a:srgbClr val="D1300D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Cellular respiration</a:t>
            </a:r>
            <a:br>
              <a:rPr lang="en-US" altLang="en-US" sz="1800" b="1"/>
            </a:br>
            <a:r>
              <a:rPr lang="en-US" altLang="en-US" sz="1800" b="1"/>
              <a:t>in mitochondria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754438" y="2836863"/>
            <a:ext cx="119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lr>
                <a:srgbClr val="D1300D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lr>
                <a:srgbClr val="D1300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lr>
                <a:srgbClr val="D1300D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CO</a:t>
            </a:r>
            <a:r>
              <a:rPr lang="en-US" altLang="en-US" sz="1800" b="1" baseline="-25000"/>
              <a:t>2</a:t>
            </a:r>
            <a:r>
              <a:rPr lang="en-US" altLang="en-US" sz="1800" b="1"/>
              <a:t> </a:t>
            </a:r>
            <a:r>
              <a:rPr lang="en-US" altLang="en-US" sz="1800" b="1">
                <a:sym typeface="Symbol" panose="05050102010706020507" pitchFamily="18" charset="2"/>
              </a:rPr>
              <a:t></a:t>
            </a:r>
            <a:r>
              <a:rPr lang="en-US" altLang="en-US" sz="1800" b="1"/>
              <a:t> H</a:t>
            </a:r>
            <a:r>
              <a:rPr lang="en-US" altLang="en-US" sz="1800" b="1" baseline="-25000"/>
              <a:t>2</a:t>
            </a:r>
            <a:r>
              <a:rPr lang="en-US" altLang="en-US" sz="1800" b="1"/>
              <a:t>O</a:t>
            </a:r>
          </a:p>
        </p:txBody>
      </p:sp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7180263" y="2733675"/>
            <a:ext cx="1744662" cy="490538"/>
            <a:chOff x="3563" y="1722"/>
            <a:chExt cx="1099" cy="309"/>
          </a:xfrm>
        </p:grpSpPr>
        <p:sp>
          <p:nvSpPr>
            <p:cNvPr id="10253" name="Text Box 10"/>
            <p:cNvSpPr txBox="1">
              <a:spLocks noChangeArrowheads="1"/>
            </p:cNvSpPr>
            <p:nvPr/>
          </p:nvSpPr>
          <p:spPr bwMode="auto">
            <a:xfrm>
              <a:off x="4326" y="1799"/>
              <a:ext cx="33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D1300D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D1300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D1300D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D1300D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sym typeface="Symbol" panose="05050102010706020507" pitchFamily="18" charset="2"/>
                </a:rPr>
                <a:t></a:t>
              </a:r>
              <a:r>
                <a:rPr lang="en-US" altLang="en-US" sz="1800" b="1"/>
                <a:t> O</a:t>
              </a:r>
              <a:r>
                <a:rPr lang="en-US" altLang="en-US" sz="1800" b="1" baseline="-25000"/>
                <a:t>2</a:t>
              </a:r>
              <a:endParaRPr lang="en-US" altLang="en-US" sz="1800" b="1"/>
            </a:p>
          </p:txBody>
        </p:sp>
        <p:sp>
          <p:nvSpPr>
            <p:cNvPr id="10254" name="Text Box 11"/>
            <p:cNvSpPr txBox="1">
              <a:spLocks noChangeArrowheads="1"/>
            </p:cNvSpPr>
            <p:nvPr/>
          </p:nvSpPr>
          <p:spPr bwMode="auto">
            <a:xfrm>
              <a:off x="3563" y="1722"/>
              <a:ext cx="735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D1300D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D1300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D1300D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D1300D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/>
                <a:t>Organic</a:t>
              </a:r>
              <a:br>
                <a:rPr lang="en-US" altLang="en-US" sz="1800" b="1"/>
              </a:br>
              <a:r>
                <a:rPr lang="en-US" altLang="en-US" sz="1800" b="1"/>
                <a:t>molecules</a:t>
              </a:r>
            </a:p>
          </p:txBody>
        </p:sp>
      </p:grp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6565901" y="5067301"/>
            <a:ext cx="21193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lr>
                <a:srgbClr val="D1300D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lr>
                <a:srgbClr val="D1300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lr>
                <a:srgbClr val="D1300D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ATP powers</a:t>
            </a:r>
            <a:br>
              <a:rPr lang="en-US" altLang="en-US" sz="1800" b="1"/>
            </a:br>
            <a:r>
              <a:rPr lang="en-US" altLang="en-US" sz="1800" b="1"/>
              <a:t>most cellular work</a:t>
            </a: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5876926" y="5186363"/>
            <a:ext cx="5048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lr>
                <a:srgbClr val="D1300D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lr>
                <a:srgbClr val="D1300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lr>
                <a:srgbClr val="D1300D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ATP</a:t>
            </a:r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4806951" y="5821364"/>
            <a:ext cx="84931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lr>
                <a:srgbClr val="D1300D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lr>
                <a:srgbClr val="D1300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lr>
                <a:srgbClr val="D1300D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Heat</a:t>
            </a:r>
            <a:br>
              <a:rPr lang="en-US" altLang="en-US" sz="1800" b="1"/>
            </a:br>
            <a:r>
              <a:rPr lang="en-US" altLang="en-US" sz="1800" b="1"/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217329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altLang="en-US" sz="1200">
                <a:latin typeface="Arial" panose="020B0604020202020204" pitchFamily="34" charset="0"/>
              </a:rPr>
              <a:t>Figure 6.8a</a:t>
            </a:r>
          </a:p>
        </p:txBody>
      </p:sp>
      <p:pic>
        <p:nvPicPr>
          <p:cNvPr id="23555" name="Picture 54" descr="06_08aEukaryoticCell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407989"/>
            <a:ext cx="8548687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4037014" y="407988"/>
            <a:ext cx="387032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ENDOPLASMIC RETICULUM (ER)</a:t>
            </a:r>
          </a:p>
        </p:txBody>
      </p:sp>
      <p:sp>
        <p:nvSpPr>
          <p:cNvPr id="23557" name="AutoShape 6"/>
          <p:cNvSpPr>
            <a:spLocks/>
          </p:cNvSpPr>
          <p:nvPr/>
        </p:nvSpPr>
        <p:spPr bwMode="auto">
          <a:xfrm rot="-5400000">
            <a:off x="5741195" y="-207168"/>
            <a:ext cx="134937" cy="1854200"/>
          </a:xfrm>
          <a:prstGeom prst="rightBrace">
            <a:avLst>
              <a:gd name="adj1" fmla="val 11451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4924425" y="820739"/>
            <a:ext cx="7302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Rough</a:t>
            </a:r>
            <a:br>
              <a:rPr lang="en-US" altLang="en-US" sz="1800" b="1"/>
            </a:br>
            <a:r>
              <a:rPr lang="en-US" altLang="en-US" sz="1800" b="1"/>
              <a:t>ER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5900738" y="811214"/>
            <a:ext cx="7302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Smooth</a:t>
            </a:r>
            <a:br>
              <a:rPr lang="en-US" altLang="en-US" sz="1800" b="1"/>
            </a:br>
            <a:r>
              <a:rPr lang="en-US" altLang="en-US" sz="1800" b="1"/>
              <a:t>ER</a:t>
            </a:r>
          </a:p>
        </p:txBody>
      </p:sp>
      <p:sp>
        <p:nvSpPr>
          <p:cNvPr id="23560" name="AutoShape 9"/>
          <p:cNvSpPr>
            <a:spLocks/>
          </p:cNvSpPr>
          <p:nvPr/>
        </p:nvSpPr>
        <p:spPr bwMode="auto">
          <a:xfrm>
            <a:off x="9134475" y="666750"/>
            <a:ext cx="146050" cy="1155700"/>
          </a:xfrm>
          <a:prstGeom prst="rightBrace">
            <a:avLst>
              <a:gd name="adj1" fmla="val 6594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8027988" y="679451"/>
            <a:ext cx="9969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Nuclear</a:t>
            </a:r>
            <a:br>
              <a:rPr lang="en-US" altLang="en-US" sz="1800" b="1"/>
            </a:br>
            <a:r>
              <a:rPr lang="en-US" altLang="en-US" sz="1800" b="1"/>
              <a:t>envelope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8040688" y="1238251"/>
            <a:ext cx="10922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Nucleolus</a:t>
            </a:r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8040688" y="1581151"/>
            <a:ext cx="10922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Chromatin</a:t>
            </a:r>
          </a:p>
        </p:txBody>
      </p:sp>
      <p:sp>
        <p:nvSpPr>
          <p:cNvPr id="23564" name="Line 14"/>
          <p:cNvSpPr>
            <a:spLocks noChangeShapeType="1"/>
          </p:cNvSpPr>
          <p:nvPr/>
        </p:nvSpPr>
        <p:spPr bwMode="auto">
          <a:xfrm flipV="1">
            <a:off x="7315200" y="787400"/>
            <a:ext cx="679450" cy="825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65" name="Line 15"/>
          <p:cNvSpPr>
            <a:spLocks noChangeShapeType="1"/>
          </p:cNvSpPr>
          <p:nvPr/>
        </p:nvSpPr>
        <p:spPr bwMode="auto">
          <a:xfrm flipV="1">
            <a:off x="7086600" y="1358900"/>
            <a:ext cx="908050" cy="1098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66" name="Line 16"/>
          <p:cNvSpPr>
            <a:spLocks noChangeShapeType="1"/>
          </p:cNvSpPr>
          <p:nvPr/>
        </p:nvSpPr>
        <p:spPr bwMode="auto">
          <a:xfrm flipV="1">
            <a:off x="7562850" y="1695450"/>
            <a:ext cx="444500" cy="55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67" name="Line 17"/>
          <p:cNvSpPr>
            <a:spLocks noChangeShapeType="1"/>
          </p:cNvSpPr>
          <p:nvPr/>
        </p:nvSpPr>
        <p:spPr bwMode="auto">
          <a:xfrm flipV="1">
            <a:off x="8802688" y="2279650"/>
            <a:ext cx="258762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68" name="Line 18"/>
          <p:cNvSpPr>
            <a:spLocks noChangeShapeType="1"/>
          </p:cNvSpPr>
          <p:nvPr/>
        </p:nvSpPr>
        <p:spPr bwMode="auto">
          <a:xfrm flipH="1">
            <a:off x="5911850" y="1308100"/>
            <a:ext cx="361950" cy="857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69" name="Line 19"/>
          <p:cNvSpPr>
            <a:spLocks noChangeShapeType="1"/>
          </p:cNvSpPr>
          <p:nvPr/>
        </p:nvSpPr>
        <p:spPr bwMode="auto">
          <a:xfrm>
            <a:off x="5314950" y="1320800"/>
            <a:ext cx="355600" cy="172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70" name="Line 20"/>
          <p:cNvSpPr>
            <a:spLocks noChangeShapeType="1"/>
          </p:cNvSpPr>
          <p:nvPr/>
        </p:nvSpPr>
        <p:spPr bwMode="auto">
          <a:xfrm>
            <a:off x="8375650" y="3492500"/>
            <a:ext cx="48895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71" name="Line 21"/>
          <p:cNvSpPr>
            <a:spLocks noChangeShapeType="1"/>
          </p:cNvSpPr>
          <p:nvPr/>
        </p:nvSpPr>
        <p:spPr bwMode="auto">
          <a:xfrm>
            <a:off x="8204200" y="3968750"/>
            <a:ext cx="660400" cy="222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72" name="Text Box 22"/>
          <p:cNvSpPr txBox="1">
            <a:spLocks noChangeArrowheads="1"/>
          </p:cNvSpPr>
          <p:nvPr/>
        </p:nvSpPr>
        <p:spPr bwMode="auto">
          <a:xfrm>
            <a:off x="9107488" y="2184401"/>
            <a:ext cx="1200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Plasma</a:t>
            </a:r>
            <a:br>
              <a:rPr lang="en-US" altLang="en-US" sz="1800" b="1"/>
            </a:br>
            <a:r>
              <a:rPr lang="en-US" altLang="en-US" sz="1800" b="1"/>
              <a:t>membrane</a:t>
            </a:r>
          </a:p>
        </p:txBody>
      </p:sp>
      <p:sp>
        <p:nvSpPr>
          <p:cNvPr id="23573" name="Text Box 23"/>
          <p:cNvSpPr txBox="1">
            <a:spLocks noChangeArrowheads="1"/>
          </p:cNvSpPr>
          <p:nvPr/>
        </p:nvSpPr>
        <p:spPr bwMode="auto">
          <a:xfrm>
            <a:off x="8916988" y="4089401"/>
            <a:ext cx="12319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Ribosomes</a:t>
            </a:r>
          </a:p>
        </p:txBody>
      </p:sp>
      <p:sp>
        <p:nvSpPr>
          <p:cNvPr id="23574" name="Line 24"/>
          <p:cNvSpPr>
            <a:spLocks noChangeShapeType="1"/>
          </p:cNvSpPr>
          <p:nvPr/>
        </p:nvSpPr>
        <p:spPr bwMode="auto">
          <a:xfrm>
            <a:off x="7486650" y="4013200"/>
            <a:ext cx="679450" cy="124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75" name="Text Box 25"/>
          <p:cNvSpPr txBox="1">
            <a:spLocks noChangeArrowheads="1"/>
          </p:cNvSpPr>
          <p:nvPr/>
        </p:nvSpPr>
        <p:spPr bwMode="auto">
          <a:xfrm>
            <a:off x="8199438" y="5178426"/>
            <a:ext cx="17653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Golgi apparatus</a:t>
            </a:r>
          </a:p>
        </p:txBody>
      </p:sp>
      <p:sp>
        <p:nvSpPr>
          <p:cNvPr id="23576" name="Text Box 27"/>
          <p:cNvSpPr txBox="1">
            <a:spLocks noChangeArrowheads="1"/>
          </p:cNvSpPr>
          <p:nvPr/>
        </p:nvSpPr>
        <p:spPr bwMode="auto">
          <a:xfrm>
            <a:off x="6707188" y="6029326"/>
            <a:ext cx="11303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Lysosome</a:t>
            </a:r>
          </a:p>
        </p:txBody>
      </p:sp>
      <p:sp>
        <p:nvSpPr>
          <p:cNvPr id="23577" name="Line 28"/>
          <p:cNvSpPr>
            <a:spLocks noChangeShapeType="1"/>
          </p:cNvSpPr>
          <p:nvPr/>
        </p:nvSpPr>
        <p:spPr bwMode="auto">
          <a:xfrm>
            <a:off x="6216650" y="5619750"/>
            <a:ext cx="44450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78" name="Line 29"/>
          <p:cNvSpPr>
            <a:spLocks noChangeShapeType="1"/>
          </p:cNvSpPr>
          <p:nvPr/>
        </p:nvSpPr>
        <p:spPr bwMode="auto">
          <a:xfrm flipH="1">
            <a:off x="5359400" y="4603750"/>
            <a:ext cx="679450" cy="156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79" name="Text Box 30"/>
          <p:cNvSpPr txBox="1">
            <a:spLocks noChangeArrowheads="1"/>
          </p:cNvSpPr>
          <p:nvPr/>
        </p:nvSpPr>
        <p:spPr bwMode="auto">
          <a:xfrm>
            <a:off x="3754438" y="6054726"/>
            <a:ext cx="17843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Mitochondrion</a:t>
            </a:r>
          </a:p>
        </p:txBody>
      </p:sp>
      <p:sp>
        <p:nvSpPr>
          <p:cNvPr id="23580" name="Line 31"/>
          <p:cNvSpPr>
            <a:spLocks noChangeShapeType="1"/>
          </p:cNvSpPr>
          <p:nvPr/>
        </p:nvSpPr>
        <p:spPr bwMode="auto">
          <a:xfrm flipH="1">
            <a:off x="3810000" y="4489450"/>
            <a:ext cx="1314450" cy="1181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81" name="Line 32"/>
          <p:cNvSpPr>
            <a:spLocks noChangeShapeType="1"/>
          </p:cNvSpPr>
          <p:nvPr/>
        </p:nvSpPr>
        <p:spPr bwMode="auto">
          <a:xfrm flipH="1">
            <a:off x="4025900" y="4597400"/>
            <a:ext cx="330200" cy="24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82" name="Line 33"/>
          <p:cNvSpPr>
            <a:spLocks noChangeShapeType="1"/>
          </p:cNvSpPr>
          <p:nvPr/>
        </p:nvSpPr>
        <p:spPr bwMode="auto">
          <a:xfrm flipH="1" flipV="1">
            <a:off x="4025900" y="4851400"/>
            <a:ext cx="43180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83" name="Text Box 34"/>
          <p:cNvSpPr txBox="1">
            <a:spLocks noChangeArrowheads="1"/>
          </p:cNvSpPr>
          <p:nvPr/>
        </p:nvSpPr>
        <p:spPr bwMode="auto">
          <a:xfrm>
            <a:off x="2484438" y="5534026"/>
            <a:ext cx="1282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Peroxisome</a:t>
            </a:r>
          </a:p>
        </p:txBody>
      </p:sp>
      <p:sp>
        <p:nvSpPr>
          <p:cNvPr id="23584" name="Text Box 35"/>
          <p:cNvSpPr txBox="1">
            <a:spLocks noChangeArrowheads="1"/>
          </p:cNvSpPr>
          <p:nvPr/>
        </p:nvSpPr>
        <p:spPr bwMode="auto">
          <a:xfrm>
            <a:off x="2992438" y="4727576"/>
            <a:ext cx="1282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Microvilli</a:t>
            </a:r>
          </a:p>
        </p:txBody>
      </p:sp>
      <p:sp>
        <p:nvSpPr>
          <p:cNvPr id="23585" name="Line 36"/>
          <p:cNvSpPr>
            <a:spLocks noChangeShapeType="1"/>
          </p:cNvSpPr>
          <p:nvPr/>
        </p:nvSpPr>
        <p:spPr bwMode="auto">
          <a:xfrm flipH="1" flipV="1">
            <a:off x="4235450" y="3924300"/>
            <a:ext cx="53975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86" name="Line 37"/>
          <p:cNvSpPr>
            <a:spLocks noChangeShapeType="1"/>
          </p:cNvSpPr>
          <p:nvPr/>
        </p:nvSpPr>
        <p:spPr bwMode="auto">
          <a:xfrm flipH="1" flipV="1">
            <a:off x="4235450" y="3587750"/>
            <a:ext cx="55880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87" name="Line 38"/>
          <p:cNvSpPr>
            <a:spLocks noChangeShapeType="1"/>
          </p:cNvSpPr>
          <p:nvPr/>
        </p:nvSpPr>
        <p:spPr bwMode="auto">
          <a:xfrm flipH="1" flipV="1">
            <a:off x="4248150" y="3270250"/>
            <a:ext cx="27305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88" name="Line 39"/>
          <p:cNvSpPr>
            <a:spLocks noChangeShapeType="1"/>
          </p:cNvSpPr>
          <p:nvPr/>
        </p:nvSpPr>
        <p:spPr bwMode="auto">
          <a:xfrm>
            <a:off x="4302125" y="2060575"/>
            <a:ext cx="1111250" cy="172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89" name="Line 40"/>
          <p:cNvSpPr>
            <a:spLocks noChangeShapeType="1"/>
          </p:cNvSpPr>
          <p:nvPr/>
        </p:nvSpPr>
        <p:spPr bwMode="auto">
          <a:xfrm>
            <a:off x="5429250" y="1866900"/>
            <a:ext cx="234950" cy="116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90" name="Text Box 41"/>
          <p:cNvSpPr txBox="1">
            <a:spLocks noChangeArrowheads="1"/>
          </p:cNvSpPr>
          <p:nvPr/>
        </p:nvSpPr>
        <p:spPr bwMode="auto">
          <a:xfrm>
            <a:off x="2789238" y="3781426"/>
            <a:ext cx="14287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Microtubules</a:t>
            </a:r>
          </a:p>
        </p:txBody>
      </p:sp>
      <p:sp>
        <p:nvSpPr>
          <p:cNvPr id="23591" name="Text Box 43"/>
          <p:cNvSpPr txBox="1">
            <a:spLocks noChangeArrowheads="1"/>
          </p:cNvSpPr>
          <p:nvPr/>
        </p:nvSpPr>
        <p:spPr bwMode="auto">
          <a:xfrm>
            <a:off x="1785938" y="3482976"/>
            <a:ext cx="23558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Intermediate filaments</a:t>
            </a:r>
          </a:p>
        </p:txBody>
      </p:sp>
      <p:sp>
        <p:nvSpPr>
          <p:cNvPr id="23592" name="Text Box 44"/>
          <p:cNvSpPr txBox="1">
            <a:spLocks noChangeArrowheads="1"/>
          </p:cNvSpPr>
          <p:nvPr/>
        </p:nvSpPr>
        <p:spPr bwMode="auto">
          <a:xfrm>
            <a:off x="2598738" y="3159126"/>
            <a:ext cx="16446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Microfilaments</a:t>
            </a:r>
          </a:p>
        </p:txBody>
      </p:sp>
      <p:sp>
        <p:nvSpPr>
          <p:cNvPr id="23593" name="Text Box 45"/>
          <p:cNvSpPr txBox="1">
            <a:spLocks noChangeArrowheads="1"/>
          </p:cNvSpPr>
          <p:nvPr/>
        </p:nvSpPr>
        <p:spPr bwMode="auto">
          <a:xfrm>
            <a:off x="2928938" y="1920876"/>
            <a:ext cx="13208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Centrosome</a:t>
            </a:r>
          </a:p>
        </p:txBody>
      </p:sp>
      <p:sp>
        <p:nvSpPr>
          <p:cNvPr id="23594" name="Text Box 46"/>
          <p:cNvSpPr txBox="1">
            <a:spLocks noChangeArrowheads="1"/>
          </p:cNvSpPr>
          <p:nvPr/>
        </p:nvSpPr>
        <p:spPr bwMode="auto">
          <a:xfrm>
            <a:off x="2249488" y="2822576"/>
            <a:ext cx="19304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CYTOSKELETON:</a:t>
            </a:r>
          </a:p>
        </p:txBody>
      </p:sp>
      <p:sp>
        <p:nvSpPr>
          <p:cNvPr id="23595" name="AutoShape 47"/>
          <p:cNvSpPr>
            <a:spLocks/>
          </p:cNvSpPr>
          <p:nvPr/>
        </p:nvSpPr>
        <p:spPr bwMode="auto">
          <a:xfrm rot="3249161">
            <a:off x="5382419" y="3637756"/>
            <a:ext cx="139700" cy="414338"/>
          </a:xfrm>
          <a:prstGeom prst="leftBrace">
            <a:avLst>
              <a:gd name="adj1" fmla="val 2471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23596" name="Text Box 49"/>
          <p:cNvSpPr txBox="1">
            <a:spLocks noChangeArrowheads="1"/>
          </p:cNvSpPr>
          <p:nvPr/>
        </p:nvSpPr>
        <p:spPr bwMode="auto">
          <a:xfrm>
            <a:off x="3240088" y="1089026"/>
            <a:ext cx="13208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Flagellum</a:t>
            </a:r>
          </a:p>
        </p:txBody>
      </p:sp>
      <p:sp>
        <p:nvSpPr>
          <p:cNvPr id="23597" name="Line 50"/>
          <p:cNvSpPr>
            <a:spLocks noChangeShapeType="1"/>
          </p:cNvSpPr>
          <p:nvPr/>
        </p:nvSpPr>
        <p:spPr bwMode="auto">
          <a:xfrm flipH="1" flipV="1">
            <a:off x="4356101" y="1249364"/>
            <a:ext cx="512763" cy="757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98" name="Text Box 53"/>
          <p:cNvSpPr txBox="1">
            <a:spLocks noChangeArrowheads="1"/>
          </p:cNvSpPr>
          <p:nvPr/>
        </p:nvSpPr>
        <p:spPr bwMode="auto">
          <a:xfrm>
            <a:off x="9363075" y="1119189"/>
            <a:ext cx="10922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NUCLEUS</a:t>
            </a:r>
          </a:p>
        </p:txBody>
      </p:sp>
    </p:spTree>
    <p:extLst>
      <p:ext uri="{BB962C8B-B14F-4D97-AF65-F5344CB8AC3E}">
        <p14:creationId xmlns:p14="http://schemas.microsoft.com/office/powerpoint/2010/main" val="54196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Cellular respiration – </a:t>
            </a:r>
            <a:r>
              <a:rPr lang="en-US" altLang="en-US" dirty="0">
                <a:hlinkClick r:id="rId2"/>
              </a:rPr>
              <a:t>Watch this Video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647" y="1715956"/>
            <a:ext cx="6856059" cy="5142044"/>
          </a:xfrm>
        </p:spPr>
      </p:pic>
    </p:spTree>
    <p:extLst>
      <p:ext uri="{BB962C8B-B14F-4D97-AF65-F5344CB8AC3E}">
        <p14:creationId xmlns:p14="http://schemas.microsoft.com/office/powerpoint/2010/main" val="3434007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Cellular </a:t>
            </a:r>
            <a:r>
              <a:rPr lang="en-US" altLang="en-US" dirty="0" smtClean="0"/>
              <a:t>respiration – </a:t>
            </a:r>
            <a:endParaRPr lang="en-US" altLang="en-US" dirty="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8"/>
          <a:stretch>
            <a:fillRect/>
          </a:stretch>
        </p:blipFill>
        <p:spPr bwMode="auto">
          <a:xfrm>
            <a:off x="2743200" y="1908093"/>
            <a:ext cx="7867650" cy="398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6292" name="AutoShape 4"/>
          <p:cNvSpPr>
            <a:spLocks noChangeArrowheads="1"/>
          </p:cNvSpPr>
          <p:nvPr/>
        </p:nvSpPr>
        <p:spPr bwMode="auto">
          <a:xfrm>
            <a:off x="2316163" y="5921375"/>
            <a:ext cx="1308100" cy="5080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spcBef>
                <a:spcPct val="20000"/>
              </a:spcBef>
              <a:buClr>
                <a:srgbClr val="D1300D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lr>
                <a:srgbClr val="D1300D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lr>
                <a:srgbClr val="D1300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lr>
                <a:srgbClr val="D1300D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000" b="1">
                <a:solidFill>
                  <a:srgbClr val="CC0000"/>
                </a:solidFill>
                <a:ea typeface="MS PGothic" panose="020B0600070205080204" pitchFamily="34" charset="-128"/>
              </a:rPr>
              <a:t>2 ATP</a:t>
            </a:r>
          </a:p>
        </p:txBody>
      </p:sp>
      <p:sp>
        <p:nvSpPr>
          <p:cNvPr id="396294" name="AutoShape 6"/>
          <p:cNvSpPr>
            <a:spLocks noChangeArrowheads="1"/>
          </p:cNvSpPr>
          <p:nvPr/>
        </p:nvSpPr>
        <p:spPr bwMode="auto">
          <a:xfrm>
            <a:off x="5111750" y="5921375"/>
            <a:ext cx="1308100" cy="5080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spcBef>
                <a:spcPct val="20000"/>
              </a:spcBef>
              <a:buClr>
                <a:srgbClr val="D1300D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lr>
                <a:srgbClr val="D1300D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lr>
                <a:srgbClr val="D1300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lr>
                <a:srgbClr val="D1300D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000" b="1">
                <a:solidFill>
                  <a:srgbClr val="CC0000"/>
                </a:solidFill>
                <a:ea typeface="MS PGothic" panose="020B0600070205080204" pitchFamily="34" charset="-128"/>
              </a:rPr>
              <a:t>2 ATP</a:t>
            </a:r>
          </a:p>
        </p:txBody>
      </p:sp>
      <p:sp>
        <p:nvSpPr>
          <p:cNvPr id="396295" name="AutoShape 7"/>
          <p:cNvSpPr>
            <a:spLocks noChangeArrowheads="1"/>
          </p:cNvSpPr>
          <p:nvPr/>
        </p:nvSpPr>
        <p:spPr bwMode="auto">
          <a:xfrm>
            <a:off x="7908926" y="5921375"/>
            <a:ext cx="1743075" cy="5080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spcBef>
                <a:spcPct val="20000"/>
              </a:spcBef>
              <a:buClr>
                <a:srgbClr val="D1300D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lr>
                <a:srgbClr val="D1300D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lr>
                <a:srgbClr val="D1300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lr>
                <a:srgbClr val="D1300D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000" b="1">
                <a:solidFill>
                  <a:srgbClr val="CC0000"/>
                </a:solidFill>
                <a:ea typeface="MS PGothic" panose="020B0600070205080204" pitchFamily="34" charset="-128"/>
              </a:rPr>
              <a:t>~36 ATP</a:t>
            </a:r>
          </a:p>
        </p:txBody>
      </p:sp>
      <p:sp>
        <p:nvSpPr>
          <p:cNvPr id="396296" name="Rectangle 8"/>
          <p:cNvSpPr>
            <a:spLocks noChangeArrowheads="1"/>
          </p:cNvSpPr>
          <p:nvPr/>
        </p:nvSpPr>
        <p:spPr bwMode="auto">
          <a:xfrm>
            <a:off x="4141788" y="5846763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D1300D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lr>
                <a:srgbClr val="D1300D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lr>
                <a:srgbClr val="D1300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lr>
                <a:srgbClr val="D1300D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ea typeface="MS PGothic" panose="020B0600070205080204" pitchFamily="34" charset="-128"/>
              </a:rPr>
              <a:t>+</a:t>
            </a:r>
          </a:p>
        </p:txBody>
      </p:sp>
      <p:sp>
        <p:nvSpPr>
          <p:cNvPr id="396298" name="Rectangle 10"/>
          <p:cNvSpPr>
            <a:spLocks noChangeArrowheads="1"/>
          </p:cNvSpPr>
          <p:nvPr/>
        </p:nvSpPr>
        <p:spPr bwMode="auto">
          <a:xfrm>
            <a:off x="6938963" y="5846763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D1300D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lr>
                <a:srgbClr val="D1300D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lr>
                <a:srgbClr val="D1300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lr>
                <a:srgbClr val="D1300D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ea typeface="MS PGothic" panose="020B0600070205080204" pitchFamily="34" charset="-128"/>
              </a:rPr>
              <a:t>+</a:t>
            </a:r>
          </a:p>
        </p:txBody>
      </p:sp>
      <p:sp>
        <p:nvSpPr>
          <p:cNvPr id="396300" name="AutoShape 12"/>
          <p:cNvSpPr>
            <a:spLocks noChangeArrowheads="1"/>
          </p:cNvSpPr>
          <p:nvPr/>
        </p:nvSpPr>
        <p:spPr bwMode="auto">
          <a:xfrm rot="1667533">
            <a:off x="8370888" y="220664"/>
            <a:ext cx="2341562" cy="1728787"/>
          </a:xfrm>
          <a:prstGeom prst="irregularSeal1">
            <a:avLst/>
          </a:prstGeom>
          <a:solidFill>
            <a:srgbClr val="FFEA18"/>
          </a:solidFill>
          <a:ln w="571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1300D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lr>
                <a:srgbClr val="D1300D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lr>
                <a:srgbClr val="D1300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lr>
                <a:srgbClr val="D1300D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CC0000"/>
                </a:solidFill>
                <a:ea typeface="MS PGothic" panose="020B0600070205080204" pitchFamily="34" charset="-128"/>
              </a:rPr>
              <a:t>~40 ATP</a:t>
            </a:r>
          </a:p>
        </p:txBody>
      </p:sp>
    </p:spTree>
    <p:extLst>
      <p:ext uri="{BB962C8B-B14F-4D97-AF65-F5344CB8AC3E}">
        <p14:creationId xmlns:p14="http://schemas.microsoft.com/office/powerpoint/2010/main" val="9174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Electron Transport Chain (oxygen as an electron acceptor and the generation of ATP)!!!!</a:t>
            </a:r>
            <a:endParaRPr lang="en-US" altLang="en-US" dirty="0"/>
          </a:p>
        </p:txBody>
      </p:sp>
      <p:pic>
        <p:nvPicPr>
          <p:cNvPr id="9830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9162" y="1676400"/>
            <a:ext cx="8020050" cy="5181600"/>
          </a:xfrm>
        </p:spPr>
      </p:pic>
    </p:spTree>
    <p:extLst>
      <p:ext uri="{BB962C8B-B14F-4D97-AF65-F5344CB8AC3E}">
        <p14:creationId xmlns:p14="http://schemas.microsoft.com/office/powerpoint/2010/main" val="7870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1192" y="702156"/>
            <a:ext cx="11029616" cy="555362"/>
          </a:xfrm>
        </p:spPr>
        <p:txBody>
          <a:bodyPr/>
          <a:lstStyle/>
          <a:p>
            <a:pPr eaLnBrk="1" hangingPunct="1"/>
            <a:r>
              <a:rPr lang="en-US" altLang="en-US" dirty="0"/>
              <a:t>Pyruvate is a branching point</a:t>
            </a:r>
          </a:p>
        </p:txBody>
      </p:sp>
      <p:pic>
        <p:nvPicPr>
          <p:cNvPr id="451587" name="Picture 3"/>
          <p:cNvPicPr>
            <a:picLocks noChangeAspect="1" noChangeArrowheads="1"/>
          </p:cNvPicPr>
          <p:nvPr/>
        </p:nvPicPr>
        <p:blipFill>
          <a:blip r:embed="rId6"/>
          <a:srcRect r="2084" b="4440"/>
          <a:stretch>
            <a:fillRect/>
          </a:stretch>
        </p:blipFill>
        <p:spPr bwMode="auto">
          <a:xfrm>
            <a:off x="7319963" y="1981200"/>
            <a:ext cx="3843338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1981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819400" y="1371600"/>
            <a:ext cx="1981200" cy="609600"/>
          </a:xfrm>
          <a:solidFill>
            <a:srgbClr val="FFCC18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/>
              <a:t>Pyruvate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962400" y="1828800"/>
            <a:ext cx="838200" cy="2971800"/>
            <a:chOff x="1536" y="1152"/>
            <a:chExt cx="528" cy="1872"/>
          </a:xfrm>
        </p:grpSpPr>
        <p:sp>
          <p:nvSpPr>
            <p:cNvPr id="119822" name="AutoShape 6"/>
            <p:cNvSpPr>
              <a:spLocks noChangeArrowheads="1"/>
            </p:cNvSpPr>
            <p:nvPr/>
          </p:nvSpPr>
          <p:spPr bwMode="auto">
            <a:xfrm rot="-1800000">
              <a:off x="1872" y="1152"/>
              <a:ext cx="192" cy="1872"/>
            </a:xfrm>
            <a:prstGeom prst="downArrow">
              <a:avLst>
                <a:gd name="adj1" fmla="val 50000"/>
                <a:gd name="adj2" fmla="val 243750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algn="ctr"/>
              <a:endParaRPr lang="en-US" altLang="en-US">
                <a:solidFill>
                  <a:srgbClr val="40458C"/>
                </a:solidFill>
                <a:ea typeface="MS PGothic" panose="020B0600070205080204" pitchFamily="34" charset="-128"/>
              </a:endParaRPr>
            </a:p>
          </p:txBody>
        </p:sp>
        <p:grpSp>
          <p:nvGrpSpPr>
            <p:cNvPr id="119823" name="Group 7"/>
            <p:cNvGrpSpPr>
              <a:grpSpLocks/>
            </p:cNvGrpSpPr>
            <p:nvPr/>
          </p:nvGrpSpPr>
          <p:grpSpPr bwMode="auto">
            <a:xfrm>
              <a:off x="1536" y="1584"/>
              <a:ext cx="432" cy="432"/>
              <a:chOff x="1632" y="1440"/>
              <a:chExt cx="432" cy="432"/>
            </a:xfrm>
          </p:grpSpPr>
          <p:sp>
            <p:nvSpPr>
              <p:cNvPr id="119824" name="Oval 8"/>
              <p:cNvSpPr>
                <a:spLocks noChangeArrowheads="1"/>
              </p:cNvSpPr>
              <p:nvPr/>
            </p:nvSpPr>
            <p:spPr bwMode="auto">
              <a:xfrm>
                <a:off x="1632" y="1440"/>
                <a:ext cx="432" cy="432"/>
              </a:xfrm>
              <a:prstGeom prst="ellipse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40458C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19825" name="Rectangle 9"/>
              <p:cNvSpPr>
                <a:spLocks noChangeArrowheads="1"/>
              </p:cNvSpPr>
              <p:nvPr/>
            </p:nvSpPr>
            <p:spPr bwMode="auto">
              <a:xfrm>
                <a:off x="1632" y="1459"/>
                <a:ext cx="39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9pPr>
              </a:lstStyle>
              <a:p>
                <a:pPr algn="ctr"/>
                <a:r>
                  <a:rPr lang="en-US" altLang="en-US" sz="3000" b="1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O</a:t>
                </a:r>
                <a:r>
                  <a:rPr lang="en-US" altLang="en-US" sz="3000" b="1" baseline="-2500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2</a:t>
                </a:r>
                <a:endParaRPr lang="en-US" altLang="en-US" sz="3000" b="1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</p:grp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819400" y="1905000"/>
            <a:ext cx="685800" cy="1752600"/>
            <a:chOff x="816" y="1200"/>
            <a:chExt cx="432" cy="1104"/>
          </a:xfrm>
        </p:grpSpPr>
        <p:sp>
          <p:nvSpPr>
            <p:cNvPr id="119817" name="AutoShape 5"/>
            <p:cNvSpPr>
              <a:spLocks noChangeArrowheads="1"/>
            </p:cNvSpPr>
            <p:nvPr/>
          </p:nvSpPr>
          <p:spPr bwMode="auto">
            <a:xfrm rot="1800000">
              <a:off x="960" y="1200"/>
              <a:ext cx="192" cy="1104"/>
            </a:xfrm>
            <a:prstGeom prst="downArrow">
              <a:avLst>
                <a:gd name="adj1" fmla="val 50000"/>
                <a:gd name="adj2" fmla="val 143750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algn="ctr"/>
              <a:endParaRPr lang="en-US" altLang="en-US">
                <a:solidFill>
                  <a:srgbClr val="40458C"/>
                </a:solidFill>
                <a:ea typeface="MS PGothic" panose="020B0600070205080204" pitchFamily="34" charset="-128"/>
              </a:endParaRPr>
            </a:p>
          </p:txBody>
        </p:sp>
        <p:grpSp>
          <p:nvGrpSpPr>
            <p:cNvPr id="119818" name="Group 10"/>
            <p:cNvGrpSpPr>
              <a:grpSpLocks/>
            </p:cNvGrpSpPr>
            <p:nvPr/>
          </p:nvGrpSpPr>
          <p:grpSpPr bwMode="auto">
            <a:xfrm>
              <a:off x="816" y="1488"/>
              <a:ext cx="432" cy="451"/>
              <a:chOff x="1632" y="2957"/>
              <a:chExt cx="432" cy="451"/>
            </a:xfrm>
          </p:grpSpPr>
          <p:sp>
            <p:nvSpPr>
              <p:cNvPr id="119819" name="Oval 11"/>
              <p:cNvSpPr>
                <a:spLocks noChangeArrowheads="1"/>
              </p:cNvSpPr>
              <p:nvPr/>
            </p:nvSpPr>
            <p:spPr bwMode="auto">
              <a:xfrm>
                <a:off x="1632" y="2957"/>
                <a:ext cx="432" cy="432"/>
              </a:xfrm>
              <a:prstGeom prst="ellipse">
                <a:avLst/>
              </a:prstGeom>
              <a:solidFill>
                <a:schemeClr val="bg2"/>
              </a:solidFill>
              <a:ln w="285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40458C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19820" name="Rectangle 12"/>
              <p:cNvSpPr>
                <a:spLocks noChangeArrowheads="1"/>
              </p:cNvSpPr>
              <p:nvPr/>
            </p:nvSpPr>
            <p:spPr bwMode="auto">
              <a:xfrm>
                <a:off x="1632" y="2976"/>
                <a:ext cx="39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9pPr>
              </a:lstStyle>
              <a:p>
                <a:pPr algn="ctr"/>
                <a:r>
                  <a:rPr lang="en-US" altLang="en-US" sz="3000" b="1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O</a:t>
                </a:r>
                <a:r>
                  <a:rPr lang="en-US" altLang="en-US" sz="3000" b="1" baseline="-2500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2</a:t>
                </a:r>
                <a:endParaRPr lang="en-US" altLang="en-US" sz="3000" b="1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19821" name="Line 13"/>
              <p:cNvSpPr>
                <a:spLocks noChangeShapeType="1"/>
              </p:cNvSpPr>
              <p:nvPr/>
            </p:nvSpPr>
            <p:spPr bwMode="auto">
              <a:xfrm flipH="1">
                <a:off x="1632" y="2976"/>
                <a:ext cx="432" cy="432"/>
              </a:xfrm>
              <a:prstGeom prst="line">
                <a:avLst/>
              </a:prstGeom>
              <a:noFill/>
              <a:ln w="571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1598" name="Rectangle 14"/>
          <p:cNvSpPr>
            <a:spLocks noChangeArrowheads="1"/>
          </p:cNvSpPr>
          <p:nvPr/>
        </p:nvSpPr>
        <p:spPr bwMode="auto">
          <a:xfrm>
            <a:off x="3267075" y="4471989"/>
            <a:ext cx="405288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US" altLang="en-US" sz="3000" b="1">
                <a:solidFill>
                  <a:srgbClr val="660066"/>
                </a:solidFill>
                <a:ea typeface="MS PGothic" panose="020B0600070205080204" pitchFamily="34" charset="-128"/>
              </a:rPr>
              <a:t>mitochondria</a:t>
            </a:r>
          </a:p>
          <a:p>
            <a:pPr algn="ctr"/>
            <a:r>
              <a:rPr lang="en-US" altLang="en-US" sz="3000" b="1">
                <a:solidFill>
                  <a:srgbClr val="CC0000"/>
                </a:solidFill>
                <a:ea typeface="MS PGothic" panose="020B0600070205080204" pitchFamily="34" charset="-128"/>
              </a:rPr>
              <a:t>Krebs cycle</a:t>
            </a:r>
            <a:endParaRPr lang="en-US" altLang="en-US" sz="3000" b="1">
              <a:solidFill>
                <a:srgbClr val="660066"/>
              </a:solidFill>
              <a:ea typeface="MS PGothic" panose="020B0600070205080204" pitchFamily="34" charset="-128"/>
            </a:endParaRPr>
          </a:p>
          <a:p>
            <a:pPr algn="ctr"/>
            <a:r>
              <a:rPr lang="en-US" altLang="en-US" sz="3000" b="1">
                <a:solidFill>
                  <a:srgbClr val="0F116A"/>
                </a:solidFill>
                <a:ea typeface="MS PGothic" panose="020B0600070205080204" pitchFamily="34" charset="-128"/>
              </a:rPr>
              <a:t>aerobic respiration</a:t>
            </a:r>
          </a:p>
        </p:txBody>
      </p:sp>
      <p:sp>
        <p:nvSpPr>
          <p:cNvPr id="451599" name="Rectangle 15"/>
          <p:cNvSpPr>
            <a:spLocks noChangeArrowheads="1"/>
          </p:cNvSpPr>
          <p:nvPr/>
        </p:nvSpPr>
        <p:spPr bwMode="auto">
          <a:xfrm>
            <a:off x="1507716" y="3355757"/>
            <a:ext cx="251383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US" altLang="en-US" sz="3000" b="1">
                <a:solidFill>
                  <a:srgbClr val="CC0000"/>
                </a:solidFill>
                <a:ea typeface="MS PGothic" panose="020B0600070205080204" pitchFamily="34" charset="-128"/>
              </a:rPr>
              <a:t>fermentation</a:t>
            </a:r>
            <a:endParaRPr lang="en-US" altLang="en-US" sz="3000" b="1">
              <a:solidFill>
                <a:srgbClr val="660066"/>
              </a:solidFill>
              <a:ea typeface="MS PGothic" panose="020B0600070205080204" pitchFamily="34" charset="-128"/>
            </a:endParaRPr>
          </a:p>
          <a:p>
            <a:pPr algn="ctr">
              <a:lnSpc>
                <a:spcPct val="80000"/>
              </a:lnSpc>
            </a:pPr>
            <a:r>
              <a:rPr lang="en-US" altLang="en-US" sz="3000" b="1">
                <a:solidFill>
                  <a:srgbClr val="0F116A"/>
                </a:solidFill>
                <a:ea typeface="MS PGothic" panose="020B0600070205080204" pitchFamily="34" charset="-128"/>
              </a:rPr>
              <a:t>anaerobic</a:t>
            </a:r>
            <a:br>
              <a:rPr lang="en-US" altLang="en-US" sz="3000" b="1">
                <a:solidFill>
                  <a:srgbClr val="0F116A"/>
                </a:solidFill>
                <a:ea typeface="MS PGothic" panose="020B0600070205080204" pitchFamily="34" charset="-128"/>
              </a:rPr>
            </a:br>
            <a:r>
              <a:rPr lang="en-US" altLang="en-US" sz="3000" b="1">
                <a:solidFill>
                  <a:srgbClr val="0F116A"/>
                </a:solidFill>
                <a:ea typeface="MS PGothic" panose="020B0600070205080204" pitchFamily="34" charset="-128"/>
              </a:rPr>
              <a:t>respiration</a:t>
            </a:r>
          </a:p>
        </p:txBody>
      </p:sp>
    </p:spTree>
    <p:extLst>
      <p:ext uri="{BB962C8B-B14F-4D97-AF65-F5344CB8AC3E}">
        <p14:creationId xmlns:p14="http://schemas.microsoft.com/office/powerpoint/2010/main" val="197415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1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1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1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1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1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98" grpId="0" build="p" autoUpdateAnimBg="0" advAuto="0"/>
      <p:bldP spid="451599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 – </a:t>
            </a:r>
            <a:r>
              <a:rPr lang="en-US" dirty="0" smtClean="0">
                <a:hlinkClick r:id="rId2"/>
              </a:rPr>
              <a:t>WATCH THIS VIDEO (7 minutes)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9754" y="2121206"/>
            <a:ext cx="8382000" cy="47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04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838200"/>
            <a:ext cx="7518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111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Light: absorption spectra</a:t>
            </a:r>
          </a:p>
        </p:txBody>
      </p:sp>
      <p:sp>
        <p:nvSpPr>
          <p:cNvPr id="393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1191" y="1922585"/>
            <a:ext cx="10942593" cy="222237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altLang="en-US" sz="2600" dirty="0"/>
              <a:t>Photosynthesis gets energy by </a:t>
            </a:r>
            <a:r>
              <a:rPr lang="en-US" altLang="en-US" sz="2600" u="sng" dirty="0">
                <a:solidFill>
                  <a:srgbClr val="CC0000"/>
                </a:solidFill>
              </a:rPr>
              <a:t>absorbing</a:t>
            </a:r>
            <a:r>
              <a:rPr lang="en-US" altLang="en-US" sz="2600" dirty="0"/>
              <a:t> wavelengths of light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u="sng" dirty="0">
                <a:solidFill>
                  <a:srgbClr val="CC0000"/>
                </a:solidFill>
                <a:ea typeface="MS PGothic" panose="020B0600070205080204" pitchFamily="34" charset="-128"/>
              </a:rPr>
              <a:t>chlorophyll </a:t>
            </a:r>
            <a:r>
              <a:rPr lang="en-US" altLang="en-US" sz="2400" i="1" u="sng" dirty="0">
                <a:solidFill>
                  <a:srgbClr val="CC0000"/>
                </a:solidFill>
                <a:ea typeface="MS PGothic" panose="020B0600070205080204" pitchFamily="34" charset="-128"/>
              </a:rPr>
              <a:t>a</a:t>
            </a:r>
            <a:r>
              <a:rPr lang="en-US" altLang="en-US" sz="2400" dirty="0">
                <a:ea typeface="MS PGothic" panose="020B0600070205080204" pitchFamily="34" charset="-128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MS PGothic" panose="020B0600070205080204" pitchFamily="34" charset="-128"/>
              </a:rPr>
              <a:t>absorbs best in </a:t>
            </a:r>
            <a:r>
              <a:rPr lang="en-US" altLang="en-US" sz="2000" u="sng" dirty="0">
                <a:solidFill>
                  <a:srgbClr val="CC0000"/>
                </a:solidFill>
                <a:ea typeface="MS PGothic" panose="020B0600070205080204" pitchFamily="34" charset="-128"/>
              </a:rPr>
              <a:t>red</a:t>
            </a:r>
            <a:r>
              <a:rPr lang="en-US" altLang="en-US" sz="2000" dirty="0">
                <a:ea typeface="MS PGothic" panose="020B0600070205080204" pitchFamily="34" charset="-128"/>
              </a:rPr>
              <a:t> &amp; </a:t>
            </a:r>
            <a:r>
              <a:rPr lang="en-US" altLang="en-US" sz="2000" u="sng" dirty="0">
                <a:ea typeface="MS PGothic" panose="020B0600070205080204" pitchFamily="34" charset="-128"/>
              </a:rPr>
              <a:t>blue</a:t>
            </a:r>
            <a:r>
              <a:rPr lang="en-US" altLang="en-US" sz="2000" dirty="0">
                <a:ea typeface="MS PGothic" panose="020B0600070205080204" pitchFamily="34" charset="-128"/>
              </a:rPr>
              <a:t> wavelengths &amp; least in </a:t>
            </a:r>
            <a:r>
              <a:rPr lang="en-US" altLang="en-US" sz="2000" dirty="0">
                <a:solidFill>
                  <a:srgbClr val="0C8F0F"/>
                </a:solidFill>
                <a:ea typeface="MS PGothic" panose="020B0600070205080204" pitchFamily="34" charset="-128"/>
              </a:rPr>
              <a:t>green</a:t>
            </a:r>
            <a:endParaRPr lang="en-US" altLang="en-US" sz="2000" dirty="0">
              <a:ea typeface="MS PGothic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MS PGothic" panose="020B0600070205080204" pitchFamily="34" charset="-128"/>
              </a:rPr>
              <a:t>accessory pigments with different structures absorb light of different wavelengths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MS PGothic" panose="020B0600070205080204" pitchFamily="34" charset="-128"/>
              </a:rPr>
              <a:t>chlorophyll b, carotenoids, </a:t>
            </a:r>
            <a:r>
              <a:rPr lang="en-US" altLang="en-US" sz="2000" dirty="0" err="1">
                <a:ea typeface="MS PGothic" panose="020B0600070205080204" pitchFamily="34" charset="-128"/>
              </a:rPr>
              <a:t>xanthophylls</a:t>
            </a:r>
            <a:endParaRPr lang="en-US" altLang="en-US" sz="2000" dirty="0">
              <a:ea typeface="MS PGothic" panose="020B0600070205080204" pitchFamily="34" charset="-128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00"/>
          <a:stretch>
            <a:fillRect/>
          </a:stretch>
        </p:blipFill>
        <p:spPr bwMode="auto">
          <a:xfrm>
            <a:off x="5943600" y="3911601"/>
            <a:ext cx="47244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4466"/>
          <a:stretch>
            <a:fillRect/>
          </a:stretch>
        </p:blipFill>
        <p:spPr bwMode="auto">
          <a:xfrm>
            <a:off x="3017839" y="4029076"/>
            <a:ext cx="2909887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3225" name="Picture 9" descr="penguin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5751" y="5559425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3226" name="AutoShape 10"/>
          <p:cNvSpPr>
            <a:spLocks noChangeArrowheads="1"/>
          </p:cNvSpPr>
          <p:nvPr/>
        </p:nvSpPr>
        <p:spPr bwMode="auto">
          <a:xfrm flipH="1">
            <a:off x="1524000" y="3911600"/>
            <a:ext cx="1893888" cy="971550"/>
          </a:xfrm>
          <a:prstGeom prst="wedgeEllipseCallout">
            <a:avLst>
              <a:gd name="adj1" fmla="val -5995"/>
              <a:gd name="adj2" fmla="val 13708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Why are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plants green?</a:t>
            </a:r>
          </a:p>
        </p:txBody>
      </p:sp>
    </p:spTree>
    <p:extLst>
      <p:ext uri="{BB962C8B-B14F-4D97-AF65-F5344CB8AC3E}">
        <p14:creationId xmlns:p14="http://schemas.microsoft.com/office/powerpoint/2010/main" val="324328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3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p" autoUpdateAnimBg="0"/>
      <p:bldP spid="393226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9050"/>
            <a:ext cx="1828800" cy="228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Figure 10.UN02</a:t>
            </a:r>
          </a:p>
        </p:txBody>
      </p:sp>
      <p:pic>
        <p:nvPicPr>
          <p:cNvPr id="118787" name="Picture 25" descr="10_UN02Summary_C2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992189"/>
            <a:ext cx="8548687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Text Box 9"/>
          <p:cNvSpPr txBox="1">
            <a:spLocks noChangeArrowheads="1"/>
          </p:cNvSpPr>
          <p:nvPr/>
        </p:nvSpPr>
        <p:spPr bwMode="auto">
          <a:xfrm>
            <a:off x="2878138" y="1858963"/>
            <a:ext cx="9715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Primary</a:t>
            </a:r>
            <a:br>
              <a:rPr lang="en-US" altLang="en-US" sz="1800" b="1"/>
            </a:br>
            <a:r>
              <a:rPr lang="en-US" altLang="en-US" sz="1800" b="1"/>
              <a:t>acceptor</a:t>
            </a:r>
          </a:p>
        </p:txBody>
      </p:sp>
      <p:sp>
        <p:nvSpPr>
          <p:cNvPr id="118789" name="Text Box 10"/>
          <p:cNvSpPr txBox="1">
            <a:spLocks noChangeArrowheads="1"/>
          </p:cNvSpPr>
          <p:nvPr/>
        </p:nvSpPr>
        <p:spPr bwMode="auto">
          <a:xfrm>
            <a:off x="6415088" y="1508125"/>
            <a:ext cx="9715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Primary</a:t>
            </a:r>
            <a:br>
              <a:rPr lang="en-US" altLang="en-US" sz="1800" b="1"/>
            </a:br>
            <a:r>
              <a:rPr lang="en-US" altLang="en-US" sz="1800" b="1"/>
              <a:t>acceptor</a:t>
            </a:r>
          </a:p>
        </p:txBody>
      </p:sp>
      <p:sp>
        <p:nvSpPr>
          <p:cNvPr id="118790" name="Text Box 11"/>
          <p:cNvSpPr txBox="1">
            <a:spLocks noChangeArrowheads="1"/>
          </p:cNvSpPr>
          <p:nvPr/>
        </p:nvSpPr>
        <p:spPr bwMode="auto">
          <a:xfrm>
            <a:off x="4392614" y="3162300"/>
            <a:ext cx="13287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Cytochrome</a:t>
            </a:r>
            <a:br>
              <a:rPr lang="en-US" altLang="en-US" sz="1800" b="1"/>
            </a:br>
            <a:r>
              <a:rPr lang="en-US" altLang="en-US" sz="1800" b="1"/>
              <a:t>complex</a:t>
            </a:r>
          </a:p>
        </p:txBody>
      </p:sp>
      <p:sp>
        <p:nvSpPr>
          <p:cNvPr id="118791" name="Text Box 12"/>
          <p:cNvSpPr txBox="1">
            <a:spLocks noChangeArrowheads="1"/>
          </p:cNvSpPr>
          <p:nvPr/>
        </p:nvSpPr>
        <p:spPr bwMode="auto">
          <a:xfrm>
            <a:off x="7934325" y="2730501"/>
            <a:ext cx="11176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NADP</a:t>
            </a:r>
            <a:r>
              <a:rPr lang="en-US" altLang="en-US" sz="1800" b="1" baseline="30000">
                <a:sym typeface="Symbol" panose="05050102010706020507" pitchFamily="18" charset="2"/>
              </a:rPr>
              <a:t></a:t>
            </a:r>
            <a:r>
              <a:rPr lang="en-US" altLang="en-US" sz="1800" b="1"/>
              <a:t/>
            </a:r>
            <a:br>
              <a:rPr lang="en-US" altLang="en-US" sz="1800" b="1"/>
            </a:br>
            <a:r>
              <a:rPr lang="en-US" altLang="en-US" sz="1800" b="1"/>
              <a:t>reductase</a:t>
            </a:r>
          </a:p>
        </p:txBody>
      </p:sp>
      <p:sp>
        <p:nvSpPr>
          <p:cNvPr id="118792" name="Text Box 13"/>
          <p:cNvSpPr txBox="1">
            <a:spLocks noChangeArrowheads="1"/>
          </p:cNvSpPr>
          <p:nvPr/>
        </p:nvSpPr>
        <p:spPr bwMode="auto">
          <a:xfrm>
            <a:off x="2509838" y="5418139"/>
            <a:ext cx="1725612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Photosystem </a:t>
            </a:r>
            <a:r>
              <a:rPr lang="en-US" altLang="en-US" sz="1800" b="1">
                <a:latin typeface="Times" panose="02020603050405020304" pitchFamily="18" charset="0"/>
              </a:rPr>
              <a:t>II</a:t>
            </a:r>
            <a:endParaRPr lang="en-US" altLang="en-US" sz="1800" b="1"/>
          </a:p>
        </p:txBody>
      </p:sp>
      <p:sp>
        <p:nvSpPr>
          <p:cNvPr id="118793" name="Text Box 14"/>
          <p:cNvSpPr txBox="1">
            <a:spLocks noChangeArrowheads="1"/>
          </p:cNvSpPr>
          <p:nvPr/>
        </p:nvSpPr>
        <p:spPr bwMode="auto">
          <a:xfrm>
            <a:off x="6127750" y="5053014"/>
            <a:ext cx="16335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Photosystem </a:t>
            </a:r>
            <a:r>
              <a:rPr lang="en-US" altLang="en-US" sz="1800" b="1">
                <a:latin typeface="Times" panose="02020603050405020304" pitchFamily="18" charset="0"/>
              </a:rPr>
              <a:t>I</a:t>
            </a:r>
            <a:endParaRPr lang="en-US" altLang="en-US" sz="1800" b="1"/>
          </a:p>
        </p:txBody>
      </p:sp>
      <p:sp>
        <p:nvSpPr>
          <p:cNvPr id="118794" name="Text Box 15"/>
          <p:cNvSpPr txBox="1">
            <a:spLocks noChangeArrowheads="1"/>
          </p:cNvSpPr>
          <p:nvPr/>
        </p:nvSpPr>
        <p:spPr bwMode="auto">
          <a:xfrm>
            <a:off x="4648200" y="5173664"/>
            <a:ext cx="5207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ATP</a:t>
            </a:r>
          </a:p>
        </p:txBody>
      </p:sp>
      <p:sp>
        <p:nvSpPr>
          <p:cNvPr id="118795" name="Text Box 16"/>
          <p:cNvSpPr txBox="1">
            <a:spLocks noChangeArrowheads="1"/>
          </p:cNvSpPr>
          <p:nvPr/>
        </p:nvSpPr>
        <p:spPr bwMode="auto">
          <a:xfrm>
            <a:off x="4337051" y="2627314"/>
            <a:ext cx="3476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Pq</a:t>
            </a:r>
          </a:p>
        </p:txBody>
      </p:sp>
      <p:sp>
        <p:nvSpPr>
          <p:cNvPr id="118796" name="Text Box 17"/>
          <p:cNvSpPr txBox="1">
            <a:spLocks noChangeArrowheads="1"/>
          </p:cNvSpPr>
          <p:nvPr/>
        </p:nvSpPr>
        <p:spPr bwMode="auto">
          <a:xfrm>
            <a:off x="5573713" y="3944939"/>
            <a:ext cx="3476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Pc</a:t>
            </a:r>
          </a:p>
        </p:txBody>
      </p:sp>
      <p:sp>
        <p:nvSpPr>
          <p:cNvPr id="118797" name="Text Box 18"/>
          <p:cNvSpPr txBox="1">
            <a:spLocks noChangeArrowheads="1"/>
          </p:cNvSpPr>
          <p:nvPr/>
        </p:nvSpPr>
        <p:spPr bwMode="auto">
          <a:xfrm>
            <a:off x="7862888" y="2144714"/>
            <a:ext cx="3476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Fd</a:t>
            </a:r>
          </a:p>
        </p:txBody>
      </p:sp>
      <p:sp>
        <p:nvSpPr>
          <p:cNvPr id="118798" name="Text Box 19"/>
          <p:cNvSpPr txBox="1">
            <a:spLocks noChangeArrowheads="1"/>
          </p:cNvSpPr>
          <p:nvPr/>
        </p:nvSpPr>
        <p:spPr bwMode="auto">
          <a:xfrm>
            <a:off x="9510714" y="2487613"/>
            <a:ext cx="7969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NADP</a:t>
            </a:r>
            <a:r>
              <a:rPr lang="en-US" altLang="en-US" sz="1800" b="1" baseline="30000">
                <a:sym typeface="Symbol" panose="05050102010706020507" pitchFamily="18" charset="2"/>
              </a:rPr>
              <a:t></a:t>
            </a:r>
            <a:br>
              <a:rPr lang="en-US" altLang="en-US" sz="1800" b="1" baseline="30000">
                <a:sym typeface="Symbol" panose="05050102010706020507" pitchFamily="18" charset="2"/>
              </a:rPr>
            </a:br>
            <a:r>
              <a:rPr lang="en-US" altLang="en-US" sz="1800" b="1"/>
              <a:t>+ H</a:t>
            </a:r>
            <a:r>
              <a:rPr lang="en-US" altLang="en-US" sz="1800" b="1" baseline="30000">
                <a:sym typeface="Symbol" panose="05050102010706020507" pitchFamily="18" charset="2"/>
              </a:rPr>
              <a:t></a:t>
            </a:r>
          </a:p>
        </p:txBody>
      </p:sp>
      <p:sp>
        <p:nvSpPr>
          <p:cNvPr id="118799" name="Text Box 20"/>
          <p:cNvSpPr txBox="1">
            <a:spLocks noChangeArrowheads="1"/>
          </p:cNvSpPr>
          <p:nvPr/>
        </p:nvSpPr>
        <p:spPr bwMode="auto">
          <a:xfrm>
            <a:off x="9437689" y="3116264"/>
            <a:ext cx="8207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NADPH</a:t>
            </a:r>
            <a:endParaRPr lang="en-US" altLang="en-US" sz="1800" b="1" baseline="30000">
              <a:sym typeface="Symbol" panose="05050102010706020507" pitchFamily="18" charset="2"/>
            </a:endParaRPr>
          </a:p>
        </p:txBody>
      </p:sp>
      <p:sp>
        <p:nvSpPr>
          <p:cNvPr id="118800" name="Text Box 21"/>
          <p:cNvSpPr txBox="1">
            <a:spLocks noChangeArrowheads="1"/>
          </p:cNvSpPr>
          <p:nvPr/>
        </p:nvSpPr>
        <p:spPr bwMode="auto">
          <a:xfrm>
            <a:off x="2460625" y="2566989"/>
            <a:ext cx="47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H</a:t>
            </a:r>
            <a:r>
              <a:rPr lang="en-US" altLang="en-US" sz="1800" b="1" baseline="-25000">
                <a:solidFill>
                  <a:schemeClr val="bg1"/>
                </a:solidFill>
              </a:rPr>
              <a:t>2</a:t>
            </a:r>
            <a:r>
              <a:rPr lang="en-US" altLang="en-US" sz="1800" b="1">
                <a:solidFill>
                  <a:schemeClr val="bg1"/>
                </a:solidFill>
              </a:rPr>
              <a:t>O</a:t>
            </a:r>
            <a:endParaRPr lang="en-US" altLang="en-US" sz="1800" b="1" baseline="30000">
              <a:solidFill>
                <a:schemeClr val="bg1"/>
              </a:solidFill>
              <a:sym typeface="Symbol" panose="05050102010706020507" pitchFamily="18" charset="2"/>
            </a:endParaRPr>
          </a:p>
        </p:txBody>
      </p:sp>
      <p:sp>
        <p:nvSpPr>
          <p:cNvPr id="118801" name="Text Box 22"/>
          <p:cNvSpPr txBox="1">
            <a:spLocks noChangeArrowheads="1"/>
          </p:cNvSpPr>
          <p:nvPr/>
        </p:nvSpPr>
        <p:spPr bwMode="auto">
          <a:xfrm>
            <a:off x="1951038" y="3089276"/>
            <a:ext cx="317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O</a:t>
            </a:r>
            <a:r>
              <a:rPr lang="en-US" altLang="en-US" sz="1800" b="1" baseline="-25000">
                <a:solidFill>
                  <a:schemeClr val="bg1"/>
                </a:solidFill>
              </a:rPr>
              <a:t>2</a:t>
            </a:r>
            <a:endParaRPr lang="en-US" altLang="en-US" sz="1800" b="1" baseline="30000">
              <a:solidFill>
                <a:schemeClr val="bg1"/>
              </a:solidFill>
              <a:sym typeface="Symbol" panose="05050102010706020507" pitchFamily="18" charset="2"/>
            </a:endParaRPr>
          </a:p>
        </p:txBody>
      </p:sp>
      <p:sp>
        <p:nvSpPr>
          <p:cNvPr id="118802" name="Text Box 23"/>
          <p:cNvSpPr txBox="1">
            <a:spLocks noChangeArrowheads="1"/>
          </p:cNvSpPr>
          <p:nvPr/>
        </p:nvSpPr>
        <p:spPr bwMode="auto">
          <a:xfrm rot="2653453">
            <a:off x="3949701" y="2073276"/>
            <a:ext cx="20304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Electron transport</a:t>
            </a:r>
            <a:br>
              <a:rPr lang="en-US" altLang="en-US" sz="1800" b="1"/>
            </a:br>
            <a:r>
              <a:rPr lang="en-US" altLang="en-US" sz="1800" b="1"/>
              <a:t>chain</a:t>
            </a:r>
          </a:p>
        </p:txBody>
      </p:sp>
      <p:sp>
        <p:nvSpPr>
          <p:cNvPr id="118803" name="Text Box 24"/>
          <p:cNvSpPr txBox="1">
            <a:spLocks noChangeArrowheads="1"/>
          </p:cNvSpPr>
          <p:nvPr/>
        </p:nvSpPr>
        <p:spPr bwMode="auto">
          <a:xfrm rot="2653453">
            <a:off x="7424738" y="1630363"/>
            <a:ext cx="203041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Electron transport</a:t>
            </a:r>
            <a:br>
              <a:rPr lang="en-US" altLang="en-US" sz="1800" b="1"/>
            </a:br>
            <a:r>
              <a:rPr lang="en-US" altLang="en-US" sz="1800" b="1"/>
              <a:t>chain</a:t>
            </a:r>
          </a:p>
        </p:txBody>
      </p:sp>
    </p:spTree>
    <p:extLst>
      <p:ext uri="{BB962C8B-B14F-4D97-AF65-F5344CB8AC3E}">
        <p14:creationId xmlns:p14="http://schemas.microsoft.com/office/powerpoint/2010/main" val="12828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3" descr="10_22PhotosynthReview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136525"/>
            <a:ext cx="85486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Text Box 4"/>
          <p:cNvSpPr txBox="1">
            <a:spLocks noChangeArrowheads="1"/>
          </p:cNvSpPr>
          <p:nvPr/>
        </p:nvSpPr>
        <p:spPr bwMode="auto">
          <a:xfrm>
            <a:off x="1844675" y="1238250"/>
            <a:ext cx="6540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Light</a:t>
            </a:r>
          </a:p>
        </p:txBody>
      </p:sp>
      <p:sp>
        <p:nvSpPr>
          <p:cNvPr id="116740" name="Text Box 6"/>
          <p:cNvSpPr txBox="1">
            <a:spLocks noChangeArrowheads="1"/>
          </p:cNvSpPr>
          <p:nvPr/>
        </p:nvSpPr>
        <p:spPr bwMode="auto">
          <a:xfrm>
            <a:off x="2540001" y="2606676"/>
            <a:ext cx="2690813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Light</a:t>
            </a:r>
            <a:br>
              <a:rPr lang="en-US" altLang="en-US" sz="1800" b="1"/>
            </a:br>
            <a:r>
              <a:rPr lang="en-US" altLang="en-US" sz="1800" b="1"/>
              <a:t>Reactions: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Photosystem </a:t>
            </a:r>
            <a:r>
              <a:rPr lang="en-US" altLang="en-US" sz="1800" b="1">
                <a:latin typeface="Times" panose="02020603050405020304" pitchFamily="18" charset="0"/>
              </a:rPr>
              <a:t>II</a:t>
            </a:r>
            <a:r>
              <a:rPr lang="en-US" altLang="en-US" sz="1800" b="1"/>
              <a:t/>
            </a:r>
            <a:br>
              <a:rPr lang="en-US" altLang="en-US" sz="1800" b="1"/>
            </a:br>
            <a:r>
              <a:rPr lang="en-US" altLang="en-US" sz="1800" b="1"/>
              <a:t>Electron transport chain</a:t>
            </a:r>
            <a:br>
              <a:rPr lang="en-US" altLang="en-US" sz="1800" b="1"/>
            </a:br>
            <a:r>
              <a:rPr lang="en-US" altLang="en-US" sz="1800" b="1"/>
              <a:t>Photosystem </a:t>
            </a:r>
            <a:r>
              <a:rPr lang="en-US" altLang="en-US" sz="1800" b="1">
                <a:latin typeface="Times" panose="02020603050405020304" pitchFamily="18" charset="0"/>
              </a:rPr>
              <a:t>I</a:t>
            </a:r>
            <a:r>
              <a:rPr lang="en-US" altLang="en-US" sz="1800" b="1"/>
              <a:t/>
            </a:r>
            <a:br>
              <a:rPr lang="en-US" altLang="en-US" sz="1800" b="1"/>
            </a:br>
            <a:r>
              <a:rPr lang="en-US" altLang="en-US" sz="1800" b="1"/>
              <a:t>Electron transport chain</a:t>
            </a:r>
          </a:p>
        </p:txBody>
      </p:sp>
      <p:sp>
        <p:nvSpPr>
          <p:cNvPr id="116741" name="Text Box 7"/>
          <p:cNvSpPr txBox="1">
            <a:spLocks noChangeArrowheads="1"/>
          </p:cNvSpPr>
          <p:nvPr/>
        </p:nvSpPr>
        <p:spPr bwMode="auto">
          <a:xfrm>
            <a:off x="5819776" y="1509714"/>
            <a:ext cx="7588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NADP</a:t>
            </a:r>
            <a:r>
              <a:rPr lang="en-US" altLang="en-US" sz="1800" b="1" baseline="30000">
                <a:sym typeface="Symbol" panose="05050102010706020507" pitchFamily="18" charset="2"/>
              </a:rPr>
              <a:t></a:t>
            </a:r>
            <a:endParaRPr lang="en-US" altLang="en-US" sz="1800" b="1"/>
          </a:p>
        </p:txBody>
      </p:sp>
      <p:sp>
        <p:nvSpPr>
          <p:cNvPr id="116742" name="Text Box 8"/>
          <p:cNvSpPr txBox="1">
            <a:spLocks noChangeArrowheads="1"/>
          </p:cNvSpPr>
          <p:nvPr/>
        </p:nvSpPr>
        <p:spPr bwMode="auto">
          <a:xfrm>
            <a:off x="5984875" y="1887538"/>
            <a:ext cx="508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ADP</a:t>
            </a:r>
          </a:p>
        </p:txBody>
      </p:sp>
      <p:sp>
        <p:nvSpPr>
          <p:cNvPr id="116743" name="Text Box 9"/>
          <p:cNvSpPr txBox="1">
            <a:spLocks noChangeArrowheads="1"/>
          </p:cNvSpPr>
          <p:nvPr/>
        </p:nvSpPr>
        <p:spPr bwMode="auto">
          <a:xfrm>
            <a:off x="5959476" y="2205039"/>
            <a:ext cx="6000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+  P </a:t>
            </a:r>
            <a:r>
              <a:rPr lang="en-US" altLang="en-US" sz="1800" b="1" baseline="-25000"/>
              <a:t>i</a:t>
            </a:r>
            <a:endParaRPr lang="en-US" altLang="en-US" sz="1800" b="1"/>
          </a:p>
        </p:txBody>
      </p:sp>
      <p:sp>
        <p:nvSpPr>
          <p:cNvPr id="116744" name="Text Box 10"/>
          <p:cNvSpPr txBox="1">
            <a:spLocks noChangeArrowheads="1"/>
          </p:cNvSpPr>
          <p:nvPr/>
        </p:nvSpPr>
        <p:spPr bwMode="auto">
          <a:xfrm>
            <a:off x="6991350" y="2640014"/>
            <a:ext cx="679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RuBP</a:t>
            </a:r>
          </a:p>
        </p:txBody>
      </p:sp>
      <p:sp>
        <p:nvSpPr>
          <p:cNvPr id="116745" name="Text Box 11"/>
          <p:cNvSpPr txBox="1">
            <a:spLocks noChangeArrowheads="1"/>
          </p:cNvSpPr>
          <p:nvPr/>
        </p:nvSpPr>
        <p:spPr bwMode="auto">
          <a:xfrm>
            <a:off x="6005513" y="4037014"/>
            <a:ext cx="5207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ATP</a:t>
            </a:r>
          </a:p>
        </p:txBody>
      </p:sp>
      <p:sp>
        <p:nvSpPr>
          <p:cNvPr id="116746" name="Text Box 12"/>
          <p:cNvSpPr txBox="1">
            <a:spLocks noChangeArrowheads="1"/>
          </p:cNvSpPr>
          <p:nvPr/>
        </p:nvSpPr>
        <p:spPr bwMode="auto">
          <a:xfrm>
            <a:off x="5808663" y="4603750"/>
            <a:ext cx="825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NADPH</a:t>
            </a:r>
          </a:p>
        </p:txBody>
      </p:sp>
      <p:sp>
        <p:nvSpPr>
          <p:cNvPr id="116747" name="Text Box 13"/>
          <p:cNvSpPr txBox="1">
            <a:spLocks noChangeArrowheads="1"/>
          </p:cNvSpPr>
          <p:nvPr/>
        </p:nvSpPr>
        <p:spPr bwMode="auto">
          <a:xfrm>
            <a:off x="7858125" y="2740025"/>
            <a:ext cx="22415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3-Phosphoglycerate</a:t>
            </a:r>
          </a:p>
        </p:txBody>
      </p:sp>
      <p:sp>
        <p:nvSpPr>
          <p:cNvPr id="116748" name="Text Box 14"/>
          <p:cNvSpPr txBox="1">
            <a:spLocks noChangeArrowheads="1"/>
          </p:cNvSpPr>
          <p:nvPr/>
        </p:nvSpPr>
        <p:spPr bwMode="auto">
          <a:xfrm>
            <a:off x="7885114" y="3149601"/>
            <a:ext cx="693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Calvin</a:t>
            </a:r>
            <a:br>
              <a:rPr lang="en-US" altLang="en-US" sz="1800" b="1"/>
            </a:br>
            <a:r>
              <a:rPr lang="en-US" altLang="en-US" sz="1800" b="1"/>
              <a:t>Cycle</a:t>
            </a:r>
          </a:p>
        </p:txBody>
      </p:sp>
      <p:sp>
        <p:nvSpPr>
          <p:cNvPr id="116749" name="Text Box 15"/>
          <p:cNvSpPr txBox="1">
            <a:spLocks noChangeArrowheads="1"/>
          </p:cNvSpPr>
          <p:nvPr/>
        </p:nvSpPr>
        <p:spPr bwMode="auto">
          <a:xfrm>
            <a:off x="8029575" y="4154489"/>
            <a:ext cx="4953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G3P</a:t>
            </a:r>
          </a:p>
        </p:txBody>
      </p:sp>
      <p:sp>
        <p:nvSpPr>
          <p:cNvPr id="116750" name="Text Box 16"/>
          <p:cNvSpPr txBox="1">
            <a:spLocks noChangeArrowheads="1"/>
          </p:cNvSpPr>
          <p:nvPr/>
        </p:nvSpPr>
        <p:spPr bwMode="auto">
          <a:xfrm>
            <a:off x="8599488" y="4419601"/>
            <a:ext cx="9969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Starch</a:t>
            </a:r>
            <a:br>
              <a:rPr lang="en-US" altLang="en-US" sz="1800" b="1"/>
            </a:br>
            <a:r>
              <a:rPr lang="en-US" altLang="en-US" sz="1800" b="1"/>
              <a:t>(storage)</a:t>
            </a:r>
          </a:p>
        </p:txBody>
      </p:sp>
      <p:sp>
        <p:nvSpPr>
          <p:cNvPr id="116751" name="Text Box 17"/>
          <p:cNvSpPr txBox="1">
            <a:spLocks noChangeArrowheads="1"/>
          </p:cNvSpPr>
          <p:nvPr/>
        </p:nvSpPr>
        <p:spPr bwMode="auto">
          <a:xfrm>
            <a:off x="7421564" y="6153150"/>
            <a:ext cx="18303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Sucrose (export)</a:t>
            </a:r>
          </a:p>
        </p:txBody>
      </p:sp>
      <p:sp>
        <p:nvSpPr>
          <p:cNvPr id="116752" name="Text Box 18"/>
          <p:cNvSpPr txBox="1">
            <a:spLocks noChangeArrowheads="1"/>
          </p:cNvSpPr>
          <p:nvPr/>
        </p:nvSpPr>
        <p:spPr bwMode="auto">
          <a:xfrm>
            <a:off x="2276475" y="5307014"/>
            <a:ext cx="12890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Chloroplast</a:t>
            </a:r>
          </a:p>
        </p:txBody>
      </p:sp>
      <p:sp>
        <p:nvSpPr>
          <p:cNvPr id="116753" name="Line 19"/>
          <p:cNvSpPr>
            <a:spLocks noChangeShapeType="1"/>
          </p:cNvSpPr>
          <p:nvPr/>
        </p:nvSpPr>
        <p:spPr bwMode="auto">
          <a:xfrm flipH="1">
            <a:off x="2979738" y="4987925"/>
            <a:ext cx="144462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4" name="Text Box 20"/>
          <p:cNvSpPr txBox="1">
            <a:spLocks noChangeArrowheads="1"/>
          </p:cNvSpPr>
          <p:nvPr/>
        </p:nvSpPr>
        <p:spPr bwMode="auto">
          <a:xfrm>
            <a:off x="3678238" y="292101"/>
            <a:ext cx="468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H</a:t>
            </a:r>
            <a:r>
              <a:rPr lang="en-US" altLang="en-US" sz="1800" b="1" baseline="-25000">
                <a:solidFill>
                  <a:schemeClr val="bg1"/>
                </a:solidFill>
              </a:rPr>
              <a:t>2</a:t>
            </a:r>
            <a:r>
              <a:rPr lang="en-US" altLang="en-US" sz="18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16755" name="Text Box 21"/>
          <p:cNvSpPr txBox="1">
            <a:spLocks noChangeArrowheads="1"/>
          </p:cNvSpPr>
          <p:nvPr/>
        </p:nvSpPr>
        <p:spPr bwMode="auto">
          <a:xfrm>
            <a:off x="8115301" y="311151"/>
            <a:ext cx="468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CO</a:t>
            </a:r>
            <a:r>
              <a:rPr lang="en-US" altLang="en-US" sz="1800" b="1" baseline="-25000">
                <a:solidFill>
                  <a:schemeClr val="bg1"/>
                </a:solidFill>
              </a:rPr>
              <a:t>2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116756" name="Text Box 22"/>
          <p:cNvSpPr txBox="1">
            <a:spLocks noChangeArrowheads="1"/>
          </p:cNvSpPr>
          <p:nvPr/>
        </p:nvSpPr>
        <p:spPr bwMode="auto">
          <a:xfrm>
            <a:off x="3751263" y="6054726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O</a:t>
            </a:r>
            <a:r>
              <a:rPr lang="en-US" altLang="en-US" sz="1800" b="1" baseline="-25000">
                <a:solidFill>
                  <a:schemeClr val="bg1"/>
                </a:solidFill>
              </a:rPr>
              <a:t>2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1167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9050"/>
            <a:ext cx="1828800" cy="228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Figure 10.22</a:t>
            </a:r>
          </a:p>
        </p:txBody>
      </p:sp>
    </p:spTree>
    <p:extLst>
      <p:ext uri="{BB962C8B-B14F-4D97-AF65-F5344CB8AC3E}">
        <p14:creationId xmlns:p14="http://schemas.microsoft.com/office/powerpoint/2010/main" val="37838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Bozeman Biology Photosynthesis and Respiration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hlinkClick r:id="rId2"/>
              </a:rPr>
              <a:t>Cellular Respiration Video</a:t>
            </a:r>
            <a:endParaRPr lang="en-US" sz="3200" dirty="0" smtClean="0"/>
          </a:p>
          <a:p>
            <a:r>
              <a:rPr lang="en-US" sz="3200" dirty="0" smtClean="0">
                <a:hlinkClick r:id="rId3"/>
              </a:rPr>
              <a:t>Photosynthesis Video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7902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1" descr="06_08cEukaryoticCell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206375"/>
            <a:ext cx="8548687" cy="644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887539" y="681038"/>
            <a:ext cx="949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NUCLEUS</a:t>
            </a: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3151188" y="284163"/>
            <a:ext cx="893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Nuclear</a:t>
            </a:r>
            <a:br>
              <a:rPr lang="en-US" altLang="en-US" sz="1600" b="1"/>
            </a:br>
            <a:r>
              <a:rPr lang="en-US" altLang="en-US" sz="1600" b="1"/>
              <a:t>envelope</a:t>
            </a: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3028951" y="812800"/>
            <a:ext cx="10207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Nucleolus</a:t>
            </a: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3019426" y="1139825"/>
            <a:ext cx="10207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Chromatin</a:t>
            </a:r>
          </a:p>
        </p:txBody>
      </p:sp>
      <p:sp>
        <p:nvSpPr>
          <p:cNvPr id="27655" name="Line 10"/>
          <p:cNvSpPr>
            <a:spLocks noChangeShapeType="1"/>
          </p:cNvSpPr>
          <p:nvPr/>
        </p:nvSpPr>
        <p:spPr bwMode="auto">
          <a:xfrm>
            <a:off x="4081464" y="427039"/>
            <a:ext cx="465137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56" name="Line 11"/>
          <p:cNvSpPr>
            <a:spLocks noChangeShapeType="1"/>
          </p:cNvSpPr>
          <p:nvPr/>
        </p:nvSpPr>
        <p:spPr bwMode="auto">
          <a:xfrm>
            <a:off x="4084638" y="935038"/>
            <a:ext cx="647700" cy="665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57" name="Line 12"/>
          <p:cNvSpPr>
            <a:spLocks noChangeShapeType="1"/>
          </p:cNvSpPr>
          <p:nvPr/>
        </p:nvSpPr>
        <p:spPr bwMode="auto">
          <a:xfrm>
            <a:off x="4076701" y="1244601"/>
            <a:ext cx="373063" cy="220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58" name="Text Box 13"/>
          <p:cNvSpPr txBox="1">
            <a:spLocks noChangeArrowheads="1"/>
          </p:cNvSpPr>
          <p:nvPr/>
        </p:nvSpPr>
        <p:spPr bwMode="auto">
          <a:xfrm>
            <a:off x="2138363" y="2632076"/>
            <a:ext cx="102076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Golgi</a:t>
            </a:r>
            <a:br>
              <a:rPr lang="en-US" altLang="en-US" sz="1600" b="1"/>
            </a:br>
            <a:r>
              <a:rPr lang="en-US" altLang="en-US" sz="1600" b="1"/>
              <a:t>apparatus</a:t>
            </a:r>
          </a:p>
        </p:txBody>
      </p:sp>
      <p:sp>
        <p:nvSpPr>
          <p:cNvPr id="27659" name="Line 14"/>
          <p:cNvSpPr>
            <a:spLocks noChangeShapeType="1"/>
          </p:cNvSpPr>
          <p:nvPr/>
        </p:nvSpPr>
        <p:spPr bwMode="auto">
          <a:xfrm flipV="1">
            <a:off x="3205163" y="2725738"/>
            <a:ext cx="749300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60" name="Text Box 15"/>
          <p:cNvSpPr txBox="1">
            <a:spLocks noChangeArrowheads="1"/>
          </p:cNvSpPr>
          <p:nvPr/>
        </p:nvSpPr>
        <p:spPr bwMode="auto">
          <a:xfrm>
            <a:off x="2087564" y="4449763"/>
            <a:ext cx="1417637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Mitochondrion</a:t>
            </a:r>
          </a:p>
        </p:txBody>
      </p:sp>
      <p:sp>
        <p:nvSpPr>
          <p:cNvPr id="27661" name="Text Box 16"/>
          <p:cNvSpPr txBox="1">
            <a:spLocks noChangeArrowheads="1"/>
          </p:cNvSpPr>
          <p:nvPr/>
        </p:nvSpPr>
        <p:spPr bwMode="auto">
          <a:xfrm>
            <a:off x="2389189" y="4800600"/>
            <a:ext cx="1176337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Peroxisome</a:t>
            </a:r>
          </a:p>
        </p:txBody>
      </p:sp>
      <p:sp>
        <p:nvSpPr>
          <p:cNvPr id="27662" name="Text Box 17"/>
          <p:cNvSpPr txBox="1">
            <a:spLocks noChangeArrowheads="1"/>
          </p:cNvSpPr>
          <p:nvPr/>
        </p:nvSpPr>
        <p:spPr bwMode="auto">
          <a:xfrm>
            <a:off x="1782763" y="5126039"/>
            <a:ext cx="1846262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Plasma membrane</a:t>
            </a:r>
          </a:p>
        </p:txBody>
      </p:sp>
      <p:sp>
        <p:nvSpPr>
          <p:cNvPr id="27663" name="Line 18"/>
          <p:cNvSpPr>
            <a:spLocks noChangeShapeType="1"/>
          </p:cNvSpPr>
          <p:nvPr/>
        </p:nvSpPr>
        <p:spPr bwMode="auto">
          <a:xfrm flipV="1">
            <a:off x="3556001" y="3741738"/>
            <a:ext cx="1350963" cy="81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64" name="Line 19"/>
          <p:cNvSpPr>
            <a:spLocks noChangeShapeType="1"/>
          </p:cNvSpPr>
          <p:nvPr/>
        </p:nvSpPr>
        <p:spPr bwMode="auto">
          <a:xfrm flipV="1">
            <a:off x="3611564" y="4084639"/>
            <a:ext cx="1108075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65" name="Line 20"/>
          <p:cNvSpPr>
            <a:spLocks noChangeShapeType="1"/>
          </p:cNvSpPr>
          <p:nvPr/>
        </p:nvSpPr>
        <p:spPr bwMode="auto">
          <a:xfrm flipV="1">
            <a:off x="3670301" y="4541838"/>
            <a:ext cx="1389063" cy="690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66" name="Text Box 21"/>
          <p:cNvSpPr txBox="1">
            <a:spLocks noChangeArrowheads="1"/>
          </p:cNvSpPr>
          <p:nvPr/>
        </p:nvSpPr>
        <p:spPr bwMode="auto">
          <a:xfrm>
            <a:off x="3636963" y="5554663"/>
            <a:ext cx="830262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Cell wall</a:t>
            </a:r>
          </a:p>
        </p:txBody>
      </p:sp>
      <p:sp>
        <p:nvSpPr>
          <p:cNvPr id="27667" name="Line 22"/>
          <p:cNvSpPr>
            <a:spLocks noChangeShapeType="1"/>
          </p:cNvSpPr>
          <p:nvPr/>
        </p:nvSpPr>
        <p:spPr bwMode="auto">
          <a:xfrm flipV="1">
            <a:off x="4513264" y="4749800"/>
            <a:ext cx="566737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68" name="Line 23"/>
          <p:cNvSpPr>
            <a:spLocks noChangeShapeType="1"/>
          </p:cNvSpPr>
          <p:nvPr/>
        </p:nvSpPr>
        <p:spPr bwMode="auto">
          <a:xfrm flipV="1">
            <a:off x="4508500" y="5113338"/>
            <a:ext cx="647700" cy="969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69" name="Text Box 24"/>
          <p:cNvSpPr txBox="1">
            <a:spLocks noChangeArrowheads="1"/>
          </p:cNvSpPr>
          <p:nvPr/>
        </p:nvSpPr>
        <p:spPr bwMode="auto">
          <a:xfrm>
            <a:off x="2516188" y="5973763"/>
            <a:ext cx="1960562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Wall of adjacent cell</a:t>
            </a:r>
          </a:p>
        </p:txBody>
      </p:sp>
      <p:sp>
        <p:nvSpPr>
          <p:cNvPr id="27670" name="Text Box 25"/>
          <p:cNvSpPr txBox="1">
            <a:spLocks noChangeArrowheads="1"/>
          </p:cNvSpPr>
          <p:nvPr/>
        </p:nvSpPr>
        <p:spPr bwMode="auto">
          <a:xfrm>
            <a:off x="6326188" y="5588001"/>
            <a:ext cx="1566862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Plasmodesmata</a:t>
            </a:r>
          </a:p>
        </p:txBody>
      </p:sp>
      <p:sp>
        <p:nvSpPr>
          <p:cNvPr id="27671" name="Line 26"/>
          <p:cNvSpPr>
            <a:spLocks noChangeShapeType="1"/>
          </p:cNvSpPr>
          <p:nvPr/>
        </p:nvSpPr>
        <p:spPr bwMode="auto">
          <a:xfrm>
            <a:off x="5702301" y="5105400"/>
            <a:ext cx="601663" cy="554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72" name="Line 27"/>
          <p:cNvSpPr>
            <a:spLocks noChangeShapeType="1"/>
          </p:cNvSpPr>
          <p:nvPr/>
        </p:nvSpPr>
        <p:spPr bwMode="auto">
          <a:xfrm>
            <a:off x="5689600" y="4618038"/>
            <a:ext cx="61753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73" name="Line 28"/>
          <p:cNvSpPr>
            <a:spLocks noChangeShapeType="1"/>
          </p:cNvSpPr>
          <p:nvPr/>
        </p:nvSpPr>
        <p:spPr bwMode="auto">
          <a:xfrm>
            <a:off x="5816601" y="4275138"/>
            <a:ext cx="1084263" cy="830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74" name="Text Box 29"/>
          <p:cNvSpPr txBox="1">
            <a:spLocks noChangeArrowheads="1"/>
          </p:cNvSpPr>
          <p:nvPr/>
        </p:nvSpPr>
        <p:spPr bwMode="auto">
          <a:xfrm>
            <a:off x="6948489" y="5038726"/>
            <a:ext cx="1150937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Chloroplast</a:t>
            </a:r>
          </a:p>
        </p:txBody>
      </p:sp>
      <p:sp>
        <p:nvSpPr>
          <p:cNvPr id="27675" name="Text Box 30"/>
          <p:cNvSpPr txBox="1">
            <a:spLocks noChangeArrowheads="1"/>
          </p:cNvSpPr>
          <p:nvPr/>
        </p:nvSpPr>
        <p:spPr bwMode="auto">
          <a:xfrm>
            <a:off x="7045326" y="3649663"/>
            <a:ext cx="136366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Microtubules</a:t>
            </a:r>
          </a:p>
        </p:txBody>
      </p:sp>
      <p:sp>
        <p:nvSpPr>
          <p:cNvPr id="27676" name="Line 31"/>
          <p:cNvSpPr>
            <a:spLocks noChangeShapeType="1"/>
          </p:cNvSpPr>
          <p:nvPr/>
        </p:nvSpPr>
        <p:spPr bwMode="auto">
          <a:xfrm>
            <a:off x="5791201" y="3560764"/>
            <a:ext cx="1223963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77" name="Line 32"/>
          <p:cNvSpPr>
            <a:spLocks noChangeShapeType="1"/>
          </p:cNvSpPr>
          <p:nvPr/>
        </p:nvSpPr>
        <p:spPr bwMode="auto">
          <a:xfrm flipV="1">
            <a:off x="5829300" y="3243263"/>
            <a:ext cx="1176338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78" name="Line 33"/>
          <p:cNvSpPr>
            <a:spLocks noChangeShapeType="1"/>
          </p:cNvSpPr>
          <p:nvPr/>
        </p:nvSpPr>
        <p:spPr bwMode="auto">
          <a:xfrm>
            <a:off x="6350000" y="2921000"/>
            <a:ext cx="647700" cy="20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79" name="Text Box 34"/>
          <p:cNvSpPr txBox="1">
            <a:spLocks noChangeArrowheads="1"/>
          </p:cNvSpPr>
          <p:nvPr/>
        </p:nvSpPr>
        <p:spPr bwMode="auto">
          <a:xfrm>
            <a:off x="7042151" y="3152776"/>
            <a:ext cx="11906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Intermediate</a:t>
            </a:r>
            <a:br>
              <a:rPr lang="en-US" altLang="en-US" sz="1600" b="1"/>
            </a:br>
            <a:r>
              <a:rPr lang="en-US" altLang="en-US" sz="1600" b="1"/>
              <a:t>filaments</a:t>
            </a:r>
          </a:p>
        </p:txBody>
      </p:sp>
      <p:sp>
        <p:nvSpPr>
          <p:cNvPr id="27680" name="Text Box 35"/>
          <p:cNvSpPr txBox="1">
            <a:spLocks noChangeArrowheads="1"/>
          </p:cNvSpPr>
          <p:nvPr/>
        </p:nvSpPr>
        <p:spPr bwMode="auto">
          <a:xfrm>
            <a:off x="7050089" y="2844801"/>
            <a:ext cx="14446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Microfilaments</a:t>
            </a:r>
          </a:p>
        </p:txBody>
      </p:sp>
      <p:sp>
        <p:nvSpPr>
          <p:cNvPr id="27681" name="Text Box 36"/>
          <p:cNvSpPr txBox="1">
            <a:spLocks noChangeArrowheads="1"/>
          </p:cNvSpPr>
          <p:nvPr/>
        </p:nvSpPr>
        <p:spPr bwMode="auto">
          <a:xfrm>
            <a:off x="8699501" y="3238500"/>
            <a:ext cx="1668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CYTOSKELETON</a:t>
            </a:r>
          </a:p>
        </p:txBody>
      </p:sp>
      <p:sp>
        <p:nvSpPr>
          <p:cNvPr id="27682" name="AutoShape 37"/>
          <p:cNvSpPr>
            <a:spLocks/>
          </p:cNvSpPr>
          <p:nvPr/>
        </p:nvSpPr>
        <p:spPr bwMode="auto">
          <a:xfrm>
            <a:off x="8534401" y="2830513"/>
            <a:ext cx="131763" cy="1041400"/>
          </a:xfrm>
          <a:prstGeom prst="rightBrace">
            <a:avLst>
              <a:gd name="adj1" fmla="val 6586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27683" name="Text Box 38"/>
          <p:cNvSpPr txBox="1">
            <a:spLocks noChangeArrowheads="1"/>
          </p:cNvSpPr>
          <p:nvPr/>
        </p:nvSpPr>
        <p:spPr bwMode="auto">
          <a:xfrm>
            <a:off x="7000876" y="2311401"/>
            <a:ext cx="14446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Central vacuole</a:t>
            </a:r>
          </a:p>
        </p:txBody>
      </p:sp>
      <p:sp>
        <p:nvSpPr>
          <p:cNvPr id="27684" name="Line 39"/>
          <p:cNvSpPr>
            <a:spLocks noChangeShapeType="1"/>
          </p:cNvSpPr>
          <p:nvPr/>
        </p:nvSpPr>
        <p:spPr bwMode="auto">
          <a:xfrm flipV="1">
            <a:off x="6096001" y="2420939"/>
            <a:ext cx="868363" cy="301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85" name="Line 40"/>
          <p:cNvSpPr>
            <a:spLocks noChangeShapeType="1"/>
          </p:cNvSpPr>
          <p:nvPr/>
        </p:nvSpPr>
        <p:spPr bwMode="auto">
          <a:xfrm flipV="1">
            <a:off x="5702300" y="2006601"/>
            <a:ext cx="1290638" cy="271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86" name="Line 41"/>
          <p:cNvSpPr>
            <a:spLocks noChangeShapeType="1"/>
          </p:cNvSpPr>
          <p:nvPr/>
        </p:nvSpPr>
        <p:spPr bwMode="auto">
          <a:xfrm flipV="1">
            <a:off x="6180138" y="2006601"/>
            <a:ext cx="817562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87" name="Line 42"/>
          <p:cNvSpPr>
            <a:spLocks noChangeShapeType="1"/>
          </p:cNvSpPr>
          <p:nvPr/>
        </p:nvSpPr>
        <p:spPr bwMode="auto">
          <a:xfrm flipH="1">
            <a:off x="6011864" y="744539"/>
            <a:ext cx="731837" cy="1216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88" name="Line 43"/>
          <p:cNvSpPr>
            <a:spLocks noChangeShapeType="1"/>
          </p:cNvSpPr>
          <p:nvPr/>
        </p:nvSpPr>
        <p:spPr bwMode="auto">
          <a:xfrm>
            <a:off x="5626100" y="965200"/>
            <a:ext cx="96838" cy="947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89" name="Text Box 44"/>
          <p:cNvSpPr txBox="1">
            <a:spLocks noChangeArrowheads="1"/>
          </p:cNvSpPr>
          <p:nvPr/>
        </p:nvSpPr>
        <p:spPr bwMode="auto">
          <a:xfrm>
            <a:off x="7024689" y="1901825"/>
            <a:ext cx="14446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Ribosomes</a:t>
            </a:r>
          </a:p>
        </p:txBody>
      </p:sp>
      <p:sp>
        <p:nvSpPr>
          <p:cNvPr id="27690" name="Text Box 45"/>
          <p:cNvSpPr txBox="1">
            <a:spLocks noChangeArrowheads="1"/>
          </p:cNvSpPr>
          <p:nvPr/>
        </p:nvSpPr>
        <p:spPr bwMode="auto">
          <a:xfrm>
            <a:off x="6792914" y="635001"/>
            <a:ext cx="1246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Smooth</a:t>
            </a:r>
            <a:br>
              <a:rPr lang="en-US" altLang="en-US" sz="1600" b="1"/>
            </a:br>
            <a:r>
              <a:rPr lang="en-US" altLang="en-US" sz="1600" b="1"/>
              <a:t>endoplasmic</a:t>
            </a:r>
            <a:br>
              <a:rPr lang="en-US" altLang="en-US" sz="1600" b="1"/>
            </a:br>
            <a:r>
              <a:rPr lang="en-US" altLang="en-US" sz="1600" b="1"/>
              <a:t>reticulum</a:t>
            </a:r>
          </a:p>
        </p:txBody>
      </p:sp>
      <p:sp>
        <p:nvSpPr>
          <p:cNvPr id="27691" name="Text Box 46"/>
          <p:cNvSpPr txBox="1">
            <a:spLocks noChangeArrowheads="1"/>
          </p:cNvSpPr>
          <p:nvPr/>
        </p:nvSpPr>
        <p:spPr bwMode="auto">
          <a:xfrm>
            <a:off x="5010150" y="328614"/>
            <a:ext cx="12461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Rough</a:t>
            </a:r>
            <a:br>
              <a:rPr lang="en-US" altLang="en-US" sz="1600" b="1"/>
            </a:br>
            <a:r>
              <a:rPr lang="en-US" altLang="en-US" sz="1600" b="1"/>
              <a:t>endoplasmic</a:t>
            </a:r>
            <a:br>
              <a:rPr lang="en-US" altLang="en-US" sz="1600" b="1"/>
            </a:br>
            <a:r>
              <a:rPr lang="en-US" altLang="en-US" sz="1600" b="1"/>
              <a:t>reticulum</a:t>
            </a:r>
          </a:p>
        </p:txBody>
      </p:sp>
      <p:sp>
        <p:nvSpPr>
          <p:cNvPr id="27692" name="AutoShape 50"/>
          <p:cNvSpPr>
            <a:spLocks/>
          </p:cNvSpPr>
          <p:nvPr/>
        </p:nvSpPr>
        <p:spPr bwMode="auto">
          <a:xfrm>
            <a:off x="2908301" y="285750"/>
            <a:ext cx="123825" cy="1073150"/>
          </a:xfrm>
          <a:prstGeom prst="leftBrace">
            <a:avLst>
              <a:gd name="adj1" fmla="val 7222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2769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altLang="en-US" sz="1200">
                <a:latin typeface="Arial" panose="020B0604020202020204" pitchFamily="34" charset="0"/>
              </a:rPr>
              <a:t>Figure 6.8c</a:t>
            </a:r>
          </a:p>
        </p:txBody>
      </p:sp>
    </p:spTree>
    <p:extLst>
      <p:ext uri="{BB962C8B-B14F-4D97-AF65-F5344CB8AC3E}">
        <p14:creationId xmlns:p14="http://schemas.microsoft.com/office/powerpoint/2010/main" val="283240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altLang="en-US" sz="1200">
                <a:latin typeface="Arial" panose="020B0604020202020204" pitchFamily="34" charset="0"/>
              </a:rPr>
              <a:t>Figure 6.UN01a</a:t>
            </a:r>
          </a:p>
        </p:txBody>
      </p:sp>
      <p:pic>
        <p:nvPicPr>
          <p:cNvPr id="144387" name="Picture 10" descr="06_UN01aSummary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8" y="1941128"/>
            <a:ext cx="11510126" cy="389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Text Box 6"/>
          <p:cNvSpPr txBox="1">
            <a:spLocks noChangeArrowheads="1"/>
          </p:cNvSpPr>
          <p:nvPr/>
        </p:nvSpPr>
        <p:spPr bwMode="auto">
          <a:xfrm>
            <a:off x="4192589" y="2454275"/>
            <a:ext cx="471487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1"/>
              <a:t>Nucleus</a:t>
            </a:r>
          </a:p>
        </p:txBody>
      </p:sp>
      <p:sp>
        <p:nvSpPr>
          <p:cNvPr id="144389" name="Line 7"/>
          <p:cNvSpPr>
            <a:spLocks noChangeShapeType="1"/>
          </p:cNvSpPr>
          <p:nvPr/>
        </p:nvSpPr>
        <p:spPr bwMode="auto">
          <a:xfrm>
            <a:off x="4714875" y="2540000"/>
            <a:ext cx="203200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4390" name="Text Box 8"/>
          <p:cNvSpPr txBox="1">
            <a:spLocks noChangeArrowheads="1"/>
          </p:cNvSpPr>
          <p:nvPr/>
        </p:nvSpPr>
        <p:spPr bwMode="auto">
          <a:xfrm>
            <a:off x="5776914" y="3886201"/>
            <a:ext cx="2619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1" dirty="0"/>
              <a:t>(ER)</a:t>
            </a:r>
          </a:p>
        </p:txBody>
      </p:sp>
      <p:sp>
        <p:nvSpPr>
          <p:cNvPr id="144391" name="Line 9"/>
          <p:cNvSpPr>
            <a:spLocks noChangeShapeType="1"/>
          </p:cNvSpPr>
          <p:nvPr/>
        </p:nvSpPr>
        <p:spPr bwMode="auto">
          <a:xfrm>
            <a:off x="5676900" y="3552826"/>
            <a:ext cx="184150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79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altLang="en-US" sz="1200">
                <a:latin typeface="Arial" panose="020B0604020202020204" pitchFamily="34" charset="0"/>
              </a:rPr>
              <a:t>Figure 6.UN01b</a:t>
            </a:r>
          </a:p>
        </p:txBody>
      </p:sp>
      <p:pic>
        <p:nvPicPr>
          <p:cNvPr id="146435" name="Picture 8" descr="06_UN01bSummary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0" y="457200"/>
            <a:ext cx="11088710" cy="650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6" name="Text Box 6"/>
          <p:cNvSpPr txBox="1">
            <a:spLocks noChangeArrowheads="1"/>
          </p:cNvSpPr>
          <p:nvPr/>
        </p:nvSpPr>
        <p:spPr bwMode="auto">
          <a:xfrm>
            <a:off x="5430838" y="1512888"/>
            <a:ext cx="5969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1"/>
              <a:t>(Nuclear</a:t>
            </a:r>
            <a:br>
              <a:rPr lang="en-US" altLang="en-US" sz="1000" b="1"/>
            </a:br>
            <a:r>
              <a:rPr lang="en-US" altLang="en-US" sz="1000" b="1"/>
              <a:t>envelope)</a:t>
            </a:r>
          </a:p>
        </p:txBody>
      </p:sp>
      <p:sp>
        <p:nvSpPr>
          <p:cNvPr id="146437" name="Line 7"/>
          <p:cNvSpPr>
            <a:spLocks noChangeShapeType="1"/>
          </p:cNvSpPr>
          <p:nvPr/>
        </p:nvSpPr>
        <p:spPr bwMode="auto">
          <a:xfrm flipV="1">
            <a:off x="4957764" y="1606551"/>
            <a:ext cx="433387" cy="31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348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altLang="en-US" sz="1200">
                <a:latin typeface="Arial" panose="020B0604020202020204" pitchFamily="34" charset="0"/>
              </a:rPr>
              <a:t>Figure 6.UN01c</a:t>
            </a:r>
          </a:p>
        </p:txBody>
      </p:sp>
      <p:pic>
        <p:nvPicPr>
          <p:cNvPr id="148483" name="Picture 5" descr="06_UN01cSummary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0" y="445169"/>
            <a:ext cx="12030250" cy="567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195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Endosymbiont Theory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7589793" cy="3678303"/>
          </a:xfrm>
        </p:spPr>
        <p:txBody>
          <a:bodyPr/>
          <a:lstStyle/>
          <a:p>
            <a:r>
              <a:rPr lang="en-US" sz="2400" dirty="0" smtClean="0"/>
              <a:t>Mitochondria and chloroplasts have their own DNA in circular loops like prokaryotes</a:t>
            </a:r>
          </a:p>
          <a:p>
            <a:r>
              <a:rPr lang="en-US" sz="2400" dirty="0" smtClean="0"/>
              <a:t>Both have a double membrane (inner from original prokaryote and outer from cell</a:t>
            </a:r>
          </a:p>
          <a:p>
            <a:r>
              <a:rPr lang="en-US" sz="2400" dirty="0" smtClean="0"/>
              <a:t>Both are similar in size and structure to bacteria</a:t>
            </a:r>
          </a:p>
          <a:p>
            <a:r>
              <a:rPr lang="en-US" sz="2400" dirty="0" smtClean="0"/>
              <a:t>Both have ribosomes similar in structure and size to prokaryotes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7" name="Picture 46" descr="06_16EndosymbiontTheory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766" y="152224"/>
            <a:ext cx="3655219" cy="359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5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6892" y="543538"/>
            <a:ext cx="11029616" cy="10138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Phospholipid </a:t>
            </a:r>
            <a:r>
              <a:rPr lang="en-US" altLang="en-US" dirty="0"/>
              <a:t>bilayer - What molecules can get through directly? </a:t>
            </a:r>
            <a:endParaRPr lang="en-US" altLang="en-US" u="sng" dirty="0" smtClean="0"/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371600" y="1357314"/>
            <a:ext cx="9220200" cy="4662487"/>
          </a:xfrm>
          <a:noFill/>
        </p:spPr>
        <p:txBody>
          <a:bodyPr/>
          <a:lstStyle/>
          <a:p>
            <a:pPr eaLnBrk="1" hangingPunct="1">
              <a:buClrTx/>
            </a:pPr>
            <a:endParaRPr lang="en-US" altLang="en-US" dirty="0" smtClean="0"/>
          </a:p>
          <a:p>
            <a:pPr eaLnBrk="1" hangingPunct="1">
              <a:buClrTx/>
            </a:pPr>
            <a:endParaRPr lang="en-US" altLang="en-US" dirty="0"/>
          </a:p>
          <a:p>
            <a:pPr eaLnBrk="1" hangingPunct="1">
              <a:buClrTx/>
            </a:pPr>
            <a:endParaRPr lang="en-US" altLang="en-US" dirty="0" smtClean="0"/>
          </a:p>
          <a:p>
            <a:pPr eaLnBrk="1" hangingPunct="1">
              <a:buClrTx/>
            </a:pPr>
            <a:endParaRPr lang="en-US" altLang="en-US" dirty="0"/>
          </a:p>
          <a:p>
            <a:pPr eaLnBrk="1" hangingPunct="1">
              <a:buClrTx/>
            </a:pPr>
            <a:endParaRPr lang="en-US" altLang="en-US" dirty="0" smtClean="0"/>
          </a:p>
          <a:p>
            <a:pPr eaLnBrk="1" hangingPunct="1">
              <a:buClrTx/>
            </a:pPr>
            <a:endParaRPr lang="en-US" altLang="en-US" dirty="0"/>
          </a:p>
          <a:p>
            <a:pPr eaLnBrk="1" hangingPunct="1">
              <a:buClrTx/>
            </a:pPr>
            <a:endParaRPr lang="en-US" altLang="en-US" dirty="0" smtClean="0"/>
          </a:p>
          <a:p>
            <a:pPr eaLnBrk="1" hangingPunct="1">
              <a:buClrTx/>
            </a:pPr>
            <a:endParaRPr lang="en-US" altLang="en-US" dirty="0" smtClean="0"/>
          </a:p>
        </p:txBody>
      </p:sp>
      <p:pic>
        <p:nvPicPr>
          <p:cNvPr id="33796" name="Picture 18" descr="Image result for what molecules can get through a cell membr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77" y="1367808"/>
            <a:ext cx="8650731" cy="54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5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6" descr="07_19PassiveActiveTran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136525"/>
            <a:ext cx="82804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676400" y="0"/>
            <a:ext cx="1981200" cy="304800"/>
          </a:xfrm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200"/>
              <a:t>Figure 7.19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424238" y="125413"/>
            <a:ext cx="24638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>
                <a:solidFill>
                  <a:schemeClr val="tx1"/>
                </a:solidFill>
                <a:ea typeface="ヒラギノ角ゴ Pro W3" pitchFamily="84" charset="-128"/>
              </a:rPr>
              <a:t>Passive transport</a:t>
            </a:r>
          </a:p>
        </p:txBody>
      </p:sp>
      <p:sp>
        <p:nvSpPr>
          <p:cNvPr id="74757" name="Text Box 50"/>
          <p:cNvSpPr txBox="1">
            <a:spLocks noChangeArrowheads="1"/>
          </p:cNvSpPr>
          <p:nvPr/>
        </p:nvSpPr>
        <p:spPr bwMode="auto">
          <a:xfrm>
            <a:off x="7751764" y="125413"/>
            <a:ext cx="208597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>
                <a:solidFill>
                  <a:schemeClr val="tx1"/>
                </a:solidFill>
                <a:ea typeface="ヒラギノ角ゴ Pro W3" pitchFamily="84" charset="-128"/>
              </a:rPr>
              <a:t>Active transport</a:t>
            </a:r>
          </a:p>
        </p:txBody>
      </p:sp>
      <p:sp>
        <p:nvSpPr>
          <p:cNvPr id="74758" name="Text Box 51"/>
          <p:cNvSpPr txBox="1">
            <a:spLocks noChangeArrowheads="1"/>
          </p:cNvSpPr>
          <p:nvPr/>
        </p:nvSpPr>
        <p:spPr bwMode="auto">
          <a:xfrm>
            <a:off x="2143125" y="4968876"/>
            <a:ext cx="11684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>
                <a:solidFill>
                  <a:schemeClr val="tx1"/>
                </a:solidFill>
                <a:ea typeface="ヒラギノ角ゴ Pro W3" pitchFamily="84" charset="-128"/>
              </a:rPr>
              <a:t>Diffusion</a:t>
            </a:r>
          </a:p>
        </p:txBody>
      </p:sp>
      <p:sp>
        <p:nvSpPr>
          <p:cNvPr id="74759" name="Text Box 52"/>
          <p:cNvSpPr txBox="1">
            <a:spLocks noChangeArrowheads="1"/>
          </p:cNvSpPr>
          <p:nvPr/>
        </p:nvSpPr>
        <p:spPr bwMode="auto">
          <a:xfrm>
            <a:off x="4217988" y="4968876"/>
            <a:ext cx="255111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>
                <a:solidFill>
                  <a:schemeClr val="tx1"/>
                </a:solidFill>
                <a:ea typeface="ヒラギノ角ゴ Pro W3" pitchFamily="84" charset="-128"/>
              </a:rPr>
              <a:t>Facilitated diffusion</a:t>
            </a:r>
          </a:p>
        </p:txBody>
      </p:sp>
      <p:sp>
        <p:nvSpPr>
          <p:cNvPr id="74760" name="Text Box 53"/>
          <p:cNvSpPr txBox="1">
            <a:spLocks noChangeArrowheads="1"/>
          </p:cNvSpPr>
          <p:nvPr/>
        </p:nvSpPr>
        <p:spPr bwMode="auto">
          <a:xfrm>
            <a:off x="7700963" y="4918076"/>
            <a:ext cx="552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>
                <a:solidFill>
                  <a:schemeClr val="tx1"/>
                </a:solidFill>
                <a:ea typeface="ヒラギノ角ゴ Pro W3" pitchFamily="84" charset="-128"/>
              </a:rPr>
              <a:t>ATP</a:t>
            </a:r>
          </a:p>
        </p:txBody>
      </p:sp>
      <p:sp>
        <p:nvSpPr>
          <p:cNvPr id="74761" name="AutoShape 55"/>
          <p:cNvSpPr>
            <a:spLocks/>
          </p:cNvSpPr>
          <p:nvPr/>
        </p:nvSpPr>
        <p:spPr bwMode="auto">
          <a:xfrm rot="-5400000">
            <a:off x="5322094" y="3305969"/>
            <a:ext cx="265112" cy="2863850"/>
          </a:xfrm>
          <a:prstGeom prst="leftBrace">
            <a:avLst>
              <a:gd name="adj1" fmla="val 9002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>
              <a:solidFill>
                <a:schemeClr val="tx1"/>
              </a:solidFill>
              <a:latin typeface="Times" panose="02020603050405020304" pitchFamily="18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52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89</TotalTime>
  <Words>895</Words>
  <Application>Microsoft Office PowerPoint</Application>
  <PresentationFormat>Widescreen</PresentationFormat>
  <Paragraphs>220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MS PGothic</vt:lpstr>
      <vt:lpstr>MS PGothic</vt:lpstr>
      <vt:lpstr>ヒラギノ角ゴ Pro W3</vt:lpstr>
      <vt:lpstr>Arial</vt:lpstr>
      <vt:lpstr>Calibri</vt:lpstr>
      <vt:lpstr>Comic Sans MS</vt:lpstr>
      <vt:lpstr>Gill Sans MT</vt:lpstr>
      <vt:lpstr>Symbol</vt:lpstr>
      <vt:lpstr>Times</vt:lpstr>
      <vt:lpstr>Times New Roman</vt:lpstr>
      <vt:lpstr>Wingdings 2</vt:lpstr>
      <vt:lpstr>Dividend</vt:lpstr>
      <vt:lpstr>Review Unit 3 and 4</vt:lpstr>
      <vt:lpstr>Figure 6.8a</vt:lpstr>
      <vt:lpstr>Figure 6.8c</vt:lpstr>
      <vt:lpstr>Figure 6.UN01a</vt:lpstr>
      <vt:lpstr>Figure 6.UN01b</vt:lpstr>
      <vt:lpstr>Figure 6.UN01c</vt:lpstr>
      <vt:lpstr>Endosymbiont Theory </vt:lpstr>
      <vt:lpstr>Phospholipid bilayer - What molecules can get through directly? </vt:lpstr>
      <vt:lpstr>Figure 7.19</vt:lpstr>
      <vt:lpstr>Managing water balance</vt:lpstr>
      <vt:lpstr>Figure 7.UN03</vt:lpstr>
      <vt:lpstr>Osmosis… </vt:lpstr>
      <vt:lpstr> Water Potential</vt:lpstr>
      <vt:lpstr>Water Potential and Solution Potential</vt:lpstr>
      <vt:lpstr>Q3</vt:lpstr>
      <vt:lpstr>Answer…..</vt:lpstr>
      <vt:lpstr>Water Potential – another example</vt:lpstr>
      <vt:lpstr>Water Potential</vt:lpstr>
      <vt:lpstr>Figure 9.2</vt:lpstr>
      <vt:lpstr>Cellular respiration – Watch this Video</vt:lpstr>
      <vt:lpstr>Cellular respiration – </vt:lpstr>
      <vt:lpstr>Electron Transport Chain (oxygen as an electron acceptor and the generation of ATP)!!!!</vt:lpstr>
      <vt:lpstr>Pyruvate is a branching point</vt:lpstr>
      <vt:lpstr>Photosynthesis – WATCH THIS VIDEO (7 minutes)</vt:lpstr>
      <vt:lpstr>PowerPoint Presentation</vt:lpstr>
      <vt:lpstr>Light: absorption spectra</vt:lpstr>
      <vt:lpstr>Figure 10.UN02</vt:lpstr>
      <vt:lpstr>Figure 10.22</vt:lpstr>
      <vt:lpstr>Watch Bozeman Biology Photosynthesis and Respiration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Unit 3 and 4</dc:title>
  <dc:creator>Sarah Urban</dc:creator>
  <cp:lastModifiedBy>Sarah</cp:lastModifiedBy>
  <cp:revision>10</cp:revision>
  <dcterms:created xsi:type="dcterms:W3CDTF">2017-05-02T02:46:44Z</dcterms:created>
  <dcterms:modified xsi:type="dcterms:W3CDTF">2017-05-02T04:16:23Z</dcterms:modified>
</cp:coreProperties>
</file>