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18"/>
  </p:notesMasterIdLst>
  <p:sldIdLst>
    <p:sldId id="256" r:id="rId2"/>
    <p:sldId id="257" r:id="rId3"/>
    <p:sldId id="259" r:id="rId4"/>
    <p:sldId id="260" r:id="rId5"/>
    <p:sldId id="262" r:id="rId6"/>
    <p:sldId id="263" r:id="rId7"/>
    <p:sldId id="264" r:id="rId8"/>
    <p:sldId id="261" r:id="rId9"/>
    <p:sldId id="265" r:id="rId10"/>
    <p:sldId id="266" r:id="rId11"/>
    <p:sldId id="272" r:id="rId12"/>
    <p:sldId id="267" r:id="rId13"/>
    <p:sldId id="268"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varScale="1">
        <p:scale>
          <a:sx n="78" d="100"/>
          <a:sy n="78" d="100"/>
        </p:scale>
        <p:origin x="37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512577-1617-4E75-B369-82C7F039A455}" type="datetimeFigureOut">
              <a:rPr lang="en-US" smtClean="0"/>
              <a:t>4/30/2017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9E186A-71C3-4A09-9BF6-C4B1411134D1}" type="slidenum">
              <a:rPr lang="en-US" smtClean="0"/>
              <a:t>‹#›</a:t>
            </a:fld>
            <a:endParaRPr lang="en-US"/>
          </a:p>
        </p:txBody>
      </p:sp>
    </p:spTree>
    <p:extLst>
      <p:ext uri="{BB962C8B-B14F-4D97-AF65-F5344CB8AC3E}">
        <p14:creationId xmlns:p14="http://schemas.microsoft.com/office/powerpoint/2010/main" val="2649683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4AAD05-727F-490C-969C-98628311B563}" type="slidenum">
              <a:rPr lang="en-US"/>
              <a:t>9</a:t>
            </a:fld>
            <a:endParaRPr lang="en-US"/>
          </a:p>
        </p:txBody>
      </p:sp>
    </p:spTree>
    <p:extLst>
      <p:ext uri="{BB962C8B-B14F-4D97-AF65-F5344CB8AC3E}">
        <p14:creationId xmlns:p14="http://schemas.microsoft.com/office/powerpoint/2010/main" val="2145992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D18C53C-2A7D-4F3A-958E-D236CCD976FA}" type="datetimeFigureOut">
              <a:rPr lang="en-US" smtClean="0"/>
              <a:t>4/30/2017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D7D473-C011-4165-B768-D512B5CE4F9E}" type="slidenum">
              <a:rPr lang="en-US" smtClean="0"/>
              <a:t>‹#›</a:t>
            </a:fld>
            <a:endParaRPr lang="en-US"/>
          </a:p>
        </p:txBody>
      </p:sp>
    </p:spTree>
    <p:extLst>
      <p:ext uri="{BB962C8B-B14F-4D97-AF65-F5344CB8AC3E}">
        <p14:creationId xmlns:p14="http://schemas.microsoft.com/office/powerpoint/2010/main" val="2081665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18C53C-2A7D-4F3A-958E-D236CCD976FA}" type="datetimeFigureOut">
              <a:rPr lang="en-US" smtClean="0"/>
              <a:t>4/30/2017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D7D473-C011-4165-B768-D512B5CE4F9E}" type="slidenum">
              <a:rPr lang="en-US" smtClean="0"/>
              <a:t>‹#›</a:t>
            </a:fld>
            <a:endParaRPr lang="en-US"/>
          </a:p>
        </p:txBody>
      </p:sp>
    </p:spTree>
    <p:extLst>
      <p:ext uri="{BB962C8B-B14F-4D97-AF65-F5344CB8AC3E}">
        <p14:creationId xmlns:p14="http://schemas.microsoft.com/office/powerpoint/2010/main" val="347287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18C53C-2A7D-4F3A-958E-D236CCD976FA}" type="datetimeFigureOut">
              <a:rPr lang="en-US" smtClean="0"/>
              <a:t>4/30/2017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D7D473-C011-4165-B768-D512B5CE4F9E}" type="slidenum">
              <a:rPr lang="en-US" smtClean="0"/>
              <a:t>‹#›</a:t>
            </a:fld>
            <a:endParaRPr lang="en-US"/>
          </a:p>
        </p:txBody>
      </p:sp>
    </p:spTree>
    <p:extLst>
      <p:ext uri="{BB962C8B-B14F-4D97-AF65-F5344CB8AC3E}">
        <p14:creationId xmlns:p14="http://schemas.microsoft.com/office/powerpoint/2010/main" val="2590105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18C53C-2A7D-4F3A-958E-D236CCD976FA}" type="datetimeFigureOut">
              <a:rPr lang="en-US" smtClean="0"/>
              <a:t>4/30/2017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D7D473-C011-4165-B768-D512B5CE4F9E}"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2924605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18C53C-2A7D-4F3A-958E-D236CCD976FA}" type="datetimeFigureOut">
              <a:rPr lang="en-US" smtClean="0"/>
              <a:t>4/30/2017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D7D473-C011-4165-B768-D512B5CE4F9E}" type="slidenum">
              <a:rPr lang="en-US" smtClean="0"/>
              <a:t>‹#›</a:t>
            </a:fld>
            <a:endParaRPr lang="en-US"/>
          </a:p>
        </p:txBody>
      </p:sp>
    </p:spTree>
    <p:extLst>
      <p:ext uri="{BB962C8B-B14F-4D97-AF65-F5344CB8AC3E}">
        <p14:creationId xmlns:p14="http://schemas.microsoft.com/office/powerpoint/2010/main" val="23335613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D18C53C-2A7D-4F3A-958E-D236CCD976FA}" type="datetimeFigureOut">
              <a:rPr lang="en-US" smtClean="0"/>
              <a:t>4/30/2017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D7D473-C011-4165-B768-D512B5CE4F9E}" type="slidenum">
              <a:rPr lang="en-US" smtClean="0"/>
              <a:t>‹#›</a:t>
            </a:fld>
            <a:endParaRPr lang="en-US"/>
          </a:p>
        </p:txBody>
      </p:sp>
    </p:spTree>
    <p:extLst>
      <p:ext uri="{BB962C8B-B14F-4D97-AF65-F5344CB8AC3E}">
        <p14:creationId xmlns:p14="http://schemas.microsoft.com/office/powerpoint/2010/main" val="26571564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D18C53C-2A7D-4F3A-958E-D236CCD976FA}" type="datetimeFigureOut">
              <a:rPr lang="en-US" smtClean="0"/>
              <a:t>4/30/2017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D7D473-C011-4165-B768-D512B5CE4F9E}" type="slidenum">
              <a:rPr lang="en-US" smtClean="0"/>
              <a:t>‹#›</a:t>
            </a:fld>
            <a:endParaRPr lang="en-US"/>
          </a:p>
        </p:txBody>
      </p:sp>
    </p:spTree>
    <p:extLst>
      <p:ext uri="{BB962C8B-B14F-4D97-AF65-F5344CB8AC3E}">
        <p14:creationId xmlns:p14="http://schemas.microsoft.com/office/powerpoint/2010/main" val="1216409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18C53C-2A7D-4F3A-958E-D236CCD976FA}" type="datetimeFigureOut">
              <a:rPr lang="en-US" smtClean="0"/>
              <a:t>4/30/2017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D7D473-C011-4165-B768-D512B5CE4F9E}" type="slidenum">
              <a:rPr lang="en-US" smtClean="0"/>
              <a:t>‹#›</a:t>
            </a:fld>
            <a:endParaRPr lang="en-US"/>
          </a:p>
        </p:txBody>
      </p:sp>
    </p:spTree>
    <p:extLst>
      <p:ext uri="{BB962C8B-B14F-4D97-AF65-F5344CB8AC3E}">
        <p14:creationId xmlns:p14="http://schemas.microsoft.com/office/powerpoint/2010/main" val="10244989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18C53C-2A7D-4F3A-958E-D236CCD976FA}" type="datetimeFigureOut">
              <a:rPr lang="en-US" smtClean="0"/>
              <a:t>4/30/2017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D7D473-C011-4165-B768-D512B5CE4F9E}" type="slidenum">
              <a:rPr lang="en-US" smtClean="0"/>
              <a:t>‹#›</a:t>
            </a:fld>
            <a:endParaRPr lang="en-US"/>
          </a:p>
        </p:txBody>
      </p:sp>
    </p:spTree>
    <p:extLst>
      <p:ext uri="{BB962C8B-B14F-4D97-AF65-F5344CB8AC3E}">
        <p14:creationId xmlns:p14="http://schemas.microsoft.com/office/powerpoint/2010/main" val="3077632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ED18C53C-2A7D-4F3A-958E-D236CCD976FA}" type="datetimeFigureOut">
              <a:rPr lang="en-US" smtClean="0"/>
              <a:t>4/30/2017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D7D473-C011-4165-B768-D512B5CE4F9E}" type="slidenum">
              <a:rPr lang="en-US" smtClean="0"/>
              <a:t>‹#›</a:t>
            </a:fld>
            <a:endParaRPr lang="en-US"/>
          </a:p>
        </p:txBody>
      </p:sp>
    </p:spTree>
    <p:extLst>
      <p:ext uri="{BB962C8B-B14F-4D97-AF65-F5344CB8AC3E}">
        <p14:creationId xmlns:p14="http://schemas.microsoft.com/office/powerpoint/2010/main" val="3656388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18C53C-2A7D-4F3A-958E-D236CCD976FA}" type="datetimeFigureOut">
              <a:rPr lang="en-US" smtClean="0"/>
              <a:t>4/30/2017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D7D473-C011-4165-B768-D512B5CE4F9E}" type="slidenum">
              <a:rPr lang="en-US" smtClean="0"/>
              <a:t>‹#›</a:t>
            </a:fld>
            <a:endParaRPr lang="en-US"/>
          </a:p>
        </p:txBody>
      </p:sp>
    </p:spTree>
    <p:extLst>
      <p:ext uri="{BB962C8B-B14F-4D97-AF65-F5344CB8AC3E}">
        <p14:creationId xmlns:p14="http://schemas.microsoft.com/office/powerpoint/2010/main" val="89249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D18C53C-2A7D-4F3A-958E-D236CCD976FA}" type="datetimeFigureOut">
              <a:rPr lang="en-US" smtClean="0"/>
              <a:t>4/30/2017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D7D473-C011-4165-B768-D512B5CE4F9E}" type="slidenum">
              <a:rPr lang="en-US" smtClean="0"/>
              <a:t>‹#›</a:t>
            </a:fld>
            <a:endParaRPr lang="en-US"/>
          </a:p>
        </p:txBody>
      </p:sp>
    </p:spTree>
    <p:extLst>
      <p:ext uri="{BB962C8B-B14F-4D97-AF65-F5344CB8AC3E}">
        <p14:creationId xmlns:p14="http://schemas.microsoft.com/office/powerpoint/2010/main" val="3963147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D18C53C-2A7D-4F3A-958E-D236CCD976FA}" type="datetimeFigureOut">
              <a:rPr lang="en-US" smtClean="0"/>
              <a:t>4/30/2017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D7D473-C011-4165-B768-D512B5CE4F9E}" type="slidenum">
              <a:rPr lang="en-US" smtClean="0"/>
              <a:t>‹#›</a:t>
            </a:fld>
            <a:endParaRPr lang="en-US"/>
          </a:p>
        </p:txBody>
      </p:sp>
    </p:spTree>
    <p:extLst>
      <p:ext uri="{BB962C8B-B14F-4D97-AF65-F5344CB8AC3E}">
        <p14:creationId xmlns:p14="http://schemas.microsoft.com/office/powerpoint/2010/main" val="3355715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ED18C53C-2A7D-4F3A-958E-D236CCD976FA}" type="datetimeFigureOut">
              <a:rPr lang="en-US" smtClean="0"/>
              <a:t>4/30/2017</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2ED7D473-C011-4165-B768-D512B5CE4F9E}" type="slidenum">
              <a:rPr lang="en-US" smtClean="0"/>
              <a:t>‹#›</a:t>
            </a:fld>
            <a:endParaRPr lang="en-US"/>
          </a:p>
        </p:txBody>
      </p:sp>
    </p:spTree>
    <p:extLst>
      <p:ext uri="{BB962C8B-B14F-4D97-AF65-F5344CB8AC3E}">
        <p14:creationId xmlns:p14="http://schemas.microsoft.com/office/powerpoint/2010/main" val="1378747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D18C53C-2A7D-4F3A-958E-D236CCD976FA}" type="datetimeFigureOut">
              <a:rPr lang="en-US" smtClean="0"/>
              <a:t>4/30/2017</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2ED7D473-C011-4165-B768-D512B5CE4F9E}" type="slidenum">
              <a:rPr lang="en-US" smtClean="0"/>
              <a:t>‹#›</a:t>
            </a:fld>
            <a:endParaRPr lang="en-US"/>
          </a:p>
        </p:txBody>
      </p:sp>
    </p:spTree>
    <p:extLst>
      <p:ext uri="{BB962C8B-B14F-4D97-AF65-F5344CB8AC3E}">
        <p14:creationId xmlns:p14="http://schemas.microsoft.com/office/powerpoint/2010/main" val="2626371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ED18C53C-2A7D-4F3A-958E-D236CCD976FA}" type="datetimeFigureOut">
              <a:rPr lang="en-US" smtClean="0"/>
              <a:t>4/30/2017</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2ED7D473-C011-4165-B768-D512B5CE4F9E}" type="slidenum">
              <a:rPr lang="en-US" smtClean="0"/>
              <a:t>‹#›</a:t>
            </a:fld>
            <a:endParaRPr lang="en-US"/>
          </a:p>
        </p:txBody>
      </p:sp>
    </p:spTree>
    <p:extLst>
      <p:ext uri="{BB962C8B-B14F-4D97-AF65-F5344CB8AC3E}">
        <p14:creationId xmlns:p14="http://schemas.microsoft.com/office/powerpoint/2010/main" val="2630860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18C53C-2A7D-4F3A-958E-D236CCD976FA}" type="datetimeFigureOut">
              <a:rPr lang="en-US" smtClean="0"/>
              <a:t>4/30/2017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D7D473-C011-4165-B768-D512B5CE4F9E}" type="slidenum">
              <a:rPr lang="en-US" smtClean="0"/>
              <a:t>‹#›</a:t>
            </a:fld>
            <a:endParaRPr lang="en-US"/>
          </a:p>
        </p:txBody>
      </p:sp>
    </p:spTree>
    <p:extLst>
      <p:ext uri="{BB962C8B-B14F-4D97-AF65-F5344CB8AC3E}">
        <p14:creationId xmlns:p14="http://schemas.microsoft.com/office/powerpoint/2010/main" val="416985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D18C53C-2A7D-4F3A-958E-D236CCD976FA}" type="datetimeFigureOut">
              <a:rPr lang="en-US" smtClean="0"/>
              <a:t>4/30/2017</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ED7D473-C011-4165-B768-D512B5CE4F9E}" type="slidenum">
              <a:rPr lang="en-US" smtClean="0"/>
              <a:t>‹#›</a:t>
            </a:fld>
            <a:endParaRPr lang="en-US"/>
          </a:p>
        </p:txBody>
      </p:sp>
    </p:spTree>
    <p:extLst>
      <p:ext uri="{BB962C8B-B14F-4D97-AF65-F5344CB8AC3E}">
        <p14:creationId xmlns:p14="http://schemas.microsoft.com/office/powerpoint/2010/main" val="3269240895"/>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shmoop.com/genetics/chi-squared-test.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www.youtube.com/watch?v=04854XqcfC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www.bozemanscience.com/standard-deviatio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hyperlink" Target="http://www.bozemanscience.com/standard-error" TargetMode="Externa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 Biology Review</a:t>
            </a:r>
            <a:endParaRPr lang="en-US" dirty="0"/>
          </a:p>
        </p:txBody>
      </p:sp>
      <p:sp>
        <p:nvSpPr>
          <p:cNvPr id="3" name="Subtitle 2"/>
          <p:cNvSpPr>
            <a:spLocks noGrp="1"/>
          </p:cNvSpPr>
          <p:nvPr>
            <p:ph type="subTitle" idx="1"/>
          </p:nvPr>
        </p:nvSpPr>
        <p:spPr/>
        <p:txBody>
          <a:bodyPr/>
          <a:lstStyle/>
          <a:p>
            <a:r>
              <a:rPr lang="en-US" dirty="0" smtClean="0"/>
              <a:t>You have made it this far – A little bit of work now could bump you a point on the AP test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0581" y="105039"/>
            <a:ext cx="3560064" cy="352958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970" y="30031"/>
            <a:ext cx="3158455" cy="36796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3410" y="305043"/>
            <a:ext cx="3209234" cy="3329580"/>
          </a:xfrm>
          <a:prstGeom prst="rect">
            <a:avLst/>
          </a:prstGeom>
        </p:spPr>
      </p:pic>
    </p:spTree>
    <p:extLst>
      <p:ext uri="{BB962C8B-B14F-4D97-AF65-F5344CB8AC3E}">
        <p14:creationId xmlns:p14="http://schemas.microsoft.com/office/powerpoint/2010/main" val="941106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Chi-square </a:t>
            </a:r>
            <a:endParaRPr lang="en-US" dirty="0"/>
          </a:p>
        </p:txBody>
      </p:sp>
      <p:sp>
        <p:nvSpPr>
          <p:cNvPr id="3" name="Content Placeholder 2"/>
          <p:cNvSpPr>
            <a:spLocks noGrp="1"/>
          </p:cNvSpPr>
          <p:nvPr>
            <p:ph idx="1"/>
          </p:nvPr>
        </p:nvSpPr>
        <p:spPr>
          <a:xfrm>
            <a:off x="1103311" y="1190036"/>
            <a:ext cx="8946541" cy="4195481"/>
          </a:xfrm>
        </p:spPr>
        <p:txBody>
          <a:bodyPr/>
          <a:lstStyle/>
          <a:p>
            <a:r>
              <a:rPr lang="en-US" sz="2400" dirty="0" smtClean="0"/>
              <a:t>Dihybrid Cross with two plants </a:t>
            </a:r>
            <a:r>
              <a:rPr lang="en-US" sz="2400" dirty="0" err="1" smtClean="0"/>
              <a:t>RrYy</a:t>
            </a:r>
            <a:r>
              <a:rPr lang="en-US" sz="2400" dirty="0" smtClean="0"/>
              <a:t> x </a:t>
            </a:r>
            <a:r>
              <a:rPr lang="en-US" sz="2400" dirty="0" err="1" smtClean="0"/>
              <a:t>RrYy</a:t>
            </a:r>
            <a:endParaRPr lang="en-US" sz="2400" dirty="0" smtClean="0"/>
          </a:p>
          <a:p>
            <a:r>
              <a:rPr lang="en-US" sz="2400" dirty="0" smtClean="0"/>
              <a:t>R = round    r = wrinkled</a:t>
            </a:r>
          </a:p>
          <a:p>
            <a:r>
              <a:rPr lang="en-US" sz="2400" dirty="0" smtClean="0"/>
              <a:t>Y = yellow	y = green</a:t>
            </a:r>
          </a:p>
          <a:p>
            <a:r>
              <a:rPr lang="en-US" sz="2400" dirty="0" smtClean="0"/>
              <a:t>Write a null hypothesis:  </a:t>
            </a:r>
          </a:p>
          <a:p>
            <a:r>
              <a:rPr lang="en-US" dirty="0" smtClean="0"/>
              <a:t>The following are the observed results:  complete the chi-square test to determine if the results support your null hypothesis:</a:t>
            </a:r>
          </a:p>
          <a:p>
            <a:endParaRPr lang="en-US" dirty="0" smtClean="0"/>
          </a:p>
          <a:p>
            <a:endParaRPr lang="en-US" dirty="0" smtClean="0"/>
          </a:p>
        </p:txBody>
      </p:sp>
      <p:graphicFrame>
        <p:nvGraphicFramePr>
          <p:cNvPr id="6" name="Table 5"/>
          <p:cNvGraphicFramePr>
            <a:graphicFrameLocks noGrp="1"/>
          </p:cNvGraphicFramePr>
          <p:nvPr>
            <p:extLst>
              <p:ext uri="{D42A27DB-BD31-4B8C-83A1-F6EECF244321}">
                <p14:modId xmlns:p14="http://schemas.microsoft.com/office/powerpoint/2010/main" val="3336235051"/>
              </p:ext>
            </p:extLst>
          </p:nvPr>
        </p:nvGraphicFramePr>
        <p:xfrm>
          <a:off x="1102704" y="4379677"/>
          <a:ext cx="8947148" cy="1005840"/>
        </p:xfrm>
        <a:graphic>
          <a:graphicData uri="http://schemas.openxmlformats.org/drawingml/2006/table">
            <a:tbl>
              <a:tblPr/>
              <a:tblGrid>
                <a:gridCol w="2236787"/>
                <a:gridCol w="2236787"/>
                <a:gridCol w="2236787"/>
                <a:gridCol w="2236787"/>
              </a:tblGrid>
              <a:tr h="640080">
                <a:tc>
                  <a:txBody>
                    <a:bodyPr/>
                    <a:lstStyle/>
                    <a:p>
                      <a:r>
                        <a:rPr lang="en-US" sz="1800" dirty="0"/>
                        <a:t>Round Yellow Peas</a:t>
                      </a:r>
                    </a:p>
                  </a:txBody>
                  <a:tcPr anchor="ctr">
                    <a:lnL>
                      <a:noFill/>
                    </a:lnL>
                    <a:lnR>
                      <a:noFill/>
                    </a:lnR>
                    <a:lnT>
                      <a:noFill/>
                    </a:lnT>
                    <a:lnB>
                      <a:noFill/>
                    </a:lnB>
                  </a:tcPr>
                </a:tc>
                <a:tc>
                  <a:txBody>
                    <a:bodyPr/>
                    <a:lstStyle/>
                    <a:p>
                      <a:r>
                        <a:rPr lang="en-US" sz="1800"/>
                        <a:t>Round Green Peas</a:t>
                      </a:r>
                    </a:p>
                  </a:txBody>
                  <a:tcPr anchor="ctr">
                    <a:lnL>
                      <a:noFill/>
                    </a:lnL>
                    <a:lnR>
                      <a:noFill/>
                    </a:lnR>
                    <a:lnT>
                      <a:noFill/>
                    </a:lnT>
                    <a:lnB>
                      <a:noFill/>
                    </a:lnB>
                  </a:tcPr>
                </a:tc>
                <a:tc>
                  <a:txBody>
                    <a:bodyPr/>
                    <a:lstStyle/>
                    <a:p>
                      <a:r>
                        <a:rPr lang="en-US" sz="1800"/>
                        <a:t>Wrinkled Yellow Peas</a:t>
                      </a:r>
                    </a:p>
                  </a:txBody>
                  <a:tcPr anchor="ctr">
                    <a:lnL>
                      <a:noFill/>
                    </a:lnL>
                    <a:lnR>
                      <a:noFill/>
                    </a:lnR>
                    <a:lnT>
                      <a:noFill/>
                    </a:lnT>
                    <a:lnB>
                      <a:noFill/>
                    </a:lnB>
                  </a:tcPr>
                </a:tc>
                <a:tc>
                  <a:txBody>
                    <a:bodyPr/>
                    <a:lstStyle/>
                    <a:p>
                      <a:r>
                        <a:rPr lang="en-US" sz="1800" dirty="0"/>
                        <a:t>Wrinkled Green Peas</a:t>
                      </a:r>
                    </a:p>
                  </a:txBody>
                  <a:tcPr anchor="ctr">
                    <a:lnL>
                      <a:noFill/>
                    </a:lnL>
                    <a:lnR>
                      <a:noFill/>
                    </a:lnR>
                    <a:lnT>
                      <a:noFill/>
                    </a:lnT>
                    <a:lnB>
                      <a:noFill/>
                    </a:lnB>
                  </a:tcPr>
                </a:tc>
              </a:tr>
              <a:tr h="365760">
                <a:tc>
                  <a:txBody>
                    <a:bodyPr/>
                    <a:lstStyle/>
                    <a:p>
                      <a:r>
                        <a:rPr lang="en-US" sz="1800"/>
                        <a:t>219</a:t>
                      </a:r>
                    </a:p>
                  </a:txBody>
                  <a:tcPr anchor="ctr">
                    <a:lnL>
                      <a:noFill/>
                    </a:lnL>
                    <a:lnR>
                      <a:noFill/>
                    </a:lnR>
                    <a:lnT>
                      <a:noFill/>
                    </a:lnT>
                    <a:lnB>
                      <a:noFill/>
                    </a:lnB>
                  </a:tcPr>
                </a:tc>
                <a:tc>
                  <a:txBody>
                    <a:bodyPr/>
                    <a:lstStyle/>
                    <a:p>
                      <a:r>
                        <a:rPr lang="en-US" sz="1800"/>
                        <a:t>81</a:t>
                      </a:r>
                    </a:p>
                  </a:txBody>
                  <a:tcPr anchor="ctr">
                    <a:lnL>
                      <a:noFill/>
                    </a:lnL>
                    <a:lnR>
                      <a:noFill/>
                    </a:lnR>
                    <a:lnT>
                      <a:noFill/>
                    </a:lnT>
                    <a:lnB>
                      <a:noFill/>
                    </a:lnB>
                  </a:tcPr>
                </a:tc>
                <a:tc>
                  <a:txBody>
                    <a:bodyPr/>
                    <a:lstStyle/>
                    <a:p>
                      <a:r>
                        <a:rPr lang="en-US" sz="1800"/>
                        <a:t>69</a:t>
                      </a:r>
                    </a:p>
                  </a:txBody>
                  <a:tcPr anchor="ctr">
                    <a:lnL>
                      <a:noFill/>
                    </a:lnL>
                    <a:lnR>
                      <a:noFill/>
                    </a:lnR>
                    <a:lnT>
                      <a:noFill/>
                    </a:lnT>
                    <a:lnB>
                      <a:noFill/>
                    </a:lnB>
                  </a:tcPr>
                </a:tc>
                <a:tc>
                  <a:txBody>
                    <a:bodyPr/>
                    <a:lstStyle/>
                    <a:p>
                      <a:r>
                        <a:rPr lang="en-US" sz="1800" dirty="0"/>
                        <a:t>31</a:t>
                      </a:r>
                    </a:p>
                  </a:txBody>
                  <a:tcPr anchor="ctr">
                    <a:lnL>
                      <a:noFill/>
                    </a:lnL>
                    <a:lnR>
                      <a:noFill/>
                    </a:lnR>
                    <a:lnT>
                      <a:noFill/>
                    </a:lnT>
                    <a:lnB>
                      <a:noFill/>
                    </a:lnB>
                  </a:tcPr>
                </a:tc>
              </a:tr>
            </a:tbl>
          </a:graphicData>
        </a:graphic>
      </p:graphicFrame>
      <p:sp>
        <p:nvSpPr>
          <p:cNvPr id="7" name="Rectangle 2"/>
          <p:cNvSpPr>
            <a:spLocks noChangeArrowheads="1"/>
          </p:cNvSpPr>
          <p:nvPr/>
        </p:nvSpPr>
        <p:spPr bwMode="auto">
          <a:xfrm>
            <a:off x="1102704" y="2892356"/>
            <a:ext cx="6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97818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 a 9:3:3:1 Ratio!</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13559" y="2045081"/>
            <a:ext cx="5588509" cy="4195762"/>
          </a:xfrm>
        </p:spPr>
      </p:pic>
      <p:sp>
        <p:nvSpPr>
          <p:cNvPr id="5" name="AutoShape 4" descr="Image result for RrYy x RrYy punnett"/>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608197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4985" y="28972"/>
            <a:ext cx="9601200" cy="597127"/>
          </a:xfrm>
        </p:spPr>
        <p:txBody>
          <a:bodyPr/>
          <a:lstStyle/>
          <a:p>
            <a:r>
              <a:rPr lang="en-US" sz="2800" dirty="0" smtClean="0">
                <a:hlinkClick r:id="rId2"/>
              </a:rPr>
              <a:t>Find the full explanation at this link</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29061124"/>
              </p:ext>
            </p:extLst>
          </p:nvPr>
        </p:nvGraphicFramePr>
        <p:xfrm>
          <a:off x="591015" y="914400"/>
          <a:ext cx="10549050" cy="2980766"/>
        </p:xfrm>
        <a:graphic>
          <a:graphicData uri="http://schemas.openxmlformats.org/drawingml/2006/table">
            <a:tbl>
              <a:tblPr/>
              <a:tblGrid>
                <a:gridCol w="2341754"/>
                <a:gridCol w="2051824"/>
                <a:gridCol w="2051824"/>
                <a:gridCol w="2051824"/>
                <a:gridCol w="2051824"/>
              </a:tblGrid>
              <a:tr h="342841">
                <a:tc>
                  <a:txBody>
                    <a:bodyPr/>
                    <a:lstStyle/>
                    <a:p>
                      <a:r>
                        <a:rPr lang="en-US" dirty="0">
                          <a:solidFill>
                            <a:schemeClr val="tx1"/>
                          </a:solidFill>
                        </a:rPr>
                        <a:t>Phenotype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solidFill>
                            <a:schemeClr val="tx1"/>
                          </a:solidFill>
                        </a:rPr>
                        <a:t>Observed (O)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solidFill>
                            <a:schemeClr val="tx1"/>
                          </a:solidFill>
                        </a:rPr>
                        <a:t>Expected (E)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solidFill>
                            <a:schemeClr val="tx1"/>
                          </a:solidFill>
                        </a:rPr>
                        <a:t>O – 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solidFill>
                            <a:schemeClr val="tx1"/>
                          </a:solidFill>
                        </a:rPr>
                        <a:t>(O – E)</a:t>
                      </a:r>
                      <a:r>
                        <a:rPr lang="en-US" baseline="30000">
                          <a:solidFill>
                            <a:schemeClr val="tx1"/>
                          </a:solidFill>
                        </a:rPr>
                        <a:t>2</a:t>
                      </a:r>
                      <a:endParaRPr 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84543">
                <a:tc>
                  <a:txBody>
                    <a:bodyPr/>
                    <a:lstStyle/>
                    <a:p>
                      <a:r>
                        <a:rPr lang="en-US" dirty="0">
                          <a:solidFill>
                            <a:schemeClr val="tx1"/>
                          </a:solidFill>
                        </a:rPr>
                        <a:t>Round Yellow Peas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219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solidFill>
                            <a:schemeClr val="tx1"/>
                          </a:solidFill>
                        </a:rPr>
                        <a:t>225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solidFill>
                            <a:schemeClr val="tx1"/>
                          </a:solidFill>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84543">
                <a:tc>
                  <a:txBody>
                    <a:bodyPr/>
                    <a:lstStyle/>
                    <a:p>
                      <a:r>
                        <a:rPr lang="en-US">
                          <a:solidFill>
                            <a:schemeClr val="tx1"/>
                          </a:solidFill>
                        </a:rPr>
                        <a:t>Round Green Peas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99972">
                <a:tc>
                  <a:txBody>
                    <a:bodyPr/>
                    <a:lstStyle/>
                    <a:p>
                      <a:r>
                        <a:rPr lang="en-US">
                          <a:solidFill>
                            <a:schemeClr val="tx1"/>
                          </a:solidFill>
                        </a:rPr>
                        <a:t>Wrinkled Yellow Peas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solidFill>
                            <a:schemeClr val="tx1"/>
                          </a:solidFill>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99972">
                <a:tc>
                  <a:txBody>
                    <a:bodyPr/>
                    <a:lstStyle/>
                    <a:p>
                      <a:r>
                        <a:rPr lang="en-US" dirty="0">
                          <a:solidFill>
                            <a:schemeClr val="tx1"/>
                          </a:solidFill>
                        </a:rPr>
                        <a:t>Wrinkled Green Peas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solidFill>
                            <a:schemeClr val="tx1"/>
                          </a:solidFill>
                        </a:rPr>
                        <a:t>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solidFill>
                            <a:schemeClr val="tx1"/>
                          </a:solidFill>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42841">
                <a:tc>
                  <a:txBody>
                    <a:bodyPr/>
                    <a:lstStyle/>
                    <a:p>
                      <a:r>
                        <a:rPr lang="en-US" dirty="0">
                          <a:solidFill>
                            <a:schemeClr val="tx1"/>
                          </a:solidFill>
                        </a:rPr>
                        <a:t>Total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400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400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53393174"/>
              </p:ext>
            </p:extLst>
          </p:nvPr>
        </p:nvGraphicFramePr>
        <p:xfrm>
          <a:off x="591012" y="4076921"/>
          <a:ext cx="10549052" cy="2755812"/>
        </p:xfrm>
        <a:graphic>
          <a:graphicData uri="http://schemas.openxmlformats.org/drawingml/2006/table">
            <a:tbl>
              <a:tblPr/>
              <a:tblGrid>
                <a:gridCol w="2637263"/>
                <a:gridCol w="2637263"/>
                <a:gridCol w="2637263"/>
                <a:gridCol w="2637263"/>
              </a:tblGrid>
              <a:tr h="289184">
                <a:tc>
                  <a:txBody>
                    <a:bodyPr/>
                    <a:lstStyle/>
                    <a:p>
                      <a:r>
                        <a:rPr lang="en-US" sz="1800" dirty="0"/>
                        <a:t>Phenotype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t>(O – E)</a:t>
                      </a:r>
                      <a:r>
                        <a:rPr lang="en-US" sz="1800" baseline="30000" dirty="0"/>
                        <a:t>2</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a:t>(O – E)</a:t>
                      </a:r>
                      <a:r>
                        <a:rPr lang="en-US" sz="1800" baseline="30000"/>
                        <a:t>2</a:t>
                      </a:r>
                      <a:r>
                        <a:rPr lang="en-US" sz="1800"/>
                        <a:t> / 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06073">
                <a:tc>
                  <a:txBody>
                    <a:bodyPr/>
                    <a:lstStyle/>
                    <a:p>
                      <a:r>
                        <a:rPr lang="en-US" sz="1800"/>
                        <a:t>Round Yellow Peas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t>225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a:t>0.16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06073">
                <a:tc>
                  <a:txBody>
                    <a:bodyPr/>
                    <a:lstStyle/>
                    <a:p>
                      <a:r>
                        <a:rPr lang="en-US" sz="1800"/>
                        <a:t>Round Green Peas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t>0.48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06073">
                <a:tc>
                  <a:txBody>
                    <a:bodyPr/>
                    <a:lstStyle/>
                    <a:p>
                      <a:r>
                        <a:rPr lang="en-US" sz="1800"/>
                        <a:t>Wrinkled Yellow Peas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a:t>0.48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06073">
                <a:tc>
                  <a:txBody>
                    <a:bodyPr/>
                    <a:lstStyle/>
                    <a:p>
                      <a:r>
                        <a:rPr lang="en-US" sz="1800"/>
                        <a:t>Wrinkled Green Peas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t>1.44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9184">
                <a:tc>
                  <a:txBody>
                    <a:bodyPr/>
                    <a:lstStyle/>
                    <a:p>
                      <a:r>
                        <a:rPr lang="en-US" sz="1800"/>
                        <a:t>Total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8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8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t>2.56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286112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we accept or reject the null hypothesis?</a:t>
            </a:r>
            <a:endParaRPr lang="en-US" dirty="0"/>
          </a:p>
        </p:txBody>
      </p:sp>
      <p:sp>
        <p:nvSpPr>
          <p:cNvPr id="3" name="Content Placeholder 2"/>
          <p:cNvSpPr>
            <a:spLocks noGrp="1"/>
          </p:cNvSpPr>
          <p:nvPr>
            <p:ph idx="1"/>
          </p:nvPr>
        </p:nvSpPr>
        <p:spPr/>
        <p:txBody>
          <a:bodyPr>
            <a:normAutofit/>
          </a:bodyPr>
          <a:lstStyle/>
          <a:p>
            <a:r>
              <a:rPr lang="en-US" sz="2400" dirty="0" smtClean="0"/>
              <a:t>Chi square = 2.56</a:t>
            </a:r>
          </a:p>
          <a:p>
            <a:r>
              <a:rPr lang="en-US" sz="2400" dirty="0" smtClean="0"/>
              <a:t>Degrees of freedom = # of groups -1 = 4-1 = 3</a:t>
            </a:r>
          </a:p>
          <a:p>
            <a:r>
              <a:rPr lang="en-US" sz="2400" dirty="0" smtClean="0"/>
              <a:t>P = .05 </a:t>
            </a:r>
          </a:p>
          <a:p>
            <a:r>
              <a:rPr lang="en-US" sz="2400" dirty="0" smtClean="0"/>
              <a:t>Critical value = 7.81</a:t>
            </a:r>
          </a:p>
          <a:p>
            <a:r>
              <a:rPr lang="en-US" sz="2400" dirty="0" smtClean="0"/>
              <a:t>The chi-square values is less than the critical value so we ACCEPT the null hypothesis.  There is no statistical difference between what we expected in the dihybrid cross and the observed result.  </a:t>
            </a:r>
            <a:endParaRPr lang="en-US" sz="2400" dirty="0"/>
          </a:p>
        </p:txBody>
      </p:sp>
    </p:spTree>
    <p:extLst>
      <p:ext uri="{BB962C8B-B14F-4D97-AF65-F5344CB8AC3E}">
        <p14:creationId xmlns:p14="http://schemas.microsoft.com/office/powerpoint/2010/main" val="1808022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H2O Review	</a:t>
            </a:r>
            <a:endParaRPr lang="en-US" dirty="0"/>
          </a:p>
        </p:txBody>
      </p:sp>
      <p:sp>
        <p:nvSpPr>
          <p:cNvPr id="3" name="Content Placeholder 2"/>
          <p:cNvSpPr>
            <a:spLocks noGrp="1"/>
          </p:cNvSpPr>
          <p:nvPr>
            <p:ph idx="1"/>
          </p:nvPr>
        </p:nvSpPr>
        <p:spPr>
          <a:xfrm>
            <a:off x="78513" y="1595718"/>
            <a:ext cx="6322287" cy="4195481"/>
          </a:xfrm>
        </p:spPr>
        <p:txBody>
          <a:bodyPr>
            <a:noAutofit/>
          </a:bodyPr>
          <a:lstStyle/>
          <a:p>
            <a:r>
              <a:rPr lang="en-US" dirty="0" smtClean="0"/>
              <a:t>Water is a POLAR molecule (unequal sharing of electrons)</a:t>
            </a:r>
          </a:p>
          <a:p>
            <a:pPr lvl="1"/>
            <a:r>
              <a:rPr lang="en-US" sz="2000" dirty="0" smtClean="0"/>
              <a:t>High Specific Heat</a:t>
            </a:r>
          </a:p>
          <a:p>
            <a:pPr lvl="1"/>
            <a:r>
              <a:rPr lang="en-US" sz="2000" dirty="0" smtClean="0"/>
              <a:t>Surface Tension</a:t>
            </a:r>
          </a:p>
          <a:p>
            <a:pPr lvl="1"/>
            <a:r>
              <a:rPr lang="en-US" sz="2000" dirty="0" smtClean="0"/>
              <a:t>Lower density as a solid than liquid (turnover in lakes)</a:t>
            </a:r>
          </a:p>
          <a:p>
            <a:pPr lvl="1"/>
            <a:r>
              <a:rPr lang="en-US" sz="2000" dirty="0" smtClean="0"/>
              <a:t>Cohesion/adhesion  – transpiration </a:t>
            </a:r>
            <a:endParaRPr lang="en-US" sz="2000" dirty="0"/>
          </a:p>
          <a:p>
            <a:r>
              <a:rPr lang="en-US" dirty="0" smtClean="0"/>
              <a:t>pH</a:t>
            </a:r>
          </a:p>
          <a:p>
            <a:pPr lvl="1"/>
            <a:r>
              <a:rPr lang="en-US" sz="2000" dirty="0" smtClean="0"/>
              <a:t>Log scale </a:t>
            </a:r>
          </a:p>
          <a:p>
            <a:pPr lvl="1"/>
            <a:r>
              <a:rPr lang="en-US" sz="2000" dirty="0" smtClean="0"/>
              <a:t>Low pH = acidic = high H+ ions</a:t>
            </a:r>
          </a:p>
          <a:p>
            <a:pPr lvl="1"/>
            <a:r>
              <a:rPr lang="en-US" sz="2000" dirty="0" smtClean="0"/>
              <a:t>High pH = basic = low H+ = high OH- ions</a:t>
            </a:r>
          </a:p>
          <a:p>
            <a:pPr lvl="1"/>
            <a:r>
              <a:rPr lang="en-US" sz="2000" dirty="0" smtClean="0"/>
              <a:t>pH of 1 has 100x more H+ ions than pH of 3</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7607" y="300959"/>
            <a:ext cx="1933575" cy="1971675"/>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7255" t="4330" r="20186" b="4531"/>
          <a:stretch/>
        </p:blipFill>
        <p:spPr>
          <a:xfrm>
            <a:off x="7549377" y="1623266"/>
            <a:ext cx="4547706" cy="4969060"/>
          </a:xfrm>
          <a:prstGeom prst="rect">
            <a:avLst/>
          </a:prstGeom>
        </p:spPr>
      </p:pic>
    </p:spTree>
    <p:extLst>
      <p:ext uri="{BB962C8B-B14F-4D97-AF65-F5344CB8AC3E}">
        <p14:creationId xmlns:p14="http://schemas.microsoft.com/office/powerpoint/2010/main" val="1146713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2156"/>
            <a:ext cx="9404723" cy="1400530"/>
          </a:xfrm>
        </p:spPr>
        <p:txBody>
          <a:bodyPr/>
          <a:lstStyle/>
          <a:p>
            <a:r>
              <a:rPr lang="en-US" dirty="0" smtClean="0"/>
              <a:t>Macromolecules</a:t>
            </a:r>
            <a:endParaRPr lang="en-US" dirty="0"/>
          </a:p>
        </p:txBody>
      </p:sp>
      <p:sp>
        <p:nvSpPr>
          <p:cNvPr id="3" name="Content Placeholder 2"/>
          <p:cNvSpPr>
            <a:spLocks noGrp="1"/>
          </p:cNvSpPr>
          <p:nvPr>
            <p:ph idx="1"/>
          </p:nvPr>
        </p:nvSpPr>
        <p:spPr>
          <a:xfrm>
            <a:off x="28874" y="862421"/>
            <a:ext cx="7767134" cy="4195481"/>
          </a:xfrm>
        </p:spPr>
        <p:txBody>
          <a:bodyPr/>
          <a:lstStyle/>
          <a:p>
            <a:r>
              <a:rPr lang="en-US" dirty="0" smtClean="0"/>
              <a:t>Protein – Carboxyl group, amine group, R side chain (C, H, O, </a:t>
            </a:r>
            <a:r>
              <a:rPr lang="en-US" dirty="0" smtClean="0"/>
              <a:t>N, some S)</a:t>
            </a:r>
          </a:p>
          <a:p>
            <a:r>
              <a:rPr lang="en-US" dirty="0" smtClean="0"/>
              <a:t>Enzymes – organic catalyst – lower activation energy</a:t>
            </a:r>
          </a:p>
          <a:p>
            <a:pPr lvl="1"/>
            <a:r>
              <a:rPr lang="en-US" dirty="0" smtClean="0"/>
              <a:t>Exergonic – release energy</a:t>
            </a:r>
          </a:p>
          <a:p>
            <a:pPr lvl="1"/>
            <a:r>
              <a:rPr lang="en-US" dirty="0" smtClean="0"/>
              <a:t>Endergonic – energy input </a:t>
            </a:r>
            <a:endParaRPr lang="en-US" dirty="0" smtClean="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t="47041" r="1651" b="6960"/>
          <a:stretch>
            <a:fillRect/>
          </a:stretch>
        </p:blipFill>
        <p:spPr bwMode="auto">
          <a:xfrm>
            <a:off x="8014983" y="0"/>
            <a:ext cx="3816800" cy="2452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l="5002" t="2495" r="5002" b="3329"/>
          <a:stretch>
            <a:fillRect/>
          </a:stretch>
        </p:blipFill>
        <p:spPr bwMode="auto">
          <a:xfrm>
            <a:off x="8031534" y="2452058"/>
            <a:ext cx="4038600" cy="316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f8-07_activation_energy_c"/>
          <p:cNvPicPr>
            <a:picLocks noChangeAspect="1" noChangeArrowheads="1"/>
          </p:cNvPicPr>
          <p:nvPr/>
        </p:nvPicPr>
        <p:blipFill rotWithShape="1">
          <a:blip r:embed="rId4">
            <a:extLst>
              <a:ext uri="{28A0092B-C50C-407E-A947-70E740481C1C}">
                <a14:useLocalDpi xmlns:a14="http://schemas.microsoft.com/office/drawing/2010/main" val="0"/>
              </a:ext>
            </a:extLst>
          </a:blip>
          <a:srcRect t="14455" b="13200"/>
          <a:stretch/>
        </p:blipFill>
        <p:spPr bwMode="auto">
          <a:xfrm>
            <a:off x="85161" y="4419600"/>
            <a:ext cx="3932657"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rotWithShape="1">
          <a:blip r:embed="rId5">
            <a:extLst>
              <a:ext uri="{28A0092B-C50C-407E-A947-70E740481C1C}">
                <a14:useLocalDpi xmlns:a14="http://schemas.microsoft.com/office/drawing/2010/main" val="0"/>
              </a:ext>
            </a:extLst>
          </a:blip>
          <a:srcRect b="45773"/>
          <a:stretch/>
        </p:blipFill>
        <p:spPr bwMode="auto">
          <a:xfrm>
            <a:off x="85161" y="2960161"/>
            <a:ext cx="5486400" cy="1210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53074" y="2452058"/>
            <a:ext cx="2437102" cy="4248942"/>
          </a:xfrm>
          <a:prstGeom prst="rect">
            <a:avLst/>
          </a:prstGeom>
        </p:spPr>
      </p:pic>
    </p:spTree>
    <p:extLst>
      <p:ext uri="{BB962C8B-B14F-4D97-AF65-F5344CB8AC3E}">
        <p14:creationId xmlns:p14="http://schemas.microsoft.com/office/powerpoint/2010/main" val="3947521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Macromolecules</a:t>
            </a:r>
            <a:endParaRPr lang="en-US" dirty="0"/>
          </a:p>
        </p:txBody>
      </p:sp>
      <p:sp>
        <p:nvSpPr>
          <p:cNvPr id="3" name="Content Placeholder 2"/>
          <p:cNvSpPr>
            <a:spLocks noGrp="1"/>
          </p:cNvSpPr>
          <p:nvPr>
            <p:ph idx="1"/>
          </p:nvPr>
        </p:nvSpPr>
        <p:spPr>
          <a:xfrm>
            <a:off x="646111" y="1290918"/>
            <a:ext cx="8946541" cy="4195481"/>
          </a:xfrm>
        </p:spPr>
        <p:txBody>
          <a:bodyPr/>
          <a:lstStyle/>
          <a:p>
            <a:r>
              <a:rPr lang="en-US" dirty="0"/>
              <a:t>Carbohydrates </a:t>
            </a:r>
            <a:r>
              <a:rPr lang="en-US" dirty="0" smtClean="0"/>
              <a:t>CH</a:t>
            </a:r>
            <a:r>
              <a:rPr lang="en-US" baseline="-25000" dirty="0" smtClean="0"/>
              <a:t>2</a:t>
            </a:r>
            <a:r>
              <a:rPr lang="en-US" dirty="0" smtClean="0"/>
              <a:t>O – </a:t>
            </a:r>
          </a:p>
          <a:p>
            <a:pPr lvl="1"/>
            <a:r>
              <a:rPr lang="en-US" dirty="0" smtClean="0"/>
              <a:t>Energy, energy storage, structure (cellulose, glucose, glycogen)</a:t>
            </a:r>
            <a:endParaRPr lang="en-US" dirty="0"/>
          </a:p>
          <a:p>
            <a:r>
              <a:rPr lang="en-US" dirty="0"/>
              <a:t>Lipids (C, H, O – P in phospholipids</a:t>
            </a:r>
            <a:r>
              <a:rPr lang="en-US" dirty="0" smtClean="0"/>
              <a:t>)</a:t>
            </a:r>
          </a:p>
          <a:p>
            <a:pPr lvl="1"/>
            <a:r>
              <a:rPr lang="en-US" dirty="0" smtClean="0"/>
              <a:t>Energy storage, membranes, hormones</a:t>
            </a:r>
            <a:endParaRPr lang="en-US" dirty="0"/>
          </a:p>
          <a:p>
            <a:r>
              <a:rPr lang="en-US" dirty="0"/>
              <a:t>Nucleic Acids (C, H, O, P, N</a:t>
            </a:r>
            <a:r>
              <a:rPr lang="en-US" dirty="0" smtClean="0"/>
              <a:t>) (purine = A and G)</a:t>
            </a:r>
          </a:p>
          <a:p>
            <a:pPr lvl="1"/>
            <a:r>
              <a:rPr lang="en-US" dirty="0" smtClean="0"/>
              <a:t>DNA, RNA, ATP</a:t>
            </a:r>
            <a:endParaRPr lang="en-US" dirty="0"/>
          </a:p>
          <a:p>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r="32401" b="8571"/>
          <a:stretch>
            <a:fillRect/>
          </a:stretch>
        </p:blipFill>
        <p:spPr bwMode="auto">
          <a:xfrm>
            <a:off x="8477182" y="2482647"/>
            <a:ext cx="3145342" cy="2679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t="40714" r="8537" b="3423"/>
          <a:stretch>
            <a:fillRect/>
          </a:stretch>
        </p:blipFill>
        <p:spPr bwMode="auto">
          <a:xfrm>
            <a:off x="9179503" y="510279"/>
            <a:ext cx="2873952" cy="197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l="28799" r="27000" b="15894"/>
          <a:stretch>
            <a:fillRect/>
          </a:stretch>
        </p:blipFill>
        <p:spPr bwMode="auto">
          <a:xfrm>
            <a:off x="4982790" y="3555860"/>
            <a:ext cx="2981579" cy="3213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3237" y="3797586"/>
            <a:ext cx="3962400" cy="2971800"/>
          </a:xfrm>
          <a:prstGeom prst="rect">
            <a:avLst/>
          </a:prstGeom>
        </p:spPr>
      </p:pic>
    </p:spTree>
    <p:extLst>
      <p:ext uri="{BB962C8B-B14F-4D97-AF65-F5344CB8AC3E}">
        <p14:creationId xmlns:p14="http://schemas.microsoft.com/office/powerpoint/2010/main" val="3680418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            WE ARE THE CHAMPIONS!!!!!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83460" y="1411308"/>
            <a:ext cx="4782065" cy="4782065"/>
          </a:xfrm>
        </p:spPr>
      </p:pic>
    </p:spTree>
    <p:extLst>
      <p:ext uri="{BB962C8B-B14F-4D97-AF65-F5344CB8AC3E}">
        <p14:creationId xmlns:p14="http://schemas.microsoft.com/office/powerpoint/2010/main" val="2251768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Standard Deviation and a Bell Shaped Curve</a:t>
            </a:r>
            <a:br>
              <a:rPr lang="en-US"/>
            </a:br>
            <a:r>
              <a:rPr lang="en-US" sz="2000">
                <a:hlinkClick r:id="rId2"/>
              </a:rPr>
              <a:t>Bozeman Biology Video on Standard Deviation</a:t>
            </a:r>
            <a:endParaRPr lang="en-US" sz="200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74453" y="2088108"/>
            <a:ext cx="6057906" cy="4551528"/>
          </a:xfrm>
        </p:spPr>
      </p:pic>
      <p:sp>
        <p:nvSpPr>
          <p:cNvPr id="4" name="AutoShape 2" descr="Image result for standard deviation and bell shaped curve"/>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273051" y="2797791"/>
            <a:ext cx="4776622" cy="3539430"/>
          </a:xfrm>
          <a:prstGeom prst="rect">
            <a:avLst/>
          </a:prstGeom>
          <a:noFill/>
        </p:spPr>
        <p:txBody>
          <a:bodyPr wrap="square" rtlCol="0">
            <a:spAutoFit/>
          </a:bodyPr>
          <a:lstStyle/>
          <a:p>
            <a:r>
              <a:rPr lang="en-US" sz="3200">
                <a:solidFill>
                  <a:schemeClr val="bg1">
                    <a:lumMod val="95000"/>
                    <a:lumOff val="5000"/>
                  </a:schemeClr>
                </a:solidFill>
              </a:rPr>
              <a:t>Standard deviation measures the spread or the variation in the data</a:t>
            </a:r>
          </a:p>
          <a:p>
            <a:endParaRPr lang="en-US" sz="3200">
              <a:solidFill>
                <a:schemeClr val="bg1">
                  <a:lumMod val="95000"/>
                  <a:lumOff val="5000"/>
                </a:schemeClr>
              </a:solidFill>
            </a:endParaRPr>
          </a:p>
          <a:p>
            <a:r>
              <a:rPr lang="en-US" sz="3200">
                <a:solidFill>
                  <a:schemeClr val="bg1">
                    <a:lumMod val="95000"/>
                    <a:lumOff val="5000"/>
                  </a:schemeClr>
                </a:solidFill>
              </a:rPr>
              <a:t>68% of the individuals are within 1 standard deviation </a:t>
            </a:r>
          </a:p>
        </p:txBody>
      </p:sp>
    </p:spTree>
    <p:extLst>
      <p:ext uri="{BB962C8B-B14F-4D97-AF65-F5344CB8AC3E}">
        <p14:creationId xmlns:p14="http://schemas.microsoft.com/office/powerpoint/2010/main" val="1159691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Do men or women have a higher standard deviation?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02006" y="2001874"/>
            <a:ext cx="7001301" cy="4673325"/>
          </a:xfrm>
        </p:spPr>
      </p:pic>
    </p:spTree>
    <p:extLst>
      <p:ext uri="{BB962C8B-B14F-4D97-AF65-F5344CB8AC3E}">
        <p14:creationId xmlns:p14="http://schemas.microsoft.com/office/powerpoint/2010/main" val="810351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deviation error bars</a:t>
            </a:r>
            <a:endParaRPr lang="en-US" dirty="0"/>
          </a:p>
        </p:txBody>
      </p:sp>
      <p:sp>
        <p:nvSpPr>
          <p:cNvPr id="3" name="Content Placeholder 2"/>
          <p:cNvSpPr>
            <a:spLocks noGrp="1"/>
          </p:cNvSpPr>
          <p:nvPr>
            <p:ph idx="1"/>
          </p:nvPr>
        </p:nvSpPr>
        <p:spPr>
          <a:xfrm>
            <a:off x="1103312" y="2052918"/>
            <a:ext cx="4739927" cy="4195481"/>
          </a:xfrm>
        </p:spPr>
        <p:txBody>
          <a:bodyPr>
            <a:normAutofit/>
          </a:bodyPr>
          <a:lstStyle/>
          <a:p>
            <a:r>
              <a:rPr lang="en-US" sz="2400" dirty="0" smtClean="0"/>
              <a:t>1) Is Group 1 statistically different from the other treatments?</a:t>
            </a:r>
          </a:p>
          <a:p>
            <a:r>
              <a:rPr lang="en-US" sz="2400" dirty="0" smtClean="0"/>
              <a:t>2) Which treatment had the largest standard deviation?  What does this mean?  </a:t>
            </a:r>
          </a:p>
          <a:p>
            <a:r>
              <a:rPr lang="en-US" sz="2400" dirty="0" smtClean="0"/>
              <a:t>3) When drawing error bars, do you draw them from individual data or the mean?  </a:t>
            </a:r>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9826" y="1853248"/>
            <a:ext cx="5092700" cy="3860800"/>
          </a:xfrm>
          <a:prstGeom prst="rect">
            <a:avLst/>
          </a:prstGeom>
        </p:spPr>
      </p:pic>
    </p:spTree>
    <p:extLst>
      <p:ext uri="{BB962C8B-B14F-4D97-AF65-F5344CB8AC3E}">
        <p14:creationId xmlns:p14="http://schemas.microsoft.com/office/powerpoint/2010/main" val="3719167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Standard Error of the Mean   </a:t>
            </a:r>
            <a:r>
              <a:rPr lang="en-US" err="1"/>
              <a:t>SE</a:t>
            </a:r>
            <a:r>
              <a:rPr lang="en-US" baseline="-25000" err="1"/>
              <a:t>x</a:t>
            </a:r>
            <a:r>
              <a:rPr lang="en-US"/>
              <a:t> or SEM</a:t>
            </a:r>
            <a:br>
              <a:rPr lang="en-US"/>
            </a:br>
            <a:r>
              <a:rPr lang="en-US" sz="2000">
                <a:hlinkClick r:id="rId2"/>
              </a:rPr>
              <a:t>Bozeman Biology on SEM</a:t>
            </a:r>
            <a:endParaRPr lang="en-US" sz="200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25177" y="2426820"/>
            <a:ext cx="3233867" cy="1616934"/>
          </a:xfrm>
        </p:spPr>
      </p:pic>
      <p:sp>
        <p:nvSpPr>
          <p:cNvPr id="7" name="Content Placeholder 6"/>
          <p:cNvSpPr>
            <a:spLocks noGrp="1"/>
          </p:cNvSpPr>
          <p:nvPr>
            <p:ph sz="half" idx="2"/>
          </p:nvPr>
        </p:nvSpPr>
        <p:spPr>
          <a:xfrm>
            <a:off x="5348472" y="1337481"/>
            <a:ext cx="5708600" cy="1501147"/>
          </a:xfrm>
        </p:spPr>
        <p:txBody>
          <a:bodyPr>
            <a:normAutofit fontScale="92500" lnSpcReduction="20000"/>
          </a:bodyPr>
          <a:lstStyle/>
          <a:p>
            <a:pPr marL="0" indent="0">
              <a:buNone/>
            </a:pPr>
            <a:r>
              <a:rPr lang="en-US" sz="4000" dirty="0">
                <a:solidFill>
                  <a:schemeClr val="bg1"/>
                </a:solidFill>
              </a:rPr>
              <a:t>Standard deviation divided by the square root of the sample size </a:t>
            </a:r>
          </a:p>
        </p:txBody>
      </p:sp>
      <p:cxnSp>
        <p:nvCxnSpPr>
          <p:cNvPr id="9" name="Straight Connector 8"/>
          <p:cNvCxnSpPr/>
          <p:nvPr/>
        </p:nvCxnSpPr>
        <p:spPr>
          <a:xfrm>
            <a:off x="7219666" y="1323833"/>
            <a:ext cx="136477" cy="13648"/>
          </a:xfrm>
          <a:prstGeom prst="line">
            <a:avLst/>
          </a:prstGeom>
        </p:spPr>
        <p:style>
          <a:lnRef idx="1">
            <a:schemeClr val="accent1"/>
          </a:lnRef>
          <a:fillRef idx="0">
            <a:schemeClr val="accent1"/>
          </a:fillRef>
          <a:effectRef idx="0">
            <a:schemeClr val="accent1"/>
          </a:effectRef>
          <a:fontRef idx="minor">
            <a:schemeClr val="tx1"/>
          </a:fontRef>
        </p:style>
      </p:cxnSp>
      <p:pic>
        <p:nvPicPr>
          <p:cNvPr id="6"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9013" y="2852276"/>
            <a:ext cx="5462706" cy="3901934"/>
          </a:xfrm>
          <a:prstGeom prst="rect">
            <a:avLst/>
          </a:prstGeom>
        </p:spPr>
      </p:pic>
    </p:spTree>
    <p:extLst>
      <p:ext uri="{BB962C8B-B14F-4D97-AF65-F5344CB8AC3E}">
        <p14:creationId xmlns:p14="http://schemas.microsoft.com/office/powerpoint/2010/main" val="1561581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Graphs and error bars…..</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030914" y="1834166"/>
            <a:ext cx="6912673" cy="4937625"/>
          </a:xfrm>
        </p:spPr>
      </p:pic>
    </p:spTree>
    <p:extLst>
      <p:ext uri="{BB962C8B-B14F-4D97-AF65-F5344CB8AC3E}">
        <p14:creationId xmlns:p14="http://schemas.microsoft.com/office/powerpoint/2010/main" val="426358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70290"/>
            <a:ext cx="9404723" cy="1400530"/>
          </a:xfrm>
        </p:spPr>
        <p:txBody>
          <a:bodyPr/>
          <a:lstStyle/>
          <a:p>
            <a:r>
              <a:rPr lang="en-US" dirty="0" smtClean="0"/>
              <a:t>Interpret the graphs = </a:t>
            </a:r>
            <a:br>
              <a:rPr lang="en-US" dirty="0" smtClean="0"/>
            </a:br>
            <a:r>
              <a:rPr lang="en-US" dirty="0" smtClean="0"/>
              <a:t>left = standard deviation </a:t>
            </a:r>
            <a:br>
              <a:rPr lang="en-US" dirty="0" smtClean="0"/>
            </a:br>
            <a:r>
              <a:rPr lang="en-US" dirty="0" smtClean="0"/>
              <a:t>right = standard error of the mean</a:t>
            </a:r>
            <a:endParaRPr lang="en-US" dirty="0"/>
          </a:p>
        </p:txBody>
      </p:sp>
      <p:sp>
        <p:nvSpPr>
          <p:cNvPr id="3" name="Content Placeholder 2"/>
          <p:cNvSpPr>
            <a:spLocks noGrp="1"/>
          </p:cNvSpPr>
          <p:nvPr>
            <p:ph idx="1"/>
          </p:nvPr>
        </p:nvSpPr>
        <p:spPr>
          <a:xfrm>
            <a:off x="267629" y="2052918"/>
            <a:ext cx="11095463" cy="4370184"/>
          </a:xfrm>
          <a:solidFill>
            <a:schemeClr val="tx1"/>
          </a:solidFill>
        </p:spPr>
        <p:txBody>
          <a:bodyPr/>
          <a:lstStyle/>
          <a:p>
            <a:r>
              <a:rPr lang="en-US" dirty="0" smtClean="0">
                <a:solidFill>
                  <a:schemeClr val="bg1"/>
                </a:solidFill>
              </a:rPr>
              <a:t>Standard deviation =</a:t>
            </a:r>
          </a:p>
          <a:p>
            <a:pPr marL="0" indent="0">
              <a:buNone/>
            </a:pPr>
            <a:r>
              <a:rPr lang="en-US" dirty="0" smtClean="0">
                <a:solidFill>
                  <a:schemeClr val="bg1"/>
                </a:solidFill>
              </a:rPr>
              <a:t>Spread in data</a:t>
            </a:r>
          </a:p>
          <a:p>
            <a:pPr marL="0" indent="0">
              <a:buNone/>
            </a:pPr>
            <a:endParaRPr lang="en-US" dirty="0">
              <a:solidFill>
                <a:schemeClr val="bg1"/>
              </a:solidFill>
            </a:endParaRPr>
          </a:p>
          <a:p>
            <a:pPr marL="0" indent="0">
              <a:buNone/>
            </a:pPr>
            <a:r>
              <a:rPr lang="en-US" dirty="0" smtClean="0">
                <a:solidFill>
                  <a:schemeClr val="bg1"/>
                </a:solidFill>
              </a:rPr>
              <a:t>Standard error = </a:t>
            </a:r>
          </a:p>
          <a:p>
            <a:pPr marL="0" indent="0">
              <a:buNone/>
            </a:pPr>
            <a:r>
              <a:rPr lang="en-US" dirty="0" smtClean="0">
                <a:solidFill>
                  <a:schemeClr val="bg1"/>
                </a:solidFill>
              </a:rPr>
              <a:t>How precisely you know </a:t>
            </a:r>
          </a:p>
          <a:p>
            <a:pPr marL="0" indent="0">
              <a:buNone/>
            </a:pPr>
            <a:r>
              <a:rPr lang="en-US" dirty="0" smtClean="0">
                <a:solidFill>
                  <a:schemeClr val="bg1"/>
                </a:solidFill>
              </a:rPr>
              <a:t>The true mean (how confident</a:t>
            </a:r>
          </a:p>
          <a:p>
            <a:pPr marL="0" indent="0">
              <a:buNone/>
            </a:pPr>
            <a:r>
              <a:rPr lang="en-US" dirty="0" smtClean="0">
                <a:solidFill>
                  <a:schemeClr val="bg1"/>
                </a:solidFill>
              </a:rPr>
              <a:t>We are that the mean is the “true </a:t>
            </a:r>
          </a:p>
          <a:p>
            <a:pPr marL="0" indent="0">
              <a:buNone/>
            </a:pPr>
            <a:r>
              <a:rPr lang="en-US" dirty="0" smtClean="0">
                <a:solidFill>
                  <a:schemeClr val="bg1"/>
                </a:solidFill>
              </a:rPr>
              <a:t>Mean”)</a:t>
            </a:r>
            <a:endParaRPr lang="en-US"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9502" y="2423067"/>
            <a:ext cx="5943600" cy="3524250"/>
          </a:xfrm>
          <a:prstGeom prst="rect">
            <a:avLst/>
          </a:prstGeom>
        </p:spPr>
      </p:pic>
    </p:spTree>
    <p:extLst>
      <p:ext uri="{BB962C8B-B14F-4D97-AF65-F5344CB8AC3E}">
        <p14:creationId xmlns:p14="http://schemas.microsoft.com/office/powerpoint/2010/main" val="3434678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41" y="913248"/>
            <a:ext cx="9613861" cy="1080938"/>
          </a:xfrm>
        </p:spPr>
        <p:txBody>
          <a:bodyPr/>
          <a:lstStyle/>
          <a:p>
            <a:r>
              <a:rPr lang="en-US"/>
              <a:t>Correlation does NOT = Causation </a:t>
            </a:r>
          </a:p>
        </p:txBody>
      </p:sp>
      <p:pic>
        <p:nvPicPr>
          <p:cNvPr id="4" name="Content Placeholder 3"/>
          <p:cNvPicPr>
            <a:picLocks noGrp="1" noChangeAspect="1"/>
          </p:cNvPicPr>
          <p:nvPr>
            <p:ph idx="1"/>
          </p:nvPr>
        </p:nvPicPr>
        <p:blipFill>
          <a:blip r:embed="rId3"/>
          <a:stretch>
            <a:fillRect/>
          </a:stretch>
        </p:blipFill>
        <p:spPr>
          <a:xfrm>
            <a:off x="2475548" y="1810373"/>
            <a:ext cx="6847522" cy="4998415"/>
          </a:xfrm>
        </p:spPr>
      </p:pic>
    </p:spTree>
    <p:extLst>
      <p:ext uri="{BB962C8B-B14F-4D97-AF65-F5344CB8AC3E}">
        <p14:creationId xmlns:p14="http://schemas.microsoft.com/office/powerpoint/2010/main" val="37029285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219</TotalTime>
  <Words>554</Words>
  <Application>Microsoft Office PowerPoint</Application>
  <PresentationFormat>Widescreen</PresentationFormat>
  <Paragraphs>121</Paragraphs>
  <Slides>16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Century Gothic</vt:lpstr>
      <vt:lpstr>Wingdings 3</vt:lpstr>
      <vt:lpstr>Ion</vt:lpstr>
      <vt:lpstr>AP Biology Review</vt:lpstr>
      <vt:lpstr>            WE ARE THE CHAMPIONS!!!!!</vt:lpstr>
      <vt:lpstr>Standard Deviation and a Bell Shaped Curve Bozeman Biology Video on Standard Deviation</vt:lpstr>
      <vt:lpstr>Do men or women have a higher standard deviation?  </vt:lpstr>
      <vt:lpstr>Standard deviation error bars</vt:lpstr>
      <vt:lpstr>Standard Error of the Mean   SEx or SEM Bozeman Biology on SEM</vt:lpstr>
      <vt:lpstr>Graphs and error bars…..</vt:lpstr>
      <vt:lpstr>Interpret the graphs =  left = standard deviation  right = standard error of the mean</vt:lpstr>
      <vt:lpstr>Correlation does NOT = Causation </vt:lpstr>
      <vt:lpstr>Chi-square </vt:lpstr>
      <vt:lpstr>Expect a 9:3:3:1 Ratio!</vt:lpstr>
      <vt:lpstr>Find the full explanation at this link</vt:lpstr>
      <vt:lpstr>Do we accept or reject the null hypothesis?</vt:lpstr>
      <vt:lpstr>H2O Review </vt:lpstr>
      <vt:lpstr>Macromolecules</vt:lpstr>
      <vt:lpstr>More Macromolecules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Biology Review</dc:title>
  <dc:creator>Sarah Urban</dc:creator>
  <cp:lastModifiedBy>Sarah</cp:lastModifiedBy>
  <cp:revision>10</cp:revision>
  <dcterms:created xsi:type="dcterms:W3CDTF">2017-04-30T23:22:25Z</dcterms:created>
  <dcterms:modified xsi:type="dcterms:W3CDTF">2017-05-01T03:03:00Z</dcterms:modified>
</cp:coreProperties>
</file>