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1"/>
  </p:notesMasterIdLst>
  <p:sldIdLst>
    <p:sldId id="256" r:id="rId2"/>
    <p:sldId id="257" r:id="rId3"/>
    <p:sldId id="259" r:id="rId4"/>
    <p:sldId id="264" r:id="rId5"/>
    <p:sldId id="260" r:id="rId6"/>
    <p:sldId id="261" r:id="rId7"/>
    <p:sldId id="265" r:id="rId8"/>
    <p:sldId id="262" r:id="rId9"/>
    <p:sldId id="258"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45EAF1-2AF0-4F8F-8B5A-06809D60AAA0}" type="datetimeFigureOut">
              <a:rPr lang="en-US" smtClean="0"/>
              <a:pPr/>
              <a:t>10/26/2017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19D3C6-C39B-46F4-9EEF-72B21C4CF0E4}" type="slidenum">
              <a:rPr lang="en-US" smtClean="0"/>
              <a:pPr/>
              <a:t>‹#›</a:t>
            </a:fld>
            <a:endParaRPr lang="en-US"/>
          </a:p>
        </p:txBody>
      </p:sp>
    </p:spTree>
    <p:extLst>
      <p:ext uri="{BB962C8B-B14F-4D97-AF65-F5344CB8AC3E}">
        <p14:creationId xmlns:p14="http://schemas.microsoft.com/office/powerpoint/2010/main" val="2425180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875E1407-CD47-4B25-957F-786171268FEA}" type="datetime1">
              <a:rPr lang="en-US" smtClean="0"/>
              <a:pPr/>
              <a:t>10/26/2017</a:t>
            </a:fld>
            <a:endParaRPr lang="en-US"/>
          </a:p>
        </p:txBody>
      </p:sp>
      <p:sp>
        <p:nvSpPr>
          <p:cNvPr id="5" name="Footer Placeholder 4"/>
          <p:cNvSpPr>
            <a:spLocks noGrp="1"/>
          </p:cNvSpPr>
          <p:nvPr>
            <p:ph type="ftr" sz="quarter" idx="11"/>
          </p:nvPr>
        </p:nvSpPr>
        <p:spPr/>
        <p:txBody>
          <a:bodyPr/>
          <a:lstStyle/>
          <a:p>
            <a:r>
              <a:rPr lang="en-US"/>
              <a:t>S-B-7-3_Active Transport PPT</a:t>
            </a:r>
          </a:p>
        </p:txBody>
      </p:sp>
      <p:sp>
        <p:nvSpPr>
          <p:cNvPr id="6" name="Slide Number Placeholder 5"/>
          <p:cNvSpPr>
            <a:spLocks noGrp="1"/>
          </p:cNvSpPr>
          <p:nvPr>
            <p:ph type="sldNum" sz="quarter" idx="12"/>
          </p:nvPr>
        </p:nvSpPr>
        <p:spPr/>
        <p:txBody>
          <a:bodyPr/>
          <a:lstStyle/>
          <a:p>
            <a:fld id="{1B46F49D-9E6D-4CF7-A384-CB72C79C6D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6EC36F-7825-4B47-9D71-27254C3CA9EA}" type="datetime1">
              <a:rPr lang="en-US" smtClean="0"/>
              <a:pPr/>
              <a:t>10/26/2017</a:t>
            </a:fld>
            <a:endParaRPr lang="en-US"/>
          </a:p>
        </p:txBody>
      </p:sp>
      <p:sp>
        <p:nvSpPr>
          <p:cNvPr id="6" name="Footer Placeholder 5"/>
          <p:cNvSpPr>
            <a:spLocks noGrp="1"/>
          </p:cNvSpPr>
          <p:nvPr>
            <p:ph type="ftr" sz="quarter" idx="11"/>
          </p:nvPr>
        </p:nvSpPr>
        <p:spPr/>
        <p:txBody>
          <a:bodyPr/>
          <a:lstStyle/>
          <a:p>
            <a:r>
              <a:rPr lang="en-US"/>
              <a:t>S-B-7-3_Active Transport PPT</a:t>
            </a:r>
          </a:p>
        </p:txBody>
      </p:sp>
      <p:sp>
        <p:nvSpPr>
          <p:cNvPr id="7" name="Slide Number Placeholder 6"/>
          <p:cNvSpPr>
            <a:spLocks noGrp="1"/>
          </p:cNvSpPr>
          <p:nvPr>
            <p:ph type="sldNum" sz="quarter" idx="12"/>
          </p:nvPr>
        </p:nvSpPr>
        <p:spPr/>
        <p:txBody>
          <a:bodyPr/>
          <a:lstStyle/>
          <a:p>
            <a:fld id="{1B46F49D-9E6D-4CF7-A384-CB72C79C6D3D}"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7A9D521-AAA0-457A-BC5B-4B7276178CE5}" type="datetime1">
              <a:rPr lang="en-US" smtClean="0"/>
              <a:pPr/>
              <a:t>10/26/2017</a:t>
            </a:fld>
            <a:endParaRPr lang="en-US"/>
          </a:p>
        </p:txBody>
      </p:sp>
      <p:sp>
        <p:nvSpPr>
          <p:cNvPr id="5" name="Footer Placeholder 4"/>
          <p:cNvSpPr>
            <a:spLocks noGrp="1"/>
          </p:cNvSpPr>
          <p:nvPr>
            <p:ph type="ftr" sz="quarter" idx="11"/>
          </p:nvPr>
        </p:nvSpPr>
        <p:spPr/>
        <p:txBody>
          <a:bodyPr/>
          <a:lstStyle/>
          <a:p>
            <a:r>
              <a:rPr lang="en-US"/>
              <a:t>S-B-7-3_Active Transport PPT</a:t>
            </a:r>
          </a:p>
        </p:txBody>
      </p:sp>
      <p:sp>
        <p:nvSpPr>
          <p:cNvPr id="6" name="Slide Number Placeholder 5"/>
          <p:cNvSpPr>
            <a:spLocks noGrp="1"/>
          </p:cNvSpPr>
          <p:nvPr>
            <p:ph type="sldNum" sz="quarter" idx="12"/>
          </p:nvPr>
        </p:nvSpPr>
        <p:spPr/>
        <p:txBody>
          <a:bodyPr/>
          <a:lstStyle/>
          <a:p>
            <a:fld id="{1B46F49D-9E6D-4CF7-A384-CB72C79C6D3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ADB0D663-DF1F-44DC-AD2E-D3508E11A17D}" type="datetime1">
              <a:rPr lang="en-US" smtClean="0"/>
              <a:pPr/>
              <a:t>10/26/2017</a:t>
            </a:fld>
            <a:endParaRPr lang="en-US"/>
          </a:p>
        </p:txBody>
      </p:sp>
      <p:sp>
        <p:nvSpPr>
          <p:cNvPr id="5" name="Footer Placeholder 4"/>
          <p:cNvSpPr>
            <a:spLocks noGrp="1"/>
          </p:cNvSpPr>
          <p:nvPr>
            <p:ph type="ftr" sz="quarter" idx="11"/>
          </p:nvPr>
        </p:nvSpPr>
        <p:spPr/>
        <p:txBody>
          <a:bodyPr/>
          <a:lstStyle/>
          <a:p>
            <a:r>
              <a:rPr lang="en-US"/>
              <a:t>S-B-7-3_Active Transport PPT</a:t>
            </a:r>
          </a:p>
        </p:txBody>
      </p:sp>
      <p:sp>
        <p:nvSpPr>
          <p:cNvPr id="6" name="Slide Number Placeholder 5"/>
          <p:cNvSpPr>
            <a:spLocks noGrp="1"/>
          </p:cNvSpPr>
          <p:nvPr>
            <p:ph type="sldNum" sz="quarter" idx="12"/>
          </p:nvPr>
        </p:nvSpPr>
        <p:spPr/>
        <p:txBody>
          <a:bodyPr/>
          <a:lstStyle/>
          <a:p>
            <a:fld id="{1B46F49D-9E6D-4CF7-A384-CB72C79C6D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B377C232-2294-4879-B945-ACDB475AD116}" type="datetime1">
              <a:rPr lang="en-US" smtClean="0"/>
              <a:pPr/>
              <a:t>10/26/2017</a:t>
            </a:fld>
            <a:endParaRPr lang="en-US"/>
          </a:p>
        </p:txBody>
      </p:sp>
      <p:sp>
        <p:nvSpPr>
          <p:cNvPr id="5" name="Footer Placeholder 4"/>
          <p:cNvSpPr>
            <a:spLocks noGrp="1"/>
          </p:cNvSpPr>
          <p:nvPr>
            <p:ph type="ftr" sz="quarter" idx="11"/>
          </p:nvPr>
        </p:nvSpPr>
        <p:spPr/>
        <p:txBody>
          <a:bodyPr/>
          <a:lstStyle/>
          <a:p>
            <a:r>
              <a:rPr lang="en-US"/>
              <a:t>S-B-7-3_Active Transport PPT</a:t>
            </a:r>
          </a:p>
        </p:txBody>
      </p:sp>
      <p:sp>
        <p:nvSpPr>
          <p:cNvPr id="6" name="Slide Number Placeholder 5"/>
          <p:cNvSpPr>
            <a:spLocks noGrp="1"/>
          </p:cNvSpPr>
          <p:nvPr>
            <p:ph type="sldNum" sz="quarter" idx="12"/>
          </p:nvPr>
        </p:nvSpPr>
        <p:spPr/>
        <p:txBody>
          <a:bodyPr/>
          <a:lstStyle/>
          <a:p>
            <a:fld id="{1B46F49D-9E6D-4CF7-A384-CB72C79C6D3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A18BEC85-EC25-4D71-B9A0-F28D3F0E0A93}" type="datetime1">
              <a:rPr lang="en-US" smtClean="0"/>
              <a:pPr/>
              <a:t>10/26/2017</a:t>
            </a:fld>
            <a:endParaRPr lang="en-US"/>
          </a:p>
        </p:txBody>
      </p:sp>
      <p:sp>
        <p:nvSpPr>
          <p:cNvPr id="5" name="Footer Placeholder 4"/>
          <p:cNvSpPr>
            <a:spLocks noGrp="1"/>
          </p:cNvSpPr>
          <p:nvPr>
            <p:ph type="ftr" sz="quarter" idx="11"/>
          </p:nvPr>
        </p:nvSpPr>
        <p:spPr/>
        <p:txBody>
          <a:bodyPr/>
          <a:lstStyle/>
          <a:p>
            <a:r>
              <a:rPr lang="en-US"/>
              <a:t>S-B-7-3_Active Transport PPT</a:t>
            </a:r>
          </a:p>
        </p:txBody>
      </p:sp>
      <p:sp>
        <p:nvSpPr>
          <p:cNvPr id="6" name="Slide Number Placeholder 5"/>
          <p:cNvSpPr>
            <a:spLocks noGrp="1"/>
          </p:cNvSpPr>
          <p:nvPr>
            <p:ph type="sldNum" sz="quarter" idx="12"/>
          </p:nvPr>
        </p:nvSpPr>
        <p:spPr/>
        <p:txBody>
          <a:bodyPr/>
          <a:lstStyle/>
          <a:p>
            <a:fld id="{1B46F49D-9E6D-4CF7-A384-CB72C79C6D3D}"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B0F5CF-D841-4502-B27B-14598F2990DF}" type="datetime1">
              <a:rPr lang="en-US" smtClean="0"/>
              <a:pPr/>
              <a:t>10/26/2017</a:t>
            </a:fld>
            <a:endParaRPr lang="en-US"/>
          </a:p>
        </p:txBody>
      </p:sp>
      <p:sp>
        <p:nvSpPr>
          <p:cNvPr id="5" name="Footer Placeholder 4"/>
          <p:cNvSpPr>
            <a:spLocks noGrp="1"/>
          </p:cNvSpPr>
          <p:nvPr>
            <p:ph type="ftr" sz="quarter" idx="11"/>
          </p:nvPr>
        </p:nvSpPr>
        <p:spPr/>
        <p:txBody>
          <a:bodyPr/>
          <a:lstStyle/>
          <a:p>
            <a:r>
              <a:rPr lang="en-US"/>
              <a:t>S-B-7-3_Active Transport PPT</a:t>
            </a:r>
          </a:p>
        </p:txBody>
      </p:sp>
      <p:sp>
        <p:nvSpPr>
          <p:cNvPr id="6" name="Slide Number Placeholder 5"/>
          <p:cNvSpPr>
            <a:spLocks noGrp="1"/>
          </p:cNvSpPr>
          <p:nvPr>
            <p:ph type="sldNum" sz="quarter" idx="12"/>
          </p:nvPr>
        </p:nvSpPr>
        <p:spPr/>
        <p:txBody>
          <a:bodyPr/>
          <a:lstStyle/>
          <a:p>
            <a:fld id="{1B46F49D-9E6D-4CF7-A384-CB72C79C6D3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1BC69C4F-1FBB-4173-8DBB-0529DF74A134}" type="datetime1">
              <a:rPr lang="en-US" smtClean="0"/>
              <a:pPr/>
              <a:t>10/26/2017</a:t>
            </a:fld>
            <a:endParaRPr lang="en-US"/>
          </a:p>
        </p:txBody>
      </p:sp>
      <p:sp>
        <p:nvSpPr>
          <p:cNvPr id="6" name="Footer Placeholder 5"/>
          <p:cNvSpPr>
            <a:spLocks noGrp="1"/>
          </p:cNvSpPr>
          <p:nvPr>
            <p:ph type="ftr" sz="quarter" idx="11"/>
          </p:nvPr>
        </p:nvSpPr>
        <p:spPr/>
        <p:txBody>
          <a:bodyPr/>
          <a:lstStyle/>
          <a:p>
            <a:r>
              <a:rPr lang="en-US"/>
              <a:t>S-B-7-3_Active Transport PPT</a:t>
            </a:r>
          </a:p>
        </p:txBody>
      </p:sp>
      <p:sp>
        <p:nvSpPr>
          <p:cNvPr id="7" name="Slide Number Placeholder 6"/>
          <p:cNvSpPr>
            <a:spLocks noGrp="1"/>
          </p:cNvSpPr>
          <p:nvPr>
            <p:ph type="sldNum" sz="quarter" idx="12"/>
          </p:nvPr>
        </p:nvSpPr>
        <p:spPr/>
        <p:txBody>
          <a:bodyPr/>
          <a:lstStyle/>
          <a:p>
            <a:fld id="{1B46F49D-9E6D-4CF7-A384-CB72C79C6D3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8544787D-4FF0-49FA-95A8-FD7DA07B639B}" type="datetime1">
              <a:rPr lang="en-US" smtClean="0"/>
              <a:pPr/>
              <a:t>10/26/2017</a:t>
            </a:fld>
            <a:endParaRPr lang="en-US"/>
          </a:p>
        </p:txBody>
      </p:sp>
      <p:sp>
        <p:nvSpPr>
          <p:cNvPr id="8" name="Footer Placeholder 7"/>
          <p:cNvSpPr>
            <a:spLocks noGrp="1"/>
          </p:cNvSpPr>
          <p:nvPr>
            <p:ph type="ftr" sz="quarter" idx="11"/>
          </p:nvPr>
        </p:nvSpPr>
        <p:spPr/>
        <p:txBody>
          <a:bodyPr/>
          <a:lstStyle/>
          <a:p>
            <a:r>
              <a:rPr lang="en-US"/>
              <a:t>S-B-7-3_Active Transport PPT</a:t>
            </a:r>
          </a:p>
        </p:txBody>
      </p:sp>
      <p:sp>
        <p:nvSpPr>
          <p:cNvPr id="9" name="Slide Number Placeholder 8"/>
          <p:cNvSpPr>
            <a:spLocks noGrp="1"/>
          </p:cNvSpPr>
          <p:nvPr>
            <p:ph type="sldNum" sz="quarter" idx="12"/>
          </p:nvPr>
        </p:nvSpPr>
        <p:spPr/>
        <p:txBody>
          <a:bodyPr/>
          <a:lstStyle/>
          <a:p>
            <a:fld id="{1B46F49D-9E6D-4CF7-A384-CB72C79C6D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677457D4-8087-447F-85CF-C844536F0263}" type="datetime1">
              <a:rPr lang="en-US" smtClean="0"/>
              <a:pPr/>
              <a:t>10/26/2017</a:t>
            </a:fld>
            <a:endParaRPr lang="en-US"/>
          </a:p>
        </p:txBody>
      </p:sp>
      <p:sp>
        <p:nvSpPr>
          <p:cNvPr id="4" name="Footer Placeholder 3"/>
          <p:cNvSpPr>
            <a:spLocks noGrp="1"/>
          </p:cNvSpPr>
          <p:nvPr>
            <p:ph type="ftr" sz="quarter" idx="11"/>
          </p:nvPr>
        </p:nvSpPr>
        <p:spPr/>
        <p:txBody>
          <a:bodyPr/>
          <a:lstStyle/>
          <a:p>
            <a:r>
              <a:rPr lang="en-US"/>
              <a:t>S-B-7-3_Active Transport PPT</a:t>
            </a:r>
          </a:p>
        </p:txBody>
      </p:sp>
      <p:sp>
        <p:nvSpPr>
          <p:cNvPr id="5" name="Slide Number Placeholder 4"/>
          <p:cNvSpPr>
            <a:spLocks noGrp="1"/>
          </p:cNvSpPr>
          <p:nvPr>
            <p:ph type="sldNum" sz="quarter" idx="12"/>
          </p:nvPr>
        </p:nvSpPr>
        <p:spPr/>
        <p:txBody>
          <a:bodyPr/>
          <a:lstStyle/>
          <a:p>
            <a:fld id="{1B46F49D-9E6D-4CF7-A384-CB72C79C6D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B8FD-2581-49A8-BA00-CDE1FCC49C45}" type="datetime1">
              <a:rPr lang="en-US" smtClean="0"/>
              <a:pPr/>
              <a:t>10/26/2017</a:t>
            </a:fld>
            <a:endParaRPr lang="en-US"/>
          </a:p>
        </p:txBody>
      </p:sp>
      <p:sp>
        <p:nvSpPr>
          <p:cNvPr id="3" name="Footer Placeholder 2"/>
          <p:cNvSpPr>
            <a:spLocks noGrp="1"/>
          </p:cNvSpPr>
          <p:nvPr>
            <p:ph type="ftr" sz="quarter" idx="11"/>
          </p:nvPr>
        </p:nvSpPr>
        <p:spPr/>
        <p:txBody>
          <a:bodyPr/>
          <a:lstStyle/>
          <a:p>
            <a:r>
              <a:rPr lang="en-US"/>
              <a:t>S-B-7-3_Active Transport PPT</a:t>
            </a:r>
          </a:p>
        </p:txBody>
      </p:sp>
      <p:sp>
        <p:nvSpPr>
          <p:cNvPr id="4" name="Slide Number Placeholder 3"/>
          <p:cNvSpPr>
            <a:spLocks noGrp="1"/>
          </p:cNvSpPr>
          <p:nvPr>
            <p:ph type="sldNum" sz="quarter" idx="12"/>
          </p:nvPr>
        </p:nvSpPr>
        <p:spPr/>
        <p:txBody>
          <a:bodyPr/>
          <a:lstStyle/>
          <a:p>
            <a:fld id="{1B46F49D-9E6D-4CF7-A384-CB72C79C6D3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28972B-070D-4027-A21E-B92C92F035C8}" type="datetime1">
              <a:rPr lang="en-US" smtClean="0"/>
              <a:pPr/>
              <a:t>10/26/2017</a:t>
            </a:fld>
            <a:endParaRPr lang="en-US"/>
          </a:p>
        </p:txBody>
      </p:sp>
      <p:sp>
        <p:nvSpPr>
          <p:cNvPr id="6" name="Footer Placeholder 5"/>
          <p:cNvSpPr>
            <a:spLocks noGrp="1"/>
          </p:cNvSpPr>
          <p:nvPr>
            <p:ph type="ftr" sz="quarter" idx="11"/>
          </p:nvPr>
        </p:nvSpPr>
        <p:spPr/>
        <p:txBody>
          <a:bodyPr/>
          <a:lstStyle/>
          <a:p>
            <a:r>
              <a:rPr lang="en-US"/>
              <a:t>S-B-7-3_Active Transport PPT</a:t>
            </a:r>
          </a:p>
        </p:txBody>
      </p:sp>
      <p:sp>
        <p:nvSpPr>
          <p:cNvPr id="7" name="Slide Number Placeholder 6"/>
          <p:cNvSpPr>
            <a:spLocks noGrp="1"/>
          </p:cNvSpPr>
          <p:nvPr>
            <p:ph type="sldNum" sz="quarter" idx="12"/>
          </p:nvPr>
        </p:nvSpPr>
        <p:spPr/>
        <p:txBody>
          <a:bodyPr/>
          <a:lstStyle/>
          <a:p>
            <a:fld id="{1B46F49D-9E6D-4CF7-A384-CB72C79C6D3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A18BEC85-EC25-4D71-B9A0-F28D3F0E0A93}" type="datetime1">
              <a:rPr lang="en-US" smtClean="0"/>
              <a:pPr/>
              <a:t>10/26/2017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r>
              <a:rPr lang="en-US"/>
              <a:t>S-B-7-3_Active Transport PPT</a:t>
            </a:r>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B46F49D-9E6D-4CF7-A384-CB72C79C6D3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sldNum="0" hd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Active Transport:</a:t>
            </a:r>
          </a:p>
        </p:txBody>
      </p:sp>
      <p:sp>
        <p:nvSpPr>
          <p:cNvPr id="3" name="Subtitle 2"/>
          <p:cNvSpPr>
            <a:spLocks noGrp="1"/>
          </p:cNvSpPr>
          <p:nvPr>
            <p:ph type="subTitle" idx="1"/>
          </p:nvPr>
        </p:nvSpPr>
        <p:spPr/>
        <p:txBody>
          <a:bodyPr/>
          <a:lstStyle/>
          <a:p>
            <a:r>
              <a:rPr lang="en-US" b="1" dirty="0">
                <a:solidFill>
                  <a:schemeClr val="tx1"/>
                </a:solidFill>
              </a:rPr>
              <a:t>Energy Required</a:t>
            </a:r>
          </a:p>
        </p:txBody>
      </p:sp>
      <p:sp>
        <p:nvSpPr>
          <p:cNvPr id="4" name="Footer Placeholder 3"/>
          <p:cNvSpPr>
            <a:spLocks noGrp="1"/>
          </p:cNvSpPr>
          <p:nvPr>
            <p:ph type="ftr" sz="quarter" idx="11"/>
          </p:nvPr>
        </p:nvSpPr>
        <p:spPr/>
        <p:txBody>
          <a:bodyPr/>
          <a:lstStyle/>
          <a:p>
            <a:r>
              <a:rPr lang="en-US"/>
              <a:t>S-B-7-3_Active Transport PPT</a:t>
            </a:r>
          </a:p>
        </p:txBody>
      </p:sp>
    </p:spTree>
    <p:extLst>
      <p:ext uri="{BB962C8B-B14F-4D97-AF65-F5344CB8AC3E}">
        <p14:creationId xmlns:p14="http://schemas.microsoft.com/office/powerpoint/2010/main" val="3714733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Transport</a:t>
            </a:r>
          </a:p>
        </p:txBody>
      </p:sp>
      <p:sp>
        <p:nvSpPr>
          <p:cNvPr id="3" name="Content Placeholder 2"/>
          <p:cNvSpPr>
            <a:spLocks noGrp="1"/>
          </p:cNvSpPr>
          <p:nvPr>
            <p:ph idx="1"/>
          </p:nvPr>
        </p:nvSpPr>
        <p:spPr/>
        <p:txBody>
          <a:bodyPr>
            <a:normAutofit fontScale="77500" lnSpcReduction="20000"/>
          </a:bodyPr>
          <a:lstStyle/>
          <a:p>
            <a:pPr lvl="0"/>
            <a:r>
              <a:rPr lang="en-US" sz="3000" dirty="0">
                <a:solidFill>
                  <a:prstClr val="black"/>
                </a:solidFill>
              </a:rPr>
              <a:t>Process that moves materials across the plasma membrane</a:t>
            </a:r>
          </a:p>
          <a:p>
            <a:pPr lvl="0"/>
            <a:r>
              <a:rPr lang="en-US" sz="3000" dirty="0">
                <a:solidFill>
                  <a:prstClr val="black"/>
                </a:solidFill>
              </a:rPr>
              <a:t>Requires energy from the cell in the form of </a:t>
            </a:r>
            <a:r>
              <a:rPr lang="en-US" sz="3000" b="1" dirty="0">
                <a:solidFill>
                  <a:prstClr val="black"/>
                </a:solidFill>
              </a:rPr>
              <a:t>ATP</a:t>
            </a:r>
            <a:endParaRPr lang="en-US" sz="3000" dirty="0">
              <a:solidFill>
                <a:prstClr val="black"/>
              </a:solidFill>
            </a:endParaRPr>
          </a:p>
          <a:p>
            <a:pPr lvl="0"/>
            <a:endParaRPr lang="en-US" sz="600" dirty="0">
              <a:solidFill>
                <a:prstClr val="black"/>
              </a:solidFill>
            </a:endParaRPr>
          </a:p>
          <a:p>
            <a:pPr lvl="0"/>
            <a:r>
              <a:rPr lang="en-US" sz="3000" dirty="0">
                <a:solidFill>
                  <a:prstClr val="black"/>
                </a:solidFill>
              </a:rPr>
              <a:t>Materials move </a:t>
            </a:r>
            <a:r>
              <a:rPr lang="en-US" sz="3000" b="1" dirty="0">
                <a:solidFill>
                  <a:prstClr val="black"/>
                </a:solidFill>
              </a:rPr>
              <a:t>against</a:t>
            </a:r>
            <a:r>
              <a:rPr lang="en-US" sz="3000" dirty="0">
                <a:solidFill>
                  <a:prstClr val="black"/>
                </a:solidFill>
              </a:rPr>
              <a:t> the concentration gradient: </a:t>
            </a:r>
          </a:p>
          <a:p>
            <a:pPr lvl="0"/>
            <a:endParaRPr lang="en-US" sz="3000" dirty="0">
              <a:solidFill>
                <a:prstClr val="black"/>
              </a:solidFill>
            </a:endParaRPr>
          </a:p>
          <a:p>
            <a:pPr marL="0" lvl="0" indent="0">
              <a:buNone/>
            </a:pPr>
            <a:r>
              <a:rPr lang="en-US" sz="3000" dirty="0">
                <a:solidFill>
                  <a:prstClr val="black"/>
                </a:solidFill>
              </a:rPr>
              <a:t>	low concentration                high concentration</a:t>
            </a:r>
          </a:p>
          <a:p>
            <a:pPr lvl="0"/>
            <a:endParaRPr lang="en-US" sz="3000" dirty="0">
              <a:solidFill>
                <a:prstClr val="black"/>
              </a:solidFill>
            </a:endParaRPr>
          </a:p>
          <a:p>
            <a:pPr lvl="0"/>
            <a:r>
              <a:rPr lang="en-US" sz="3000" dirty="0">
                <a:solidFill>
                  <a:prstClr val="black"/>
                </a:solidFill>
              </a:rPr>
              <a:t>3 Kinds:  Pumps, Endocytosis, and Exocytosis</a:t>
            </a:r>
          </a:p>
          <a:p>
            <a:endParaRPr lang="en-US" dirty="0"/>
          </a:p>
        </p:txBody>
      </p:sp>
      <p:sp>
        <p:nvSpPr>
          <p:cNvPr id="5" name="Footer Placeholder 4"/>
          <p:cNvSpPr>
            <a:spLocks noGrp="1"/>
          </p:cNvSpPr>
          <p:nvPr>
            <p:ph type="ftr" sz="quarter" idx="11"/>
          </p:nvPr>
        </p:nvSpPr>
        <p:spPr/>
        <p:txBody>
          <a:bodyPr/>
          <a:lstStyle/>
          <a:p>
            <a:r>
              <a:rPr lang="en-US"/>
              <a:t>S-B-7-3_Active Transport PPT</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4343400"/>
            <a:ext cx="1023937" cy="384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3472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Transport Pumps</a:t>
            </a:r>
          </a:p>
        </p:txBody>
      </p:sp>
      <p:sp>
        <p:nvSpPr>
          <p:cNvPr id="3" name="Content Placeholder 2"/>
          <p:cNvSpPr>
            <a:spLocks noGrp="1"/>
          </p:cNvSpPr>
          <p:nvPr>
            <p:ph idx="1"/>
          </p:nvPr>
        </p:nvSpPr>
        <p:spPr/>
        <p:txBody>
          <a:bodyPr>
            <a:normAutofit fontScale="92500"/>
          </a:bodyPr>
          <a:lstStyle/>
          <a:p>
            <a:pPr marL="457200" indent="-457200">
              <a:buAutoNum type="arabicPeriod"/>
            </a:pPr>
            <a:r>
              <a:rPr lang="en-US" sz="2400" dirty="0"/>
              <a:t>An </a:t>
            </a:r>
            <a:r>
              <a:rPr lang="en-US" sz="2400" b="1" dirty="0"/>
              <a:t>ATP</a:t>
            </a:r>
            <a:r>
              <a:rPr lang="en-US" sz="2400" dirty="0"/>
              <a:t> molecule breaks down into </a:t>
            </a:r>
            <a:r>
              <a:rPr lang="en-US" sz="2400" b="1" dirty="0"/>
              <a:t>ADP</a:t>
            </a:r>
            <a:r>
              <a:rPr lang="en-US" sz="2400" dirty="0"/>
              <a:t>, releasing a phosphate group and a whole lot of energy. </a:t>
            </a:r>
          </a:p>
          <a:p>
            <a:pPr marL="457200" indent="-457200">
              <a:buAutoNum type="arabicPeriod"/>
            </a:pPr>
            <a:r>
              <a:rPr lang="en-US" sz="2400" dirty="0"/>
              <a:t>The phosphate group attaches to a protein pump, causing it to change its shape so that it can move a small molecule or ion across the plasma membrane. </a:t>
            </a:r>
          </a:p>
          <a:p>
            <a:pPr marL="457200" indent="-457200">
              <a:buAutoNum type="arabicPeriod"/>
            </a:pPr>
            <a:r>
              <a:rPr lang="en-US" sz="2400" dirty="0"/>
              <a:t>The protein changes shape again so that the molecule can be released on the other side.</a:t>
            </a:r>
          </a:p>
          <a:p>
            <a:r>
              <a:rPr lang="en-US" sz="2400" dirty="0"/>
              <a:t>There are many types of </a:t>
            </a:r>
            <a:r>
              <a:rPr lang="en-US" sz="2400" b="1" dirty="0"/>
              <a:t>carrier proteins </a:t>
            </a:r>
            <a:r>
              <a:rPr lang="en-US" sz="2400" dirty="0"/>
              <a:t>and they only carry specific molecules across the plasma membrane.</a:t>
            </a:r>
          </a:p>
        </p:txBody>
      </p:sp>
      <p:sp>
        <p:nvSpPr>
          <p:cNvPr id="4" name="Footer Placeholder 3"/>
          <p:cNvSpPr>
            <a:spLocks noGrp="1"/>
          </p:cNvSpPr>
          <p:nvPr>
            <p:ph type="ftr" sz="quarter" idx="11"/>
          </p:nvPr>
        </p:nvSpPr>
        <p:spPr/>
        <p:txBody>
          <a:bodyPr/>
          <a:lstStyle/>
          <a:p>
            <a:r>
              <a:rPr lang="en-US"/>
              <a:t>S-B-7-3_Active Transport PPT</a:t>
            </a:r>
          </a:p>
        </p:txBody>
      </p:sp>
    </p:spTree>
    <p:extLst>
      <p:ext uri="{BB962C8B-B14F-4D97-AF65-F5344CB8AC3E}">
        <p14:creationId xmlns:p14="http://schemas.microsoft.com/office/powerpoint/2010/main" val="3614284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solidFill>
                  <a:prstClr val="black"/>
                </a:solidFill>
              </a:rPr>
              <a:t>Example of active transport: </a:t>
            </a:r>
            <a:br>
              <a:rPr lang="en-US" sz="2600" dirty="0">
                <a:solidFill>
                  <a:prstClr val="black"/>
                </a:solidFill>
              </a:rPr>
            </a:br>
            <a:r>
              <a:rPr lang="en-US" sz="2600" dirty="0">
                <a:solidFill>
                  <a:prstClr val="black"/>
                </a:solidFill>
              </a:rPr>
              <a:t>sodium-potassium pump in nerve cells</a:t>
            </a:r>
            <a:endParaRPr lang="en-US" dirty="0"/>
          </a:p>
        </p:txBody>
      </p:sp>
      <p:sp>
        <p:nvSpPr>
          <p:cNvPr id="3" name="Content Placeholder 2"/>
          <p:cNvSpPr>
            <a:spLocks noGrp="1"/>
          </p:cNvSpPr>
          <p:nvPr>
            <p:ph sz="half" idx="1"/>
          </p:nvPr>
        </p:nvSpPr>
        <p:spPr/>
        <p:txBody>
          <a:bodyPr>
            <a:normAutofit fontScale="62500" lnSpcReduction="20000"/>
          </a:bodyPr>
          <a:lstStyle/>
          <a:p>
            <a:pPr marL="0" lvl="0" indent="0">
              <a:buNone/>
            </a:pPr>
            <a:r>
              <a:rPr lang="en-US" sz="3100" dirty="0">
                <a:solidFill>
                  <a:prstClr val="black"/>
                </a:solidFill>
              </a:rPr>
              <a:t>Sodium ions are kept at low concentrations inside the cell and potassium ions are at higher concentrations. Outside the cell, it is the opposite. When a nerve message is sent, the ions pass across the membrane to send the message. After the message has passed, the ions must be actively transported back to their starting positions across the membrane.</a:t>
            </a:r>
          </a:p>
          <a:p>
            <a:pPr marL="0" lvl="0" indent="0">
              <a:buNone/>
            </a:pPr>
            <a:endParaRPr lang="en-US" sz="2200" dirty="0">
              <a:solidFill>
                <a:prstClr val="black"/>
              </a:solidFill>
            </a:endParaRPr>
          </a:p>
          <a:p>
            <a:pPr marL="0" lvl="0" indent="0">
              <a:buNone/>
            </a:pPr>
            <a:endParaRPr lang="en-US" sz="2200" dirty="0">
              <a:solidFill>
                <a:prstClr val="black"/>
              </a:solidFill>
            </a:endParaRPr>
          </a:p>
          <a:p>
            <a:pPr marL="0" lvl="0" indent="0">
              <a:buNone/>
            </a:pPr>
            <a:r>
              <a:rPr lang="en-US" sz="1000" dirty="0">
                <a:solidFill>
                  <a:prstClr val="black"/>
                </a:solidFill>
              </a:rPr>
              <a:t>Source: www.mhhe.com/biosci/</a:t>
            </a:r>
            <a:r>
              <a:rPr lang="en-US" sz="1000" dirty="0" err="1">
                <a:solidFill>
                  <a:prstClr val="black"/>
                </a:solidFill>
              </a:rPr>
              <a:t>genbio</a:t>
            </a:r>
            <a:r>
              <a:rPr lang="en-US" sz="1000" dirty="0">
                <a:solidFill>
                  <a:prstClr val="black"/>
                </a:solidFill>
              </a:rPr>
              <a:t>/</a:t>
            </a:r>
            <a:r>
              <a:rPr lang="en-US" sz="1000" dirty="0" err="1">
                <a:solidFill>
                  <a:prstClr val="black"/>
                </a:solidFill>
              </a:rPr>
              <a:t>enger</a:t>
            </a:r>
            <a:r>
              <a:rPr lang="en-US" sz="1000" dirty="0">
                <a:solidFill>
                  <a:prstClr val="black"/>
                </a:solidFill>
              </a:rPr>
              <a:t>/student/</a:t>
            </a:r>
            <a:r>
              <a:rPr lang="en-US" sz="1000" dirty="0" err="1">
                <a:solidFill>
                  <a:prstClr val="black"/>
                </a:solidFill>
              </a:rPr>
              <a:t>olc</a:t>
            </a:r>
            <a:r>
              <a:rPr lang="en-US" sz="1000" dirty="0">
                <a:solidFill>
                  <a:prstClr val="black"/>
                </a:solidFill>
              </a:rPr>
              <a:t>/</a:t>
            </a:r>
            <a:r>
              <a:rPr lang="en-US" sz="1000" dirty="0" err="1">
                <a:solidFill>
                  <a:prstClr val="black"/>
                </a:solidFill>
              </a:rPr>
              <a:t>art_quizzes</a:t>
            </a:r>
            <a:r>
              <a:rPr lang="en-US" sz="1000" dirty="0">
                <a:solidFill>
                  <a:prstClr val="black"/>
                </a:solidFill>
              </a:rPr>
              <a:t>/</a:t>
            </a:r>
            <a:r>
              <a:rPr lang="en-US" sz="1000" dirty="0" err="1">
                <a:solidFill>
                  <a:prstClr val="black"/>
                </a:solidFill>
              </a:rPr>
              <a:t>genbiomedia</a:t>
            </a:r>
            <a:r>
              <a:rPr lang="en-US" sz="1000" dirty="0">
                <a:solidFill>
                  <a:prstClr val="black"/>
                </a:solidFill>
              </a:rPr>
              <a:t>/0645.jpg</a:t>
            </a:r>
            <a:endParaRPr lang="en-US" sz="2200" dirty="0">
              <a:solidFill>
                <a:prstClr val="black"/>
              </a:solidFill>
            </a:endParaRPr>
          </a:p>
          <a:p>
            <a:endParaRPr lang="en-US" dirty="0"/>
          </a:p>
        </p:txBody>
      </p:sp>
      <p:pic>
        <p:nvPicPr>
          <p:cNvPr id="4098"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828800"/>
            <a:ext cx="4038600" cy="30316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a:t>S-B-7-3_Active Transport PPT</a:t>
            </a:r>
          </a:p>
        </p:txBody>
      </p:sp>
    </p:spTree>
    <p:extLst>
      <p:ext uri="{BB962C8B-B14F-4D97-AF65-F5344CB8AC3E}">
        <p14:creationId xmlns:p14="http://schemas.microsoft.com/office/powerpoint/2010/main" val="1209250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Endocytosis</a:t>
            </a:r>
          </a:p>
        </p:txBody>
      </p:sp>
      <p:sp>
        <p:nvSpPr>
          <p:cNvPr id="3" name="Content Placeholder 2"/>
          <p:cNvSpPr>
            <a:spLocks noGrp="1"/>
          </p:cNvSpPr>
          <p:nvPr>
            <p:ph idx="1"/>
          </p:nvPr>
        </p:nvSpPr>
        <p:spPr/>
        <p:txBody>
          <a:bodyPr/>
          <a:lstStyle/>
          <a:p>
            <a:r>
              <a:rPr lang="en-US" dirty="0"/>
              <a:t>When a cell actively takes large molecules into itself by folding the plasma membrane inward, forming a vesicle</a:t>
            </a:r>
          </a:p>
          <a:p>
            <a:endParaRPr lang="en-US" dirty="0"/>
          </a:p>
          <a:p>
            <a:endParaRPr lang="en-US" dirty="0"/>
          </a:p>
          <a:p>
            <a:endParaRPr lang="en-US" dirty="0"/>
          </a:p>
          <a:p>
            <a:endParaRPr lang="en-US" dirty="0"/>
          </a:p>
          <a:p>
            <a:pPr marL="0" indent="0">
              <a:buNone/>
            </a:pPr>
            <a:r>
              <a:rPr lang="en-US" sz="900" dirty="0"/>
              <a:t>Source: http://kenpitts.net/bio/images/endocytosis.gif</a:t>
            </a:r>
          </a:p>
          <a:p>
            <a:endParaRPr lang="en-US" dirty="0"/>
          </a:p>
        </p:txBody>
      </p:sp>
      <p:sp>
        <p:nvSpPr>
          <p:cNvPr id="5" name="Footer Placeholder 4"/>
          <p:cNvSpPr>
            <a:spLocks noGrp="1"/>
          </p:cNvSpPr>
          <p:nvPr>
            <p:ph type="ftr" sz="quarter" idx="11"/>
          </p:nvPr>
        </p:nvSpPr>
        <p:spPr/>
        <p:txBody>
          <a:bodyPr/>
          <a:lstStyle/>
          <a:p>
            <a:r>
              <a:rPr lang="en-US"/>
              <a:t>S-B-7-3_Active Transport PPT</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3276600"/>
            <a:ext cx="6581775" cy="1609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5480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Exocytosis</a:t>
            </a:r>
          </a:p>
        </p:txBody>
      </p:sp>
      <p:sp>
        <p:nvSpPr>
          <p:cNvPr id="3" name="Content Placeholder 2"/>
          <p:cNvSpPr>
            <a:spLocks noGrp="1"/>
          </p:cNvSpPr>
          <p:nvPr>
            <p:ph idx="1"/>
          </p:nvPr>
        </p:nvSpPr>
        <p:spPr/>
        <p:txBody>
          <a:bodyPr>
            <a:normAutofit fontScale="92500"/>
          </a:bodyPr>
          <a:lstStyle/>
          <a:p>
            <a:r>
              <a:rPr lang="en-US" dirty="0"/>
              <a:t>When a cell actively releases large molecules by folding the plasma membrane outward, forming a vesicle</a:t>
            </a:r>
          </a:p>
          <a:p>
            <a:endParaRPr lang="en-US" dirty="0"/>
          </a:p>
          <a:p>
            <a:endParaRPr lang="en-US" dirty="0"/>
          </a:p>
          <a:p>
            <a:endParaRPr lang="en-US" dirty="0"/>
          </a:p>
          <a:p>
            <a:endParaRPr lang="en-US" dirty="0"/>
          </a:p>
          <a:p>
            <a:endParaRPr lang="en-US" dirty="0"/>
          </a:p>
          <a:p>
            <a:pPr marL="0" indent="0">
              <a:buNone/>
            </a:pPr>
            <a:r>
              <a:rPr lang="en-US" sz="1000" dirty="0"/>
              <a:t>Source: http://kenpitts.net/bio/images/exocytosis.gif</a:t>
            </a:r>
          </a:p>
        </p:txBody>
      </p:sp>
      <p:sp>
        <p:nvSpPr>
          <p:cNvPr id="5" name="Footer Placeholder 4"/>
          <p:cNvSpPr>
            <a:spLocks noGrp="1"/>
          </p:cNvSpPr>
          <p:nvPr>
            <p:ph type="ftr" sz="quarter" idx="11"/>
          </p:nvPr>
        </p:nvSpPr>
        <p:spPr/>
        <p:txBody>
          <a:bodyPr/>
          <a:lstStyle/>
          <a:p>
            <a:r>
              <a:rPr lang="en-US"/>
              <a:t>S-B-7-3_Active Transport PPT</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3200400"/>
            <a:ext cx="4657725" cy="1628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67635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How vesicles carry materials from the </a:t>
            </a:r>
            <a:br>
              <a:rPr lang="en-US" sz="2800" dirty="0"/>
            </a:br>
            <a:r>
              <a:rPr lang="en-US" sz="2800" dirty="0"/>
              <a:t>ER     Golgi apparatus     plasma membrane</a:t>
            </a: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a:t>​Ribosome makes a protein.</a:t>
            </a:r>
          </a:p>
          <a:p>
            <a:pPr marL="514350" indent="-514350">
              <a:buFont typeface="+mj-lt"/>
              <a:buAutoNum type="arabicPeriod"/>
            </a:pPr>
            <a:r>
              <a:rPr lang="en-US" dirty="0"/>
              <a:t>ER forms a vesicle (vacuole) and places protein in it.</a:t>
            </a:r>
          </a:p>
          <a:p>
            <a:pPr marL="514350" indent="-514350">
              <a:buFont typeface="+mj-lt"/>
              <a:buAutoNum type="arabicPeriod"/>
            </a:pPr>
            <a:r>
              <a:rPr lang="en-US" dirty="0"/>
              <a:t>Vesicle carries protein to Golgi apparatus and drops it off.</a:t>
            </a:r>
          </a:p>
          <a:p>
            <a:pPr marL="514350" indent="-514350">
              <a:buFont typeface="+mj-lt"/>
              <a:buAutoNum type="arabicPeriod"/>
            </a:pPr>
            <a:r>
              <a:rPr lang="en-US" dirty="0"/>
              <a:t>Protein is modified in Golgi apparatus.</a:t>
            </a:r>
          </a:p>
          <a:p>
            <a:pPr marL="514350" indent="-514350">
              <a:buFont typeface="+mj-lt"/>
              <a:buAutoNum type="arabicPeriod"/>
            </a:pPr>
            <a:r>
              <a:rPr lang="en-US" dirty="0"/>
              <a:t>Golgi apparatus forms new vesicle and places protein in it.</a:t>
            </a:r>
          </a:p>
          <a:p>
            <a:pPr marL="514350" indent="-514350">
              <a:buFont typeface="+mj-lt"/>
              <a:buAutoNum type="arabicPeriod"/>
            </a:pPr>
            <a:r>
              <a:rPr lang="en-US" dirty="0"/>
              <a:t>If protein is leaving the cell, the vesicle moves to the plasma membrane and fuses with it.</a:t>
            </a:r>
          </a:p>
          <a:p>
            <a:pPr marL="514350" indent="-514350">
              <a:buFont typeface="+mj-lt"/>
              <a:buAutoNum type="arabicPeriod"/>
            </a:pPr>
            <a:r>
              <a:rPr lang="en-US" dirty="0"/>
              <a:t>Exocytosis – protein is moved out of the cell.</a:t>
            </a:r>
          </a:p>
        </p:txBody>
      </p:sp>
      <p:sp>
        <p:nvSpPr>
          <p:cNvPr id="7" name="Footer Placeholder 6"/>
          <p:cNvSpPr>
            <a:spLocks noGrp="1"/>
          </p:cNvSpPr>
          <p:nvPr>
            <p:ph type="ftr" sz="quarter" idx="11"/>
          </p:nvPr>
        </p:nvSpPr>
        <p:spPr/>
        <p:txBody>
          <a:bodyPr/>
          <a:lstStyle/>
          <a:p>
            <a:r>
              <a:rPr lang="en-US"/>
              <a:t>S-B-7-3_Active Transport PPT</a:t>
            </a:r>
          </a:p>
        </p:txBody>
      </p:sp>
      <p:sp>
        <p:nvSpPr>
          <p:cNvPr id="5" name="Right Arrow 4"/>
          <p:cNvSpPr/>
          <p:nvPr/>
        </p:nvSpPr>
        <p:spPr>
          <a:xfrm>
            <a:off x="1524000" y="1066800"/>
            <a:ext cx="228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4724400" y="1066800"/>
            <a:ext cx="228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7291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Active Transport vs. Passive Transport</a:t>
            </a:r>
          </a:p>
        </p:txBody>
      </p:sp>
      <p:sp>
        <p:nvSpPr>
          <p:cNvPr id="3" name="Content Placeholder 2"/>
          <p:cNvSpPr>
            <a:spLocks noGrp="1"/>
          </p:cNvSpPr>
          <p:nvPr>
            <p:ph idx="1"/>
          </p:nvPr>
        </p:nvSpPr>
        <p:spPr/>
        <p:txBody>
          <a:bodyPr>
            <a:normAutofit fontScale="25000" lnSpcReduction="20000"/>
          </a:bodyPr>
          <a:lstStyle/>
          <a:p>
            <a:pPr marL="0" indent="0">
              <a:buNone/>
            </a:pPr>
            <a:endParaRPr lang="en-US" sz="900" dirty="0"/>
          </a:p>
          <a:p>
            <a:pPr marL="0" indent="0">
              <a:buNone/>
            </a:pPr>
            <a:endParaRPr lang="en-US" sz="900" dirty="0"/>
          </a:p>
          <a:p>
            <a:pPr marL="0" indent="0">
              <a:buNone/>
            </a:pPr>
            <a:endParaRPr lang="en-US" sz="900" dirty="0"/>
          </a:p>
          <a:p>
            <a:pPr marL="0" indent="0">
              <a:buNone/>
            </a:pPr>
            <a:endParaRPr lang="en-US" sz="900" dirty="0"/>
          </a:p>
          <a:p>
            <a:pPr marL="0" indent="0">
              <a:buNone/>
            </a:pPr>
            <a:endParaRPr lang="en-US" sz="900" dirty="0"/>
          </a:p>
          <a:p>
            <a:pPr marL="0" indent="0">
              <a:buNone/>
            </a:pPr>
            <a:endParaRPr lang="en-US" sz="900" dirty="0"/>
          </a:p>
          <a:p>
            <a:pPr marL="0" indent="0">
              <a:buNone/>
            </a:pPr>
            <a:endParaRPr lang="en-US" sz="900" dirty="0"/>
          </a:p>
          <a:p>
            <a:pPr marL="0" indent="0">
              <a:buNone/>
            </a:pPr>
            <a:endParaRPr lang="en-US" sz="900" dirty="0"/>
          </a:p>
          <a:p>
            <a:pPr marL="0" indent="0">
              <a:buNone/>
            </a:pPr>
            <a:endParaRPr lang="en-US" sz="900" dirty="0"/>
          </a:p>
          <a:p>
            <a:pPr marL="0" indent="0">
              <a:buNone/>
            </a:pPr>
            <a:endParaRPr lang="en-US" sz="900" dirty="0"/>
          </a:p>
          <a:p>
            <a:pPr marL="0" indent="0">
              <a:buNone/>
            </a:pPr>
            <a:endParaRPr lang="en-US" sz="900" dirty="0"/>
          </a:p>
          <a:p>
            <a:pPr marL="0" indent="0">
              <a:buNone/>
            </a:pPr>
            <a:endParaRPr lang="en-US" sz="900" dirty="0"/>
          </a:p>
          <a:p>
            <a:pPr marL="0" indent="0">
              <a:buNone/>
            </a:pPr>
            <a:endParaRPr lang="en-US" sz="900" dirty="0"/>
          </a:p>
          <a:p>
            <a:pPr marL="0" indent="0">
              <a:buNone/>
            </a:pPr>
            <a:endParaRPr lang="en-US" sz="900" dirty="0"/>
          </a:p>
          <a:p>
            <a:pPr marL="0" indent="0">
              <a:buNone/>
            </a:pPr>
            <a:endParaRPr lang="en-US" sz="900" dirty="0"/>
          </a:p>
          <a:p>
            <a:pPr marL="0" indent="0">
              <a:buNone/>
            </a:pPr>
            <a:endParaRPr lang="en-US" sz="900" dirty="0"/>
          </a:p>
          <a:p>
            <a:pPr marL="0" indent="0">
              <a:buNone/>
            </a:pPr>
            <a:endParaRPr lang="en-US" sz="900" dirty="0"/>
          </a:p>
          <a:p>
            <a:pPr marL="0" indent="0">
              <a:buNone/>
            </a:pPr>
            <a:endParaRPr lang="en-US" sz="900" dirty="0"/>
          </a:p>
          <a:p>
            <a:pPr marL="0" indent="0">
              <a:buNone/>
            </a:pPr>
            <a:endParaRPr lang="en-US" sz="900" dirty="0"/>
          </a:p>
          <a:p>
            <a:pPr marL="0" indent="0">
              <a:buNone/>
            </a:pPr>
            <a:endParaRPr lang="en-US" sz="900" dirty="0"/>
          </a:p>
          <a:p>
            <a:pPr marL="0" indent="0">
              <a:buNone/>
            </a:pPr>
            <a:endParaRPr lang="en-US" sz="900" dirty="0"/>
          </a:p>
          <a:p>
            <a:pPr marL="0" indent="0">
              <a:buNone/>
            </a:pPr>
            <a:endParaRPr lang="en-US" sz="900" dirty="0"/>
          </a:p>
          <a:p>
            <a:pPr marL="0" indent="0">
              <a:buNone/>
            </a:pPr>
            <a:endParaRPr lang="en-US" sz="900" dirty="0"/>
          </a:p>
          <a:p>
            <a:pPr marL="0" indent="0">
              <a:buNone/>
            </a:pPr>
            <a:endParaRPr lang="en-US" sz="900" dirty="0"/>
          </a:p>
          <a:p>
            <a:pPr marL="0" indent="0">
              <a:buNone/>
            </a:pPr>
            <a:endParaRPr lang="en-US" sz="900" dirty="0"/>
          </a:p>
          <a:p>
            <a:pPr marL="0" indent="0">
              <a:buNone/>
            </a:pPr>
            <a:endParaRPr lang="en-US" sz="900" dirty="0"/>
          </a:p>
          <a:p>
            <a:pPr marL="0" indent="0">
              <a:buNone/>
            </a:pPr>
            <a:endParaRPr lang="en-US" sz="900" dirty="0"/>
          </a:p>
          <a:p>
            <a:pPr marL="0" indent="0">
              <a:buNone/>
            </a:pPr>
            <a:endParaRPr lang="en-US" sz="900" dirty="0"/>
          </a:p>
          <a:p>
            <a:pPr marL="0" indent="0">
              <a:buNone/>
            </a:pPr>
            <a:r>
              <a:rPr lang="en-US" sz="900" dirty="0"/>
              <a:t>Source: http://thebasisoflife.wikispaces.com/file/view/c8x16types-transport.jpg/30540339/c8x16types-transport.jpg</a:t>
            </a:r>
          </a:p>
        </p:txBody>
      </p:sp>
      <p:sp>
        <p:nvSpPr>
          <p:cNvPr id="5" name="Footer Placeholder 4"/>
          <p:cNvSpPr>
            <a:spLocks noGrp="1"/>
          </p:cNvSpPr>
          <p:nvPr>
            <p:ph type="ftr" sz="quarter" idx="11"/>
          </p:nvPr>
        </p:nvSpPr>
        <p:spPr/>
        <p:txBody>
          <a:bodyPr/>
          <a:lstStyle/>
          <a:p>
            <a:r>
              <a:rPr lang="en-US"/>
              <a:t>S-B-7-3_Active Transport PPT</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3550" y="1401763"/>
            <a:ext cx="5676900" cy="4057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9353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Transport: Review</a:t>
            </a:r>
          </a:p>
        </p:txBody>
      </p:sp>
      <p:sp>
        <p:nvSpPr>
          <p:cNvPr id="3" name="Content Placeholder 2"/>
          <p:cNvSpPr>
            <a:spLocks noGrp="1"/>
          </p:cNvSpPr>
          <p:nvPr>
            <p:ph idx="1"/>
          </p:nvPr>
        </p:nvSpPr>
        <p:spPr/>
        <p:txBody>
          <a:bodyPr/>
          <a:lstStyle/>
          <a:p>
            <a:pPr lvl="0"/>
            <a:r>
              <a:rPr lang="en-US" dirty="0">
                <a:solidFill>
                  <a:prstClr val="black"/>
                </a:solidFill>
              </a:rPr>
              <a:t>Pumps, Endocytosis, Exocytosis</a:t>
            </a:r>
          </a:p>
          <a:p>
            <a:pPr lvl="0"/>
            <a:endParaRPr lang="en-US" dirty="0">
              <a:solidFill>
                <a:prstClr val="black"/>
              </a:solidFill>
            </a:endParaRPr>
          </a:p>
          <a:p>
            <a:pPr lvl="0"/>
            <a:r>
              <a:rPr lang="en-US" dirty="0">
                <a:solidFill>
                  <a:prstClr val="black"/>
                </a:solidFill>
              </a:rPr>
              <a:t>Molecules move </a:t>
            </a:r>
            <a:r>
              <a:rPr lang="en-US" b="1" dirty="0">
                <a:solidFill>
                  <a:prstClr val="black"/>
                </a:solidFill>
              </a:rPr>
              <a:t>against</a:t>
            </a:r>
            <a:r>
              <a:rPr lang="en-US" dirty="0">
                <a:solidFill>
                  <a:prstClr val="black"/>
                </a:solidFill>
              </a:rPr>
              <a:t> the concentration gradient</a:t>
            </a:r>
          </a:p>
          <a:p>
            <a:pPr lvl="0"/>
            <a:endParaRPr lang="en-US" dirty="0">
              <a:solidFill>
                <a:prstClr val="black"/>
              </a:solidFill>
            </a:endParaRPr>
          </a:p>
          <a:p>
            <a:pPr lvl="0"/>
            <a:r>
              <a:rPr lang="en-US" dirty="0">
                <a:solidFill>
                  <a:prstClr val="black"/>
                </a:solidFill>
              </a:rPr>
              <a:t>Requires </a:t>
            </a:r>
            <a:r>
              <a:rPr lang="en-US" b="1" dirty="0">
                <a:solidFill>
                  <a:prstClr val="black"/>
                </a:solidFill>
              </a:rPr>
              <a:t>energy</a:t>
            </a:r>
            <a:r>
              <a:rPr lang="en-US" dirty="0">
                <a:solidFill>
                  <a:prstClr val="black"/>
                </a:solidFill>
              </a:rPr>
              <a:t> from the cell (</a:t>
            </a:r>
            <a:r>
              <a:rPr lang="en-US">
                <a:solidFill>
                  <a:prstClr val="black"/>
                </a:solidFill>
              </a:rPr>
              <a:t>ATP)</a:t>
            </a:r>
            <a:endParaRPr lang="en-US" dirty="0">
              <a:solidFill>
                <a:prstClr val="black"/>
              </a:solidFill>
            </a:endParaRPr>
          </a:p>
          <a:p>
            <a:endParaRPr lang="en-US" dirty="0"/>
          </a:p>
        </p:txBody>
      </p:sp>
      <p:sp>
        <p:nvSpPr>
          <p:cNvPr id="4" name="Footer Placeholder 3"/>
          <p:cNvSpPr>
            <a:spLocks noGrp="1"/>
          </p:cNvSpPr>
          <p:nvPr>
            <p:ph type="ftr" sz="quarter" idx="11"/>
          </p:nvPr>
        </p:nvSpPr>
        <p:spPr/>
        <p:txBody>
          <a:bodyPr/>
          <a:lstStyle/>
          <a:p>
            <a:r>
              <a:rPr lang="en-US"/>
              <a:t>S-B-7-3_Active Transport PPT</a:t>
            </a:r>
          </a:p>
        </p:txBody>
      </p:sp>
    </p:spTree>
    <p:extLst>
      <p:ext uri="{BB962C8B-B14F-4D97-AF65-F5344CB8AC3E}">
        <p14:creationId xmlns:p14="http://schemas.microsoft.com/office/powerpoint/2010/main" val="20570553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49</TotalTime>
  <Words>465</Words>
  <Application>Microsoft Office PowerPoint</Application>
  <PresentationFormat>On-screen Show (4:3)</PresentationFormat>
  <Paragraphs>89</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Calibri</vt:lpstr>
      <vt:lpstr>News Gothic MT</vt:lpstr>
      <vt:lpstr>Wingdings 2</vt:lpstr>
      <vt:lpstr>Breeze</vt:lpstr>
      <vt:lpstr>Active Transport:</vt:lpstr>
      <vt:lpstr>Active Transport</vt:lpstr>
      <vt:lpstr>Active Transport Pumps</vt:lpstr>
      <vt:lpstr>Example of active transport:  sodium-potassium pump in nerve cells</vt:lpstr>
      <vt:lpstr>Endocytosis</vt:lpstr>
      <vt:lpstr>Exocytosis</vt:lpstr>
      <vt:lpstr>How vesicles carry materials from the  ER     Golgi apparatus     plasma membrane</vt:lpstr>
      <vt:lpstr>Active Transport vs. Passive Transport</vt:lpstr>
      <vt:lpstr>Active Transport: Review</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Active Transport:</dc:title>
  <dc:creator>Owner</dc:creator>
  <cp:lastModifiedBy>Day, Brandon</cp:lastModifiedBy>
  <cp:revision>10</cp:revision>
  <dcterms:created xsi:type="dcterms:W3CDTF">2010-10-04T17:59:30Z</dcterms:created>
  <dcterms:modified xsi:type="dcterms:W3CDTF">2017-10-26T14:04:50Z</dcterms:modified>
</cp:coreProperties>
</file>