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2" d="100"/>
          <a:sy n="102" d="100"/>
        </p:scale>
        <p:origin x="120"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508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179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431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024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867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765893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45258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900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945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80525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9231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37341040"/>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mp"/><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tmp"/></Relationships>
</file>

<file path=ppt/slides/_rels/slide14.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6.xml"/><Relationship Id="rId5" Type="http://schemas.openxmlformats.org/officeDocument/2006/relationships/image" Target="../media/image40.tmp"/><Relationship Id="rId4" Type="http://schemas.openxmlformats.org/officeDocument/2006/relationships/image" Target="../media/image39.tm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mp"/><Relationship Id="rId1" Type="http://schemas.openxmlformats.org/officeDocument/2006/relationships/slideLayout" Target="../slideLayouts/slideLayout6.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2F07AFD1-753C-4395-B084-E5BE52883910}"/>
              </a:ext>
            </a:extLst>
          </p:cNvPr>
          <p:cNvSpPr>
            <a:spLocks noGrp="1"/>
          </p:cNvSpPr>
          <p:nvPr>
            <p:ph type="subTitle" idx="1"/>
          </p:nvPr>
        </p:nvSpPr>
        <p:spPr>
          <a:xfrm>
            <a:off x="1158240" y="4700588"/>
            <a:ext cx="5252288" cy="1655762"/>
          </a:xfrm>
        </p:spPr>
        <p:txBody>
          <a:bodyPr>
            <a:normAutofit/>
          </a:bodyPr>
          <a:lstStyle/>
          <a:p>
            <a:pPr algn="l"/>
            <a:r>
              <a:rPr lang="en-US" sz="1900">
                <a:solidFill>
                  <a:schemeClr val="tx1">
                    <a:lumMod val="85000"/>
                    <a:lumOff val="15000"/>
                  </a:schemeClr>
                </a:solidFill>
              </a:rPr>
              <a:t>If all food were free and you could have anything you wanted anytime, how much would you change your eating habits?  Would you eat more than you do now? What foods would you abandon?</a:t>
            </a:r>
          </a:p>
          <a:p>
            <a:pPr algn="l"/>
            <a:r>
              <a:rPr lang="en-US" sz="1900">
                <a:solidFill>
                  <a:schemeClr val="tx1">
                    <a:lumMod val="85000"/>
                    <a:lumOff val="15000"/>
                  </a:schemeClr>
                </a:solidFill>
              </a:rPr>
              <a:t>Straub Health Bell Ringers</a:t>
            </a:r>
          </a:p>
        </p:txBody>
      </p:sp>
      <p:cxnSp>
        <p:nvCxnSpPr>
          <p:cNvPr id="12" name="Straight Connector 11">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black sign with white text&#10;&#10;Description automatically generated">
            <a:extLst>
              <a:ext uri="{FF2B5EF4-FFF2-40B4-BE49-F238E27FC236}">
                <a16:creationId xmlns:a16="http://schemas.microsoft.com/office/drawing/2014/main" id="{3D89EF67-2665-46B6-BE6E-276170A962AB}"/>
              </a:ext>
            </a:extLst>
          </p:cNvPr>
          <p:cNvPicPr>
            <a:picLocks noChangeAspect="1"/>
          </p:cNvPicPr>
          <p:nvPr/>
        </p:nvPicPr>
        <p:blipFill>
          <a:blip r:embed="rId2"/>
          <a:stretch>
            <a:fillRect/>
          </a:stretch>
        </p:blipFill>
        <p:spPr>
          <a:xfrm>
            <a:off x="9060253" y="1577248"/>
            <a:ext cx="1695411" cy="2115703"/>
          </a:xfrm>
          <a:prstGeom prst="rect">
            <a:avLst/>
          </a:prstGeom>
        </p:spPr>
      </p:pic>
    </p:spTree>
    <p:extLst>
      <p:ext uri="{BB962C8B-B14F-4D97-AF65-F5344CB8AC3E}">
        <p14:creationId xmlns:p14="http://schemas.microsoft.com/office/powerpoint/2010/main" val="350953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9938B-EB11-402A-B801-97805591602B}"/>
              </a:ext>
            </a:extLst>
          </p:cNvPr>
          <p:cNvSpPr>
            <a:spLocks noGrp="1"/>
          </p:cNvSpPr>
          <p:nvPr>
            <p:ph type="title"/>
          </p:nvPr>
        </p:nvSpPr>
        <p:spPr>
          <a:xfrm>
            <a:off x="8019286" y="481264"/>
            <a:ext cx="3702251" cy="3907856"/>
          </a:xfrm>
        </p:spPr>
        <p:txBody>
          <a:bodyPr vert="horz" lIns="91440" tIns="45720" rIns="91440" bIns="45720" rtlCol="0" anchor="b">
            <a:normAutofit/>
          </a:bodyPr>
          <a:lstStyle/>
          <a:p>
            <a:r>
              <a:rPr lang="en-US" sz="2400"/>
              <a:t>If you were sentenced to a year of solitary confinement with only one of the following, which would you pick: a pet, 25 books, 25 songs, or a pen and ample paper?  If you chose the books or songs, which ones would you definitely include? </a:t>
            </a:r>
          </a:p>
        </p:txBody>
      </p:sp>
      <p:sp>
        <p:nvSpPr>
          <p:cNvPr id="16" name="Rectangle 15">
            <a:extLst>
              <a:ext uri="{FF2B5EF4-FFF2-40B4-BE49-F238E27FC236}">
                <a16:creationId xmlns:a16="http://schemas.microsoft.com/office/drawing/2014/main" id="{9D545981-1F24-46A6-8AFC-3740CC577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solidFill>
            <a:srgbClr val="644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2F09FA-59B0-41E4-9F79-D0EB15CBA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0271" y="481264"/>
            <a:ext cx="2423160" cy="185787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FB98A08-FC4C-4C6C-8CAE-410223C6D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ADE0B2A8-882A-4EB0-A347-87EA8DD58AC9}"/>
              </a:ext>
            </a:extLst>
          </p:cNvPr>
          <p:cNvPicPr>
            <a:picLocks noChangeAspect="1"/>
          </p:cNvPicPr>
          <p:nvPr/>
        </p:nvPicPr>
        <p:blipFill>
          <a:blip r:embed="rId2"/>
          <a:stretch>
            <a:fillRect/>
          </a:stretch>
        </p:blipFill>
        <p:spPr>
          <a:xfrm>
            <a:off x="646516" y="2698192"/>
            <a:ext cx="3685032" cy="3494426"/>
          </a:xfrm>
          <a:prstGeom prst="rect">
            <a:avLst/>
          </a:prstGeom>
        </p:spPr>
      </p:pic>
      <p:sp>
        <p:nvSpPr>
          <p:cNvPr id="22" name="Rectangle 21">
            <a:extLst>
              <a:ext uri="{FF2B5EF4-FFF2-40B4-BE49-F238E27FC236}">
                <a16:creationId xmlns:a16="http://schemas.microsoft.com/office/drawing/2014/main" id="{66D4C1A7-0A94-46CF-9056-E836CBFB7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81264"/>
            <a:ext cx="2412380" cy="28571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5" descr="Pencil">
            <a:extLst>
              <a:ext uri="{FF2B5EF4-FFF2-40B4-BE49-F238E27FC236}">
                <a16:creationId xmlns:a16="http://schemas.microsoft.com/office/drawing/2014/main" id="{B63F1BE0-FDD3-42BA-936A-83B3D731EB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3498" y="856679"/>
            <a:ext cx="2093976" cy="2093976"/>
          </a:xfrm>
          <a:prstGeom prst="rect">
            <a:avLst/>
          </a:prstGeom>
        </p:spPr>
      </p:pic>
      <p:sp>
        <p:nvSpPr>
          <p:cNvPr id="24" name="Rectangle 23">
            <a:extLst>
              <a:ext uri="{FF2B5EF4-FFF2-40B4-BE49-F238E27FC236}">
                <a16:creationId xmlns:a16="http://schemas.microsoft.com/office/drawing/2014/main" id="{12022B2F-C34E-42AC-A514-49AF306FA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3499239"/>
            <a:ext cx="2412380" cy="2887845"/>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4A66149-2431-4D78-A158-60F086A124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rgbClr val="644F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23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A7B3EC-985A-4DD2-8195-8DE0CF5DA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rgbClr val="5A3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99CA2-98FB-45D5-941F-D332BB82702B}"/>
              </a:ext>
            </a:extLst>
          </p:cNvPr>
          <p:cNvSpPr>
            <a:spLocks noGrp="1"/>
          </p:cNvSpPr>
          <p:nvPr>
            <p:ph type="title"/>
          </p:nvPr>
        </p:nvSpPr>
        <p:spPr>
          <a:xfrm>
            <a:off x="5189620" y="1306071"/>
            <a:ext cx="5478379" cy="2663407"/>
          </a:xfrm>
        </p:spPr>
        <p:txBody>
          <a:bodyPr vert="horz" lIns="91440" tIns="45720" rIns="91440" bIns="45720" rtlCol="0" anchor="b">
            <a:normAutofit/>
          </a:bodyPr>
          <a:lstStyle/>
          <a:p>
            <a:r>
              <a:rPr lang="en-US" sz="2600">
                <a:solidFill>
                  <a:srgbClr val="FFFFFF"/>
                </a:solidFill>
              </a:rPr>
              <a:t>How much does waste bother you? If you were too stuffed to enjoy the fancy dessert you ordered at a restaurant, would you go ahead and eat it?  Assume that no one else wanted it and you couldn’t take it home.  If so what do you think that would accomplish? </a:t>
            </a:r>
          </a:p>
        </p:txBody>
      </p:sp>
      <p:sp>
        <p:nvSpPr>
          <p:cNvPr id="11" name="Rectangle 10">
            <a:extLst>
              <a:ext uri="{FF2B5EF4-FFF2-40B4-BE49-F238E27FC236}">
                <a16:creationId xmlns:a16="http://schemas.microsoft.com/office/drawing/2014/main" id="{FE02A880-6856-4185-AC84-E90DCBBF1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6674" y="2252951"/>
            <a:ext cx="2218670" cy="2329641"/>
          </a:xfrm>
          <a:prstGeom prst="rect">
            <a:avLst/>
          </a:prstGeom>
          <a:solidFill>
            <a:srgbClr val="FFFFFF"/>
          </a:solidFill>
          <a:ln w="31750" cap="sq">
            <a:solidFill>
              <a:srgbClr val="83DDE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4" name="Picture 3" descr="A picture containing indoor, person, sitting, small&#10;&#10;Description automatically generated">
            <a:extLst>
              <a:ext uri="{FF2B5EF4-FFF2-40B4-BE49-F238E27FC236}">
                <a16:creationId xmlns:a16="http://schemas.microsoft.com/office/drawing/2014/main" id="{B7EA0283-0D20-4C6F-9B8F-292EAF8BD308}"/>
              </a:ext>
            </a:extLst>
          </p:cNvPr>
          <p:cNvPicPr>
            <a:picLocks noChangeAspect="1"/>
          </p:cNvPicPr>
          <p:nvPr/>
        </p:nvPicPr>
        <p:blipFill rotWithShape="1">
          <a:blip r:embed="rId2"/>
          <a:srcRect l="2363" r="8535" b="5"/>
          <a:stretch/>
        </p:blipFill>
        <p:spPr>
          <a:xfrm>
            <a:off x="1364177" y="2407359"/>
            <a:ext cx="1883664" cy="2020824"/>
          </a:xfrm>
          <a:prstGeom prst="rect">
            <a:avLst/>
          </a:prstGeom>
        </p:spPr>
      </p:pic>
    </p:spTree>
    <p:extLst>
      <p:ext uri="{BB962C8B-B14F-4D97-AF65-F5344CB8AC3E}">
        <p14:creationId xmlns:p14="http://schemas.microsoft.com/office/powerpoint/2010/main" val="347143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yellow, object&#10;&#10;Description automatically generated">
            <a:extLst>
              <a:ext uri="{FF2B5EF4-FFF2-40B4-BE49-F238E27FC236}">
                <a16:creationId xmlns:a16="http://schemas.microsoft.com/office/drawing/2014/main" id="{03004259-0D10-44DD-A98B-B85029B331A3}"/>
              </a:ext>
            </a:extLst>
          </p:cNvPr>
          <p:cNvPicPr>
            <a:picLocks noChangeAspect="1"/>
          </p:cNvPicPr>
          <p:nvPr/>
        </p:nvPicPr>
        <p:blipFill rotWithShape="1">
          <a:blip r:embed="rId2"/>
          <a:srcRect t="1034" r="-1" b="1483"/>
          <a:stretch/>
        </p:blipFill>
        <p:spPr>
          <a:xfrm>
            <a:off x="20" y="10"/>
            <a:ext cx="4637226" cy="6857990"/>
          </a:xfrm>
          <a:prstGeom prst="rect">
            <a:avLst/>
          </a:prstGeom>
        </p:spPr>
      </p:pic>
      <p:sp>
        <p:nvSpPr>
          <p:cNvPr id="14" name="Rectangle 13">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EFC0C-776D-430F-9C68-6D5B7D31E805}"/>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3800">
                <a:solidFill>
                  <a:schemeClr val="bg1"/>
                </a:solidFill>
              </a:rPr>
              <a:t>Do you like to hear about the details of your partner’s daily activities? Do you enjoy telling people about what happens to you during the day? </a:t>
            </a:r>
          </a:p>
        </p:txBody>
      </p:sp>
    </p:spTree>
    <p:extLst>
      <p:ext uri="{BB962C8B-B14F-4D97-AF65-F5344CB8AC3E}">
        <p14:creationId xmlns:p14="http://schemas.microsoft.com/office/powerpoint/2010/main" val="2046909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5F6E-FAF1-4ACD-BBD2-EDEA9AAAA733}"/>
              </a:ext>
            </a:extLst>
          </p:cNvPr>
          <p:cNvSpPr>
            <a:spLocks noGrp="1"/>
          </p:cNvSpPr>
          <p:nvPr>
            <p:ph type="title"/>
          </p:nvPr>
        </p:nvSpPr>
        <p:spPr>
          <a:xfrm>
            <a:off x="8019286" y="481264"/>
            <a:ext cx="3702251" cy="3907856"/>
          </a:xfrm>
        </p:spPr>
        <p:txBody>
          <a:bodyPr vert="horz" lIns="91440" tIns="45720" rIns="91440" bIns="45720" rtlCol="0" anchor="b">
            <a:normAutofit/>
          </a:bodyPr>
          <a:lstStyle/>
          <a:p>
            <a:r>
              <a:rPr lang="en-US" sz="4200"/>
              <a:t>When you spend money, do you consider who is profiting from your purchase? </a:t>
            </a:r>
          </a:p>
        </p:txBody>
      </p:sp>
      <p:sp>
        <p:nvSpPr>
          <p:cNvPr id="13" name="Rectangle 12">
            <a:extLst>
              <a:ext uri="{FF2B5EF4-FFF2-40B4-BE49-F238E27FC236}">
                <a16:creationId xmlns:a16="http://schemas.microsoft.com/office/drawing/2014/main" id="{19D99C6D-7A48-4C44-8FC9-7D3B40F96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4B3CE1-814B-492A-975F-8415D7438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0271" y="481264"/>
            <a:ext cx="2423160" cy="185787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5E71A95-A7E8-4EE9-91DE-3D023CFC2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81264"/>
            <a:ext cx="2412380" cy="18578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oney">
            <a:extLst>
              <a:ext uri="{FF2B5EF4-FFF2-40B4-BE49-F238E27FC236}">
                <a16:creationId xmlns:a16="http://schemas.microsoft.com/office/drawing/2014/main" id="{BDC3B37A-8F5A-4092-BCA5-A05AE9431B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92390" y="642103"/>
            <a:ext cx="1536192" cy="1536192"/>
          </a:xfrm>
          <a:prstGeom prst="rect">
            <a:avLst/>
          </a:prstGeom>
        </p:spPr>
      </p:pic>
      <p:sp>
        <p:nvSpPr>
          <p:cNvPr id="19" name="Rectangle 18">
            <a:extLst>
              <a:ext uri="{FF2B5EF4-FFF2-40B4-BE49-F238E27FC236}">
                <a16:creationId xmlns:a16="http://schemas.microsoft.com/office/drawing/2014/main" id="{4FAB0BE2-0B95-4CF4-9290-79BA27CE6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ED9757C-332E-49BB-A423-2D299FF7886A}"/>
              </a:ext>
            </a:extLst>
          </p:cNvPr>
          <p:cNvPicPr>
            <a:picLocks noChangeAspect="1"/>
          </p:cNvPicPr>
          <p:nvPr/>
        </p:nvPicPr>
        <p:blipFill>
          <a:blip r:embed="rId4"/>
          <a:stretch>
            <a:fillRect/>
          </a:stretch>
        </p:blipFill>
        <p:spPr>
          <a:xfrm>
            <a:off x="714207" y="2662325"/>
            <a:ext cx="3549650" cy="3566160"/>
          </a:xfrm>
          <a:prstGeom prst="rect">
            <a:avLst/>
          </a:prstGeom>
        </p:spPr>
      </p:pic>
      <p:sp>
        <p:nvSpPr>
          <p:cNvPr id="21" name="Rectangle 20">
            <a:extLst>
              <a:ext uri="{FF2B5EF4-FFF2-40B4-BE49-F238E27FC236}">
                <a16:creationId xmlns:a16="http://schemas.microsoft.com/office/drawing/2014/main" id="{14F664FF-A2DF-4E50-B145-B20B85E8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503727"/>
            <a:ext cx="2412380" cy="3883357"/>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EF0B239D-AE40-48F7-90BB-102E2390BA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612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420AF5-1841-4B3D-A95A-45A3D08503FB}"/>
              </a:ext>
            </a:extLst>
          </p:cNvPr>
          <p:cNvSpPr>
            <a:spLocks noGrp="1"/>
          </p:cNvSpPr>
          <p:nvPr>
            <p:ph type="title"/>
          </p:nvPr>
        </p:nvSpPr>
        <p:spPr>
          <a:xfrm>
            <a:off x="5445299" y="4592325"/>
            <a:ext cx="5946579" cy="1514185"/>
          </a:xfrm>
        </p:spPr>
        <p:txBody>
          <a:bodyPr vert="horz" lIns="91440" tIns="45720" rIns="91440" bIns="45720" rtlCol="0" anchor="t">
            <a:normAutofit/>
          </a:bodyPr>
          <a:lstStyle/>
          <a:p>
            <a:pPr algn="r"/>
            <a:r>
              <a:rPr lang="en-US" sz="3400">
                <a:solidFill>
                  <a:srgbClr val="000000"/>
                </a:solidFill>
              </a:rPr>
              <a:t>Do you think people see you as you really are? If not, how might you better show your true self? </a:t>
            </a:r>
          </a:p>
        </p:txBody>
      </p:sp>
      <p:sp>
        <p:nvSpPr>
          <p:cNvPr id="17"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lose up of text on a black background&#10;&#10;Description automatically generated">
            <a:extLst>
              <a:ext uri="{FF2B5EF4-FFF2-40B4-BE49-F238E27FC236}">
                <a16:creationId xmlns:a16="http://schemas.microsoft.com/office/drawing/2014/main" id="{08DC0EA4-2E7B-48FB-9728-45C6C1955786}"/>
              </a:ext>
            </a:extLst>
          </p:cNvPr>
          <p:cNvPicPr>
            <a:picLocks noChangeAspect="1"/>
          </p:cNvPicPr>
          <p:nvPr/>
        </p:nvPicPr>
        <p:blipFill>
          <a:blip r:embed="rId3"/>
          <a:stretch>
            <a:fillRect/>
          </a:stretch>
        </p:blipFill>
        <p:spPr>
          <a:xfrm>
            <a:off x="410259" y="2617797"/>
            <a:ext cx="2989280" cy="3605905"/>
          </a:xfrm>
          <a:prstGeom prst="rect">
            <a:avLst/>
          </a:prstGeom>
        </p:spPr>
      </p:pic>
      <p:sp>
        <p:nvSpPr>
          <p:cNvPr id="19" name="Freeform: Shape 18">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Thought bubble">
            <a:extLst>
              <a:ext uri="{FF2B5EF4-FFF2-40B4-BE49-F238E27FC236}">
                <a16:creationId xmlns:a16="http://schemas.microsoft.com/office/drawing/2014/main" id="{EBDC6502-94DA-4D07-AA6F-EED18A2BC3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2290" y="228600"/>
            <a:ext cx="2066859" cy="2066859"/>
          </a:xfrm>
          <a:prstGeom prst="rect">
            <a:avLst/>
          </a:prstGeom>
        </p:spPr>
      </p:pic>
    </p:spTree>
    <p:extLst>
      <p:ext uri="{BB962C8B-B14F-4D97-AF65-F5344CB8AC3E}">
        <p14:creationId xmlns:p14="http://schemas.microsoft.com/office/powerpoint/2010/main" val="327673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34467F-D3F3-43B5-B309-90B6D85858F6}"/>
              </a:ext>
            </a:extLst>
          </p:cNvPr>
          <p:cNvSpPr>
            <a:spLocks noGrp="1"/>
          </p:cNvSpPr>
          <p:nvPr>
            <p:ph type="title"/>
          </p:nvPr>
        </p:nvSpPr>
        <p:spPr>
          <a:xfrm>
            <a:off x="742950" y="742951"/>
            <a:ext cx="3476625" cy="4962524"/>
          </a:xfrm>
        </p:spPr>
        <p:txBody>
          <a:bodyPr>
            <a:normAutofit/>
          </a:bodyPr>
          <a:lstStyle/>
          <a:p>
            <a:pPr algn="ctr"/>
            <a:r>
              <a:rPr lang="en-US" sz="3400">
                <a:solidFill>
                  <a:srgbClr val="FFFFFF"/>
                </a:solidFill>
              </a:rPr>
              <a:t>Do you consciously do things to test people? If so, why do you feel this is necessary?  How would it make you feel if a friend were doing that to you? </a:t>
            </a:r>
          </a:p>
        </p:txBody>
      </p:sp>
      <p:pic>
        <p:nvPicPr>
          <p:cNvPr id="4" name="Picture 3" descr="A close up of text on a white background&#10;&#10;Description automatically generated">
            <a:extLst>
              <a:ext uri="{FF2B5EF4-FFF2-40B4-BE49-F238E27FC236}">
                <a16:creationId xmlns:a16="http://schemas.microsoft.com/office/drawing/2014/main" id="{B4093DAD-53E5-4324-B496-D77CAEC268F4}"/>
              </a:ext>
            </a:extLst>
          </p:cNvPr>
          <p:cNvPicPr>
            <a:picLocks noChangeAspect="1"/>
          </p:cNvPicPr>
          <p:nvPr/>
        </p:nvPicPr>
        <p:blipFill>
          <a:blip r:embed="rId2"/>
          <a:stretch>
            <a:fillRect/>
          </a:stretch>
        </p:blipFill>
        <p:spPr>
          <a:xfrm>
            <a:off x="6154807" y="492573"/>
            <a:ext cx="4551574" cy="5880796"/>
          </a:xfrm>
          <a:prstGeom prst="rect">
            <a:avLst/>
          </a:prstGeom>
        </p:spPr>
      </p:pic>
    </p:spTree>
    <p:extLst>
      <p:ext uri="{BB962C8B-B14F-4D97-AF65-F5344CB8AC3E}">
        <p14:creationId xmlns:p14="http://schemas.microsoft.com/office/powerpoint/2010/main" val="399787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B1513A-BA9A-44B9-AA6E-B8794D79005F}"/>
              </a:ext>
            </a:extLst>
          </p:cNvPr>
          <p:cNvSpPr>
            <a:spLocks noGrp="1"/>
          </p:cNvSpPr>
          <p:nvPr>
            <p:ph type="title"/>
          </p:nvPr>
        </p:nvSpPr>
        <p:spPr>
          <a:xfrm>
            <a:off x="804673" y="1120285"/>
            <a:ext cx="3348227" cy="2809875"/>
          </a:xfrm>
        </p:spPr>
        <p:txBody>
          <a:bodyPr vert="horz" lIns="91440" tIns="45720" rIns="91440" bIns="45720" rtlCol="0" anchor="b">
            <a:normAutofit/>
          </a:bodyPr>
          <a:lstStyle/>
          <a:p>
            <a:r>
              <a:rPr lang="en-US" sz="3100" kern="1200">
                <a:solidFill>
                  <a:schemeClr val="bg1">
                    <a:lumMod val="85000"/>
                    <a:lumOff val="15000"/>
                  </a:schemeClr>
                </a:solidFill>
                <a:latin typeface="+mj-lt"/>
                <a:ea typeface="+mj-ea"/>
                <a:cs typeface="+mj-cs"/>
              </a:rPr>
              <a:t>If you could be a world-class athlete in the sport of your choice, which sport would you select? Why? </a:t>
            </a:r>
          </a:p>
        </p:txBody>
      </p:sp>
      <p:pic>
        <p:nvPicPr>
          <p:cNvPr id="4" name="Picture 3" descr="A person holding a sign&#10;&#10;Description automatically generated">
            <a:extLst>
              <a:ext uri="{FF2B5EF4-FFF2-40B4-BE49-F238E27FC236}">
                <a16:creationId xmlns:a16="http://schemas.microsoft.com/office/drawing/2014/main" id="{646FB916-4829-4CAB-A3AC-9B11572E0A6B}"/>
              </a:ext>
            </a:extLst>
          </p:cNvPr>
          <p:cNvPicPr>
            <a:picLocks noChangeAspect="1"/>
          </p:cNvPicPr>
          <p:nvPr/>
        </p:nvPicPr>
        <p:blipFill>
          <a:blip r:embed="rId2"/>
          <a:stretch>
            <a:fillRect/>
          </a:stretch>
        </p:blipFill>
        <p:spPr>
          <a:xfrm>
            <a:off x="5458965" y="661015"/>
            <a:ext cx="6089568" cy="5535970"/>
          </a:xfrm>
          <a:prstGeom prst="rect">
            <a:avLst/>
          </a:prstGeom>
        </p:spPr>
      </p:pic>
    </p:spTree>
    <p:extLst>
      <p:ext uri="{BB962C8B-B14F-4D97-AF65-F5344CB8AC3E}">
        <p14:creationId xmlns:p14="http://schemas.microsoft.com/office/powerpoint/2010/main" val="409565717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AF37B-471E-4694-92E3-10797A25C8CF}"/>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3300" kern="1200">
                <a:solidFill>
                  <a:schemeClr val="bg1"/>
                </a:solidFill>
                <a:latin typeface="+mj-lt"/>
                <a:ea typeface="+mj-ea"/>
                <a:cs typeface="+mj-cs"/>
              </a:rPr>
              <a:t>Do you have any fears that you think are irrational? If so, which ones, and how have you tried to overcome them? </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piece of paper&#10;&#10;Description automatically generated">
            <a:extLst>
              <a:ext uri="{FF2B5EF4-FFF2-40B4-BE49-F238E27FC236}">
                <a16:creationId xmlns:a16="http://schemas.microsoft.com/office/drawing/2014/main" id="{7C9D7BEF-1147-461C-8233-12B1959086A8}"/>
              </a:ext>
            </a:extLst>
          </p:cNvPr>
          <p:cNvPicPr>
            <a:picLocks noChangeAspect="1"/>
          </p:cNvPicPr>
          <p:nvPr/>
        </p:nvPicPr>
        <p:blipFill>
          <a:blip r:embed="rId2"/>
          <a:stretch>
            <a:fillRect/>
          </a:stretch>
        </p:blipFill>
        <p:spPr>
          <a:xfrm>
            <a:off x="736482" y="489204"/>
            <a:ext cx="3413642" cy="4511421"/>
          </a:xfrm>
          <a:prstGeom prst="rect">
            <a:avLst/>
          </a:prstGeom>
        </p:spPr>
      </p:pic>
    </p:spTree>
    <p:extLst>
      <p:ext uri="{BB962C8B-B14F-4D97-AF65-F5344CB8AC3E}">
        <p14:creationId xmlns:p14="http://schemas.microsoft.com/office/powerpoint/2010/main" val="175633448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AB91F-A413-44C5-93C0-80CF551A2F07}"/>
              </a:ext>
            </a:extLst>
          </p:cNvPr>
          <p:cNvSpPr>
            <a:spLocks noGrp="1"/>
          </p:cNvSpPr>
          <p:nvPr>
            <p:ph type="title"/>
          </p:nvPr>
        </p:nvSpPr>
        <p:spPr>
          <a:xfrm>
            <a:off x="1028700" y="1967266"/>
            <a:ext cx="2628900" cy="2547257"/>
          </a:xfrm>
          <a:noFill/>
        </p:spPr>
        <p:txBody>
          <a:bodyPr anchor="ctr">
            <a:normAutofit/>
          </a:bodyPr>
          <a:lstStyle/>
          <a:p>
            <a:pPr algn="ctr"/>
            <a:r>
              <a:rPr lang="en-US" sz="2800">
                <a:solidFill>
                  <a:srgbClr val="FFFFFF"/>
                </a:solidFill>
              </a:rPr>
              <a:t>Would you prefer being a great artist, musician, writer or actor? Why? </a:t>
            </a:r>
          </a:p>
        </p:txBody>
      </p:sp>
      <p:pic>
        <p:nvPicPr>
          <p:cNvPr id="4" name="Picture 3" descr="A person holding a sign&#10;&#10;Description automatically generated">
            <a:extLst>
              <a:ext uri="{FF2B5EF4-FFF2-40B4-BE49-F238E27FC236}">
                <a16:creationId xmlns:a16="http://schemas.microsoft.com/office/drawing/2014/main" id="{FEC9D4D8-40A1-453E-A914-3A32C4B13CDF}"/>
              </a:ext>
            </a:extLst>
          </p:cNvPr>
          <p:cNvPicPr>
            <a:picLocks noChangeAspect="1"/>
          </p:cNvPicPr>
          <p:nvPr/>
        </p:nvPicPr>
        <p:blipFill>
          <a:blip r:embed="rId2"/>
          <a:stretch>
            <a:fillRect/>
          </a:stretch>
        </p:blipFill>
        <p:spPr>
          <a:xfrm>
            <a:off x="4777316" y="812005"/>
            <a:ext cx="6780700" cy="5231661"/>
          </a:xfrm>
          <a:prstGeom prst="rect">
            <a:avLst/>
          </a:prstGeom>
        </p:spPr>
      </p:pic>
    </p:spTree>
    <p:extLst>
      <p:ext uri="{BB962C8B-B14F-4D97-AF65-F5344CB8AC3E}">
        <p14:creationId xmlns:p14="http://schemas.microsoft.com/office/powerpoint/2010/main" val="389564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821718-40A7-4805-A0BE-7ACDAC203924}"/>
              </a:ext>
            </a:extLst>
          </p:cNvPr>
          <p:cNvSpPr>
            <a:spLocks noGrp="1"/>
          </p:cNvSpPr>
          <p:nvPr>
            <p:ph type="title"/>
          </p:nvPr>
        </p:nvSpPr>
        <p:spPr>
          <a:xfrm>
            <a:off x="1018604" y="1053042"/>
            <a:ext cx="4458424" cy="3068357"/>
          </a:xfrm>
        </p:spPr>
        <p:txBody>
          <a:bodyPr vert="horz" lIns="91440" tIns="45720" rIns="91440" bIns="45720" rtlCol="0" anchor="b">
            <a:normAutofit/>
          </a:bodyPr>
          <a:lstStyle/>
          <a:p>
            <a:r>
              <a:rPr lang="en-US" sz="2400">
                <a:solidFill>
                  <a:srgbClr val="FFFFFF"/>
                </a:solidFill>
              </a:rPr>
              <a:t>What are the most dangerous things you enjoy? How dangerous would an activity have to be before you would avoid it?  Do you get more reckless or more cautious when you are feeling good about life? </a:t>
            </a:r>
          </a:p>
        </p:txBody>
      </p:sp>
      <p:pic>
        <p:nvPicPr>
          <p:cNvPr id="6" name="Picture 5" descr="A close up of a sign&#10;&#10;Description automatically generated">
            <a:extLst>
              <a:ext uri="{FF2B5EF4-FFF2-40B4-BE49-F238E27FC236}">
                <a16:creationId xmlns:a16="http://schemas.microsoft.com/office/drawing/2014/main" id="{F901CD29-995A-453C-8508-1612B845D5F4}"/>
              </a:ext>
            </a:extLst>
          </p:cNvPr>
          <p:cNvPicPr>
            <a:picLocks noChangeAspect="1"/>
          </p:cNvPicPr>
          <p:nvPr/>
        </p:nvPicPr>
        <p:blipFill>
          <a:blip r:embed="rId2"/>
          <a:stretch>
            <a:fillRect/>
          </a:stretch>
        </p:blipFill>
        <p:spPr>
          <a:xfrm>
            <a:off x="6504806" y="321734"/>
            <a:ext cx="5338938" cy="2785534"/>
          </a:xfrm>
          <a:prstGeom prst="rect">
            <a:avLst/>
          </a:prstGeom>
        </p:spPr>
      </p:pic>
      <p:cxnSp>
        <p:nvCxnSpPr>
          <p:cNvPr id="13" name="Straight Connector 1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person, man, photo, indoor&#10;&#10;Description automatically generated">
            <a:extLst>
              <a:ext uri="{FF2B5EF4-FFF2-40B4-BE49-F238E27FC236}">
                <a16:creationId xmlns:a16="http://schemas.microsoft.com/office/drawing/2014/main" id="{3530D707-38D5-42D6-BEA2-C885BA6B80A7}"/>
              </a:ext>
            </a:extLst>
          </p:cNvPr>
          <p:cNvPicPr>
            <a:picLocks noChangeAspect="1"/>
          </p:cNvPicPr>
          <p:nvPr/>
        </p:nvPicPr>
        <p:blipFill>
          <a:blip r:embed="rId3"/>
          <a:stretch>
            <a:fillRect/>
          </a:stretch>
        </p:blipFill>
        <p:spPr>
          <a:xfrm>
            <a:off x="7073662" y="3750733"/>
            <a:ext cx="4201226" cy="2794807"/>
          </a:xfrm>
          <a:prstGeom prst="rect">
            <a:avLst/>
          </a:prstGeom>
        </p:spPr>
      </p:pic>
    </p:spTree>
    <p:extLst>
      <p:ext uri="{BB962C8B-B14F-4D97-AF65-F5344CB8AC3E}">
        <p14:creationId xmlns:p14="http://schemas.microsoft.com/office/powerpoint/2010/main" val="211131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D06B4-DE34-4AEC-8AD2-293BCE326382}"/>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3300" kern="1200">
                <a:solidFill>
                  <a:schemeClr val="bg1"/>
                </a:solidFill>
                <a:latin typeface="+mj-lt"/>
                <a:ea typeface="+mj-ea"/>
                <a:cs typeface="+mj-cs"/>
              </a:rPr>
              <a:t>If you could take a pill that would permanently make your sense of smell as acute as a dog’s, would you?  WHY?</a:t>
            </a:r>
          </a:p>
        </p:txBody>
      </p:sp>
      <p:sp>
        <p:nvSpPr>
          <p:cNvPr id="17" name="Freeform: Shape 1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screenshot of a cell phone&#10;&#10;Description automatically generated">
            <a:extLst>
              <a:ext uri="{FF2B5EF4-FFF2-40B4-BE49-F238E27FC236}">
                <a16:creationId xmlns:a16="http://schemas.microsoft.com/office/drawing/2014/main" id="{0BDEBBC4-2CB8-4E40-BCC2-51F865EFE3E2}"/>
              </a:ext>
            </a:extLst>
          </p:cNvPr>
          <p:cNvPicPr>
            <a:picLocks noChangeAspect="1"/>
          </p:cNvPicPr>
          <p:nvPr/>
        </p:nvPicPr>
        <p:blipFill>
          <a:blip r:embed="rId2"/>
          <a:stretch>
            <a:fillRect/>
          </a:stretch>
        </p:blipFill>
        <p:spPr>
          <a:xfrm>
            <a:off x="419382" y="1012575"/>
            <a:ext cx="4047843" cy="3464679"/>
          </a:xfrm>
          <a:prstGeom prst="rect">
            <a:avLst/>
          </a:prstGeom>
        </p:spPr>
      </p:pic>
    </p:spTree>
    <p:extLst>
      <p:ext uri="{BB962C8B-B14F-4D97-AF65-F5344CB8AC3E}">
        <p14:creationId xmlns:p14="http://schemas.microsoft.com/office/powerpoint/2010/main" val="279708769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6A9-273E-40F9-9CB9-3139FF61BB7B}"/>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2400"/>
              <a:t>If you were sentenced to hear one sound for an hour a day for the next 5 years, which of the following would be most unbearable: a baby crying, someone screaming in fear, someone yelling at a child, an old man cursing, or the song “It’s a small world”?</a:t>
            </a:r>
          </a:p>
        </p:txBody>
      </p:sp>
      <p:pic>
        <p:nvPicPr>
          <p:cNvPr id="12" name="Picture 11">
            <a:extLst>
              <a:ext uri="{FF2B5EF4-FFF2-40B4-BE49-F238E27FC236}">
                <a16:creationId xmlns:a16="http://schemas.microsoft.com/office/drawing/2014/main" id="{FE2EE9AB-3295-465D-A436-2599AFA30334}"/>
              </a:ext>
            </a:extLst>
          </p:cNvPr>
          <p:cNvPicPr>
            <a:picLocks noChangeAspect="1"/>
          </p:cNvPicPr>
          <p:nvPr/>
        </p:nvPicPr>
        <p:blipFill>
          <a:blip r:embed="rId2"/>
          <a:stretch>
            <a:fillRect/>
          </a:stretch>
        </p:blipFill>
        <p:spPr>
          <a:xfrm>
            <a:off x="481946" y="744825"/>
            <a:ext cx="2685705" cy="3506664"/>
          </a:xfrm>
          <a:prstGeom prst="rect">
            <a:avLst/>
          </a:prstGeom>
        </p:spPr>
      </p:pic>
      <p:pic>
        <p:nvPicPr>
          <p:cNvPr id="4" name="Picture 3" descr="A baby lying on a bed&#10;&#10;Description automatically generated">
            <a:extLst>
              <a:ext uri="{FF2B5EF4-FFF2-40B4-BE49-F238E27FC236}">
                <a16:creationId xmlns:a16="http://schemas.microsoft.com/office/drawing/2014/main" id="{EA8FCEF2-B9E4-4F0B-B870-E2354EEF4B99}"/>
              </a:ext>
            </a:extLst>
          </p:cNvPr>
          <p:cNvPicPr>
            <a:picLocks noChangeAspect="1"/>
          </p:cNvPicPr>
          <p:nvPr/>
        </p:nvPicPr>
        <p:blipFill>
          <a:blip r:embed="rId3"/>
          <a:stretch>
            <a:fillRect/>
          </a:stretch>
        </p:blipFill>
        <p:spPr>
          <a:xfrm>
            <a:off x="3328518" y="1051997"/>
            <a:ext cx="2685705" cy="3199491"/>
          </a:xfrm>
          <a:prstGeom prst="rect">
            <a:avLst/>
          </a:prstGeom>
        </p:spPr>
      </p:pic>
      <p:pic>
        <p:nvPicPr>
          <p:cNvPr id="10" name="Picture 9" descr="A picture containing person, wall, indoor, woman&#10;&#10;Description automatically generated">
            <a:extLst>
              <a:ext uri="{FF2B5EF4-FFF2-40B4-BE49-F238E27FC236}">
                <a16:creationId xmlns:a16="http://schemas.microsoft.com/office/drawing/2014/main" id="{89F95BC4-A751-41F2-977C-C646CD8814BD}"/>
              </a:ext>
            </a:extLst>
          </p:cNvPr>
          <p:cNvPicPr>
            <a:picLocks noChangeAspect="1"/>
          </p:cNvPicPr>
          <p:nvPr/>
        </p:nvPicPr>
        <p:blipFill>
          <a:blip r:embed="rId4"/>
          <a:stretch>
            <a:fillRect/>
          </a:stretch>
        </p:blipFill>
        <p:spPr>
          <a:xfrm>
            <a:off x="6529782" y="476572"/>
            <a:ext cx="2024230" cy="3774917"/>
          </a:xfrm>
          <a:prstGeom prst="rect">
            <a:avLst/>
          </a:prstGeom>
        </p:spPr>
      </p:pic>
      <p:pic>
        <p:nvPicPr>
          <p:cNvPr id="6" name="Picture 5">
            <a:extLst>
              <a:ext uri="{FF2B5EF4-FFF2-40B4-BE49-F238E27FC236}">
                <a16:creationId xmlns:a16="http://schemas.microsoft.com/office/drawing/2014/main" id="{B64CEA99-5BC8-4B89-8004-5F7FDA21479A}"/>
              </a:ext>
            </a:extLst>
          </p:cNvPr>
          <p:cNvPicPr>
            <a:picLocks noChangeAspect="1"/>
          </p:cNvPicPr>
          <p:nvPr/>
        </p:nvPicPr>
        <p:blipFill>
          <a:blip r:embed="rId5"/>
          <a:stretch>
            <a:fillRect/>
          </a:stretch>
        </p:blipFill>
        <p:spPr>
          <a:xfrm>
            <a:off x="9021662" y="1494481"/>
            <a:ext cx="2685706" cy="2757007"/>
          </a:xfrm>
          <a:prstGeom prst="rect">
            <a:avLst/>
          </a:prstGeom>
        </p:spPr>
      </p:pic>
      <p:cxnSp>
        <p:nvCxnSpPr>
          <p:cNvPr id="17" name="Straight Connector 16">
            <a:extLst>
              <a:ext uri="{FF2B5EF4-FFF2-40B4-BE49-F238E27FC236}">
                <a16:creationId xmlns:a16="http://schemas.microsoft.com/office/drawing/2014/main" id="{8733B210-462D-42A4-BA20-36743BB5E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E57DF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64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B43F-4257-4BA0-B8AC-B4CEEF7812BA}"/>
              </a:ext>
            </a:extLst>
          </p:cNvPr>
          <p:cNvSpPr>
            <a:spLocks noGrp="1"/>
          </p:cNvSpPr>
          <p:nvPr>
            <p:ph type="title"/>
          </p:nvPr>
        </p:nvSpPr>
        <p:spPr>
          <a:xfrm>
            <a:off x="6072445" y="3794336"/>
            <a:ext cx="5319433" cy="1922251"/>
          </a:xfrm>
        </p:spPr>
        <p:txBody>
          <a:bodyPr vert="horz" lIns="91440" tIns="45720" rIns="91440" bIns="45720" rtlCol="0" anchor="t">
            <a:normAutofit/>
          </a:bodyPr>
          <a:lstStyle/>
          <a:p>
            <a:r>
              <a:rPr lang="en-US" sz="3700"/>
              <a:t>If you could go on one of the first commercial space flights, would you?  WHY?</a:t>
            </a:r>
          </a:p>
        </p:txBody>
      </p:sp>
      <p:sp>
        <p:nvSpPr>
          <p:cNvPr id="20" name="Freeform: Shape 19">
            <a:extLst>
              <a:ext uri="{FF2B5EF4-FFF2-40B4-BE49-F238E27FC236}">
                <a16:creationId xmlns:a16="http://schemas.microsoft.com/office/drawing/2014/main" id="{0C526D66-3621-4347-B1EF-342CBF4D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3466"/>
            <a:ext cx="5393770" cy="6374535"/>
          </a:xfrm>
          <a:custGeom>
            <a:avLst/>
            <a:gdLst>
              <a:gd name="connsiteX0" fmla="*/ 2047752 w 5393770"/>
              <a:gd name="connsiteY0" fmla="*/ 0 h 6374535"/>
              <a:gd name="connsiteX1" fmla="*/ 5393770 w 5393770"/>
              <a:gd name="connsiteY1" fmla="*/ 3346018 h 6374535"/>
              <a:gd name="connsiteX2" fmla="*/ 3642663 w 5393770"/>
              <a:gd name="connsiteY2" fmla="*/ 6288190 h 6374535"/>
              <a:gd name="connsiteX3" fmla="*/ 3463422 w 5393770"/>
              <a:gd name="connsiteY3" fmla="*/ 6374535 h 6374535"/>
              <a:gd name="connsiteX4" fmla="*/ 624279 w 5393770"/>
              <a:gd name="connsiteY4" fmla="*/ 6374535 h 6374535"/>
              <a:gd name="connsiteX5" fmla="*/ 382249 w 5393770"/>
              <a:gd name="connsiteY5" fmla="*/ 6248727 h 6374535"/>
              <a:gd name="connsiteX6" fmla="*/ 143729 w 5393770"/>
              <a:gd name="connsiteY6" fmla="*/ 6097845 h 6374535"/>
              <a:gd name="connsiteX7" fmla="*/ 0 w 5393770"/>
              <a:gd name="connsiteY7" fmla="*/ 5989017 h 6374535"/>
              <a:gd name="connsiteX8" fmla="*/ 0 w 5393770"/>
              <a:gd name="connsiteY8" fmla="*/ 703020 h 6374535"/>
              <a:gd name="connsiteX9" fmla="*/ 143728 w 5393770"/>
              <a:gd name="connsiteY9" fmla="*/ 594191 h 6374535"/>
              <a:gd name="connsiteX10" fmla="*/ 2047752 w 5393770"/>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3770" h="6374535">
                <a:moveTo>
                  <a:pt x="2047752" y="0"/>
                </a:moveTo>
                <a:cubicBezTo>
                  <a:pt x="3895707" y="0"/>
                  <a:pt x="5393770" y="1498063"/>
                  <a:pt x="5393770" y="3346018"/>
                </a:cubicBezTo>
                <a:cubicBezTo>
                  <a:pt x="5393770" y="4616487"/>
                  <a:pt x="4685701" y="5721578"/>
                  <a:pt x="3642663" y="6288190"/>
                </a:cubicBezTo>
                <a:lnTo>
                  <a:pt x="3463422" y="6374535"/>
                </a:lnTo>
                <a:lnTo>
                  <a:pt x="624279" y="6374535"/>
                </a:lnTo>
                <a:lnTo>
                  <a:pt x="382249" y="6248727"/>
                </a:lnTo>
                <a:cubicBezTo>
                  <a:pt x="300507" y="6201724"/>
                  <a:pt x="220937" y="6151368"/>
                  <a:pt x="143729" y="6097845"/>
                </a:cubicBezTo>
                <a:lnTo>
                  <a:pt x="0" y="5989017"/>
                </a:lnTo>
                <a:lnTo>
                  <a:pt x="0" y="703020"/>
                </a:lnTo>
                <a:lnTo>
                  <a:pt x="143728" y="594191"/>
                </a:lnTo>
                <a:cubicBezTo>
                  <a:pt x="684187" y="219535"/>
                  <a:pt x="1340332" y="0"/>
                  <a:pt x="204775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193166D-DDF1-4F9A-A786-A7AEF5375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7373"/>
            <a:ext cx="5229863" cy="6210629"/>
          </a:xfrm>
          <a:custGeom>
            <a:avLst/>
            <a:gdLst>
              <a:gd name="connsiteX0" fmla="*/ 2047751 w 5229863"/>
              <a:gd name="connsiteY0" fmla="*/ 0 h 6210629"/>
              <a:gd name="connsiteX1" fmla="*/ 5229863 w 5229863"/>
              <a:gd name="connsiteY1" fmla="*/ 3182112 h 6210629"/>
              <a:gd name="connsiteX2" fmla="*/ 3286373 w 5229863"/>
              <a:gd name="connsiteY2" fmla="*/ 6114158 h 6210629"/>
              <a:gd name="connsiteX3" fmla="*/ 3022794 w 5229863"/>
              <a:gd name="connsiteY3" fmla="*/ 6210629 h 6210629"/>
              <a:gd name="connsiteX4" fmla="*/ 1077939 w 5229863"/>
              <a:gd name="connsiteY4" fmla="*/ 6210629 h 6210629"/>
              <a:gd name="connsiteX5" fmla="*/ 953634 w 5229863"/>
              <a:gd name="connsiteY5" fmla="*/ 6171135 h 6210629"/>
              <a:gd name="connsiteX6" fmla="*/ 23632 w 5229863"/>
              <a:gd name="connsiteY6" fmla="*/ 5637585 h 6210629"/>
              <a:gd name="connsiteX7" fmla="*/ 0 w 5229863"/>
              <a:gd name="connsiteY7" fmla="*/ 5616107 h 6210629"/>
              <a:gd name="connsiteX8" fmla="*/ 0 w 5229863"/>
              <a:gd name="connsiteY8" fmla="*/ 748118 h 6210629"/>
              <a:gd name="connsiteX9" fmla="*/ 23632 w 5229863"/>
              <a:gd name="connsiteY9" fmla="*/ 726640 h 6210629"/>
              <a:gd name="connsiteX10" fmla="*/ 2047751 w 5229863"/>
              <a:gd name="connsiteY10" fmla="*/ 0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9863" h="6210629">
                <a:moveTo>
                  <a:pt x="2047751" y="0"/>
                </a:moveTo>
                <a:cubicBezTo>
                  <a:pt x="3805183" y="0"/>
                  <a:pt x="5229863" y="1424680"/>
                  <a:pt x="5229863" y="3182112"/>
                </a:cubicBezTo>
                <a:cubicBezTo>
                  <a:pt x="5229863" y="4500186"/>
                  <a:pt x="4428481" y="5631087"/>
                  <a:pt x="3286373" y="6114158"/>
                </a:cubicBezTo>
                <a:lnTo>
                  <a:pt x="3022794" y="6210629"/>
                </a:lnTo>
                <a:lnTo>
                  <a:pt x="1077939" y="6210629"/>
                </a:lnTo>
                <a:lnTo>
                  <a:pt x="953634" y="6171135"/>
                </a:lnTo>
                <a:cubicBezTo>
                  <a:pt x="612471" y="6046219"/>
                  <a:pt x="298661" y="5864559"/>
                  <a:pt x="23632" y="5637585"/>
                </a:cubicBezTo>
                <a:lnTo>
                  <a:pt x="0" y="5616107"/>
                </a:lnTo>
                <a:lnTo>
                  <a:pt x="0" y="748118"/>
                </a:lnTo>
                <a:lnTo>
                  <a:pt x="23632" y="726640"/>
                </a:lnTo>
                <a:cubicBezTo>
                  <a:pt x="573689" y="272693"/>
                  <a:pt x="1278875" y="0"/>
                  <a:pt x="20477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E4EE7214-AC05-465E-A501-65AA04EF5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8355"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newspaper&#10;&#10;Description automatically generated">
            <a:extLst>
              <a:ext uri="{FF2B5EF4-FFF2-40B4-BE49-F238E27FC236}">
                <a16:creationId xmlns:a16="http://schemas.microsoft.com/office/drawing/2014/main" id="{FA291F15-7C00-4BDA-A217-03F7FF16AB23}"/>
              </a:ext>
            </a:extLst>
          </p:cNvPr>
          <p:cNvPicPr>
            <a:picLocks noChangeAspect="1"/>
          </p:cNvPicPr>
          <p:nvPr/>
        </p:nvPicPr>
        <p:blipFill>
          <a:blip r:embed="rId2"/>
          <a:stretch>
            <a:fillRect/>
          </a:stretch>
        </p:blipFill>
        <p:spPr>
          <a:xfrm>
            <a:off x="1149988" y="1670714"/>
            <a:ext cx="2051511" cy="4435701"/>
          </a:xfrm>
          <a:prstGeom prst="rect">
            <a:avLst/>
          </a:prstGeom>
        </p:spPr>
      </p:pic>
      <p:pic>
        <p:nvPicPr>
          <p:cNvPr id="6" name="Graphic 5" descr="Airplane">
            <a:extLst>
              <a:ext uri="{FF2B5EF4-FFF2-40B4-BE49-F238E27FC236}">
                <a16:creationId xmlns:a16="http://schemas.microsoft.com/office/drawing/2014/main" id="{7FDF68CA-B0B0-474A-BFE7-5C1A1614B7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3550" y="110681"/>
            <a:ext cx="1828801" cy="1828801"/>
          </a:xfrm>
          <a:prstGeom prst="rect">
            <a:avLst/>
          </a:prstGeom>
        </p:spPr>
      </p:pic>
    </p:spTree>
    <p:extLst>
      <p:ext uri="{BB962C8B-B14F-4D97-AF65-F5344CB8AC3E}">
        <p14:creationId xmlns:p14="http://schemas.microsoft.com/office/powerpoint/2010/main" val="406221459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8D79A-4B1D-4B40-B8C1-89A0B667AD61}"/>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4100" kern="1200">
                <a:solidFill>
                  <a:schemeClr val="tx1"/>
                </a:solidFill>
                <a:latin typeface="+mj-lt"/>
                <a:ea typeface="+mj-ea"/>
                <a:cs typeface="+mj-cs"/>
              </a:rPr>
              <a:t>Would you rather be extremely successful in an unconventional way that few people can relate to or in a conventional way that people identify with more easily?  WHY?</a:t>
            </a:r>
          </a:p>
        </p:txBody>
      </p:sp>
      <p:cxnSp>
        <p:nvCxnSpPr>
          <p:cNvPr id="11" name="Straight Connector 10">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cat sitting on a plate&#10;&#10;Description automatically generated">
            <a:extLst>
              <a:ext uri="{FF2B5EF4-FFF2-40B4-BE49-F238E27FC236}">
                <a16:creationId xmlns:a16="http://schemas.microsoft.com/office/drawing/2014/main" id="{13E99D61-8E66-43BE-BC80-F63E9B25634F}"/>
              </a:ext>
            </a:extLst>
          </p:cNvPr>
          <p:cNvPicPr>
            <a:picLocks noChangeAspect="1"/>
          </p:cNvPicPr>
          <p:nvPr/>
        </p:nvPicPr>
        <p:blipFill>
          <a:blip r:embed="rId2"/>
          <a:stretch>
            <a:fillRect/>
          </a:stretch>
        </p:blipFill>
        <p:spPr>
          <a:xfrm>
            <a:off x="5339376" y="4281935"/>
            <a:ext cx="1513248" cy="1787776"/>
          </a:xfrm>
          <a:prstGeom prst="rect">
            <a:avLst/>
          </a:prstGeom>
        </p:spPr>
      </p:pic>
    </p:spTree>
    <p:extLst>
      <p:ext uri="{BB962C8B-B14F-4D97-AF65-F5344CB8AC3E}">
        <p14:creationId xmlns:p14="http://schemas.microsoft.com/office/powerpoint/2010/main" val="289188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5DD7C-DE86-4EAD-92F4-918D7E64584F}"/>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3300" kern="1200" spc="200">
                <a:solidFill>
                  <a:schemeClr val="bg1"/>
                </a:solidFill>
                <a:latin typeface="+mj-lt"/>
                <a:ea typeface="+mj-ea"/>
                <a:cs typeface="+mj-cs"/>
              </a:rPr>
              <a:t>Are you more likely to walk or stand still when you are going up an escalator?  What do you think this reveals about you? </a:t>
            </a:r>
          </a:p>
        </p:txBody>
      </p:sp>
      <p:sp>
        <p:nvSpPr>
          <p:cNvPr id="24" name="Freeform: Shape 2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E915502-1866-41EE-95C6-3BE7687CF761}"/>
              </a:ext>
            </a:extLst>
          </p:cNvPr>
          <p:cNvPicPr>
            <a:picLocks noChangeAspect="1"/>
          </p:cNvPicPr>
          <p:nvPr/>
        </p:nvPicPr>
        <p:blipFill>
          <a:blip r:embed="rId2"/>
          <a:stretch>
            <a:fillRect/>
          </a:stretch>
        </p:blipFill>
        <p:spPr>
          <a:xfrm>
            <a:off x="419382" y="682806"/>
            <a:ext cx="4047843" cy="4124217"/>
          </a:xfrm>
          <a:prstGeom prst="rect">
            <a:avLst/>
          </a:prstGeom>
        </p:spPr>
      </p:pic>
    </p:spTree>
    <p:extLst>
      <p:ext uri="{BB962C8B-B14F-4D97-AF65-F5344CB8AC3E}">
        <p14:creationId xmlns:p14="http://schemas.microsoft.com/office/powerpoint/2010/main" val="292705210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40A532-3810-4DE3-B29C-06C866094AEF}"/>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3400">
                <a:solidFill>
                  <a:srgbClr val="FFFFFF"/>
                </a:solidFill>
              </a:rPr>
              <a:t>Do you more often feel that life is too short or too long? Why?</a:t>
            </a:r>
          </a:p>
        </p:txBody>
      </p:sp>
      <p:pic>
        <p:nvPicPr>
          <p:cNvPr id="4" name="Picture 3" descr="A person wearing a suit and tie&#10;&#10;Description automatically generated">
            <a:extLst>
              <a:ext uri="{FF2B5EF4-FFF2-40B4-BE49-F238E27FC236}">
                <a16:creationId xmlns:a16="http://schemas.microsoft.com/office/drawing/2014/main" id="{BDDA7170-FB8E-4E04-ADF5-8E911ECABBE9}"/>
              </a:ext>
            </a:extLst>
          </p:cNvPr>
          <p:cNvPicPr>
            <a:picLocks noChangeAspect="1"/>
          </p:cNvPicPr>
          <p:nvPr/>
        </p:nvPicPr>
        <p:blipFill>
          <a:blip r:embed="rId2"/>
          <a:stretch>
            <a:fillRect/>
          </a:stretch>
        </p:blipFill>
        <p:spPr>
          <a:xfrm>
            <a:off x="1303856" y="307731"/>
            <a:ext cx="3488285" cy="3997637"/>
          </a:xfrm>
          <a:prstGeom prst="rect">
            <a:avLst/>
          </a:prstGeom>
        </p:spPr>
      </p:pic>
      <p:pic>
        <p:nvPicPr>
          <p:cNvPr id="6" name="Graphic 5" descr="Stopwatch">
            <a:extLst>
              <a:ext uri="{FF2B5EF4-FFF2-40B4-BE49-F238E27FC236}">
                <a16:creationId xmlns:a16="http://schemas.microsoft.com/office/drawing/2014/main" id="{9C5BABAE-3AA4-4D65-8D1B-92D53FCF1A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5183" y="307731"/>
            <a:ext cx="3997637" cy="3997637"/>
          </a:xfrm>
          <a:prstGeom prst="rect">
            <a:avLst/>
          </a:prstGeom>
        </p:spPr>
      </p:pic>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84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7C6077-85C6-40F4-B4C5-49C0764B6971}"/>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2400" kern="1200">
                <a:solidFill>
                  <a:srgbClr val="FFFFFF"/>
                </a:solidFill>
                <a:latin typeface="+mj-lt"/>
                <a:ea typeface="+mj-ea"/>
                <a:cs typeface="+mj-cs"/>
              </a:rPr>
              <a:t>Your child has fallen in love with a good person of another race but won’t marry without your approval.  Would you oppose the marriage? What do your thoughts on this tell you about how America has changed since Martin Luther King’s death nearly 50 years ago? </a:t>
            </a:r>
          </a:p>
        </p:txBody>
      </p:sp>
      <p:sp>
        <p:nvSpPr>
          <p:cNvPr id="11"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Group">
            <a:extLst>
              <a:ext uri="{FF2B5EF4-FFF2-40B4-BE49-F238E27FC236}">
                <a16:creationId xmlns:a16="http://schemas.microsoft.com/office/drawing/2014/main" id="{7BE3F8D8-891E-4C58-88C0-DC9D5B681A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418136623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28DC41-A357-44D6-AED1-496DE593D083}"/>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000">
                <a:solidFill>
                  <a:srgbClr val="FFFFFF"/>
                </a:solidFill>
              </a:rPr>
              <a:t>If you ruled the world and could dictate any policies you wished, how would you change things? </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person posing for a picture&#10;&#10;Description automatically generated">
            <a:extLst>
              <a:ext uri="{FF2B5EF4-FFF2-40B4-BE49-F238E27FC236}">
                <a16:creationId xmlns:a16="http://schemas.microsoft.com/office/drawing/2014/main" id="{3E90B94A-43C0-479C-89A7-74D061DF84FE}"/>
              </a:ext>
            </a:extLst>
          </p:cNvPr>
          <p:cNvPicPr>
            <a:picLocks noChangeAspect="1"/>
          </p:cNvPicPr>
          <p:nvPr/>
        </p:nvPicPr>
        <p:blipFill>
          <a:blip r:embed="rId2"/>
          <a:stretch>
            <a:fillRect/>
          </a:stretch>
        </p:blipFill>
        <p:spPr>
          <a:xfrm>
            <a:off x="1281165" y="2426818"/>
            <a:ext cx="3556721"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Graphic 5" descr="Head with Gears">
            <a:extLst>
              <a:ext uri="{FF2B5EF4-FFF2-40B4-BE49-F238E27FC236}">
                <a16:creationId xmlns:a16="http://schemas.microsoft.com/office/drawing/2014/main" id="{9AC58D9E-07DC-494C-BC81-E1DD7FB683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4213" y="2426818"/>
            <a:ext cx="3997637" cy="3997637"/>
          </a:xfrm>
          <a:prstGeom prst="rect">
            <a:avLst/>
          </a:prstGeom>
        </p:spPr>
      </p:pic>
    </p:spTree>
    <p:extLst>
      <p:ext uri="{BB962C8B-B14F-4D97-AF65-F5344CB8AC3E}">
        <p14:creationId xmlns:p14="http://schemas.microsoft.com/office/powerpoint/2010/main" val="281362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4E0C-72C7-4A5B-948A-2E22DE569394}"/>
              </a:ext>
            </a:extLst>
          </p:cNvPr>
          <p:cNvSpPr>
            <a:spLocks noGrp="1"/>
          </p:cNvSpPr>
          <p:nvPr>
            <p:ph type="title"/>
          </p:nvPr>
        </p:nvSpPr>
        <p:spPr>
          <a:xfrm>
            <a:off x="6072445" y="3794336"/>
            <a:ext cx="5319433" cy="1922251"/>
          </a:xfrm>
        </p:spPr>
        <p:txBody>
          <a:bodyPr vert="horz" lIns="91440" tIns="45720" rIns="91440" bIns="45720" rtlCol="0" anchor="t">
            <a:normAutofit/>
          </a:bodyPr>
          <a:lstStyle/>
          <a:p>
            <a:r>
              <a:rPr lang="en-US" sz="3000"/>
              <a:t>Is it important for you to have a private area in your home that is exclusively yours and never disturbed by others? </a:t>
            </a:r>
          </a:p>
        </p:txBody>
      </p:sp>
      <p:sp>
        <p:nvSpPr>
          <p:cNvPr id="14" name="Freeform: Shape 13">
            <a:extLst>
              <a:ext uri="{FF2B5EF4-FFF2-40B4-BE49-F238E27FC236}">
                <a16:creationId xmlns:a16="http://schemas.microsoft.com/office/drawing/2014/main" id="{0C526D66-3621-4347-B1EF-342CBF4D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3466"/>
            <a:ext cx="5393770" cy="6374535"/>
          </a:xfrm>
          <a:custGeom>
            <a:avLst/>
            <a:gdLst>
              <a:gd name="connsiteX0" fmla="*/ 2047752 w 5393770"/>
              <a:gd name="connsiteY0" fmla="*/ 0 h 6374535"/>
              <a:gd name="connsiteX1" fmla="*/ 5393770 w 5393770"/>
              <a:gd name="connsiteY1" fmla="*/ 3346018 h 6374535"/>
              <a:gd name="connsiteX2" fmla="*/ 3642663 w 5393770"/>
              <a:gd name="connsiteY2" fmla="*/ 6288190 h 6374535"/>
              <a:gd name="connsiteX3" fmla="*/ 3463422 w 5393770"/>
              <a:gd name="connsiteY3" fmla="*/ 6374535 h 6374535"/>
              <a:gd name="connsiteX4" fmla="*/ 624279 w 5393770"/>
              <a:gd name="connsiteY4" fmla="*/ 6374535 h 6374535"/>
              <a:gd name="connsiteX5" fmla="*/ 382249 w 5393770"/>
              <a:gd name="connsiteY5" fmla="*/ 6248727 h 6374535"/>
              <a:gd name="connsiteX6" fmla="*/ 143729 w 5393770"/>
              <a:gd name="connsiteY6" fmla="*/ 6097845 h 6374535"/>
              <a:gd name="connsiteX7" fmla="*/ 0 w 5393770"/>
              <a:gd name="connsiteY7" fmla="*/ 5989017 h 6374535"/>
              <a:gd name="connsiteX8" fmla="*/ 0 w 5393770"/>
              <a:gd name="connsiteY8" fmla="*/ 703020 h 6374535"/>
              <a:gd name="connsiteX9" fmla="*/ 143728 w 5393770"/>
              <a:gd name="connsiteY9" fmla="*/ 594191 h 6374535"/>
              <a:gd name="connsiteX10" fmla="*/ 2047752 w 5393770"/>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3770" h="6374535">
                <a:moveTo>
                  <a:pt x="2047752" y="0"/>
                </a:moveTo>
                <a:cubicBezTo>
                  <a:pt x="3895707" y="0"/>
                  <a:pt x="5393770" y="1498063"/>
                  <a:pt x="5393770" y="3346018"/>
                </a:cubicBezTo>
                <a:cubicBezTo>
                  <a:pt x="5393770" y="4616487"/>
                  <a:pt x="4685701" y="5721578"/>
                  <a:pt x="3642663" y="6288190"/>
                </a:cubicBezTo>
                <a:lnTo>
                  <a:pt x="3463422" y="6374535"/>
                </a:lnTo>
                <a:lnTo>
                  <a:pt x="624279" y="6374535"/>
                </a:lnTo>
                <a:lnTo>
                  <a:pt x="382249" y="6248727"/>
                </a:lnTo>
                <a:cubicBezTo>
                  <a:pt x="300507" y="6201724"/>
                  <a:pt x="220937" y="6151368"/>
                  <a:pt x="143729" y="6097845"/>
                </a:cubicBezTo>
                <a:lnTo>
                  <a:pt x="0" y="5989017"/>
                </a:lnTo>
                <a:lnTo>
                  <a:pt x="0" y="703020"/>
                </a:lnTo>
                <a:lnTo>
                  <a:pt x="143728" y="594191"/>
                </a:lnTo>
                <a:cubicBezTo>
                  <a:pt x="684187" y="219535"/>
                  <a:pt x="1340332" y="0"/>
                  <a:pt x="204775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193166D-DDF1-4F9A-A786-A7AEF5375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7373"/>
            <a:ext cx="5229863" cy="6210629"/>
          </a:xfrm>
          <a:custGeom>
            <a:avLst/>
            <a:gdLst>
              <a:gd name="connsiteX0" fmla="*/ 2047751 w 5229863"/>
              <a:gd name="connsiteY0" fmla="*/ 0 h 6210629"/>
              <a:gd name="connsiteX1" fmla="*/ 5229863 w 5229863"/>
              <a:gd name="connsiteY1" fmla="*/ 3182112 h 6210629"/>
              <a:gd name="connsiteX2" fmla="*/ 3286373 w 5229863"/>
              <a:gd name="connsiteY2" fmla="*/ 6114158 h 6210629"/>
              <a:gd name="connsiteX3" fmla="*/ 3022794 w 5229863"/>
              <a:gd name="connsiteY3" fmla="*/ 6210629 h 6210629"/>
              <a:gd name="connsiteX4" fmla="*/ 1077939 w 5229863"/>
              <a:gd name="connsiteY4" fmla="*/ 6210629 h 6210629"/>
              <a:gd name="connsiteX5" fmla="*/ 953634 w 5229863"/>
              <a:gd name="connsiteY5" fmla="*/ 6171135 h 6210629"/>
              <a:gd name="connsiteX6" fmla="*/ 23632 w 5229863"/>
              <a:gd name="connsiteY6" fmla="*/ 5637585 h 6210629"/>
              <a:gd name="connsiteX7" fmla="*/ 0 w 5229863"/>
              <a:gd name="connsiteY7" fmla="*/ 5616107 h 6210629"/>
              <a:gd name="connsiteX8" fmla="*/ 0 w 5229863"/>
              <a:gd name="connsiteY8" fmla="*/ 748118 h 6210629"/>
              <a:gd name="connsiteX9" fmla="*/ 23632 w 5229863"/>
              <a:gd name="connsiteY9" fmla="*/ 726640 h 6210629"/>
              <a:gd name="connsiteX10" fmla="*/ 2047751 w 5229863"/>
              <a:gd name="connsiteY10" fmla="*/ 0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9863" h="6210629">
                <a:moveTo>
                  <a:pt x="2047751" y="0"/>
                </a:moveTo>
                <a:cubicBezTo>
                  <a:pt x="3805183" y="0"/>
                  <a:pt x="5229863" y="1424680"/>
                  <a:pt x="5229863" y="3182112"/>
                </a:cubicBezTo>
                <a:cubicBezTo>
                  <a:pt x="5229863" y="4500186"/>
                  <a:pt x="4428481" y="5631087"/>
                  <a:pt x="3286373" y="6114158"/>
                </a:cubicBezTo>
                <a:lnTo>
                  <a:pt x="3022794" y="6210629"/>
                </a:lnTo>
                <a:lnTo>
                  <a:pt x="1077939" y="6210629"/>
                </a:lnTo>
                <a:lnTo>
                  <a:pt x="953634" y="6171135"/>
                </a:lnTo>
                <a:cubicBezTo>
                  <a:pt x="612471" y="6046219"/>
                  <a:pt x="298661" y="5864559"/>
                  <a:pt x="23632" y="5637585"/>
                </a:cubicBezTo>
                <a:lnTo>
                  <a:pt x="0" y="5616107"/>
                </a:lnTo>
                <a:lnTo>
                  <a:pt x="0" y="748118"/>
                </a:lnTo>
                <a:lnTo>
                  <a:pt x="23632" y="726640"/>
                </a:lnTo>
                <a:cubicBezTo>
                  <a:pt x="573689" y="272693"/>
                  <a:pt x="1278875" y="0"/>
                  <a:pt x="20477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E4EE7214-AC05-465E-A501-65AA04EF5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8355"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bottle of wine&#10;&#10;Description automatically generated">
            <a:extLst>
              <a:ext uri="{FF2B5EF4-FFF2-40B4-BE49-F238E27FC236}">
                <a16:creationId xmlns:a16="http://schemas.microsoft.com/office/drawing/2014/main" id="{33AF50CB-66DE-44D5-8982-03E0E94A26AE}"/>
              </a:ext>
            </a:extLst>
          </p:cNvPr>
          <p:cNvPicPr>
            <a:picLocks noChangeAspect="1"/>
          </p:cNvPicPr>
          <p:nvPr/>
        </p:nvPicPr>
        <p:blipFill>
          <a:blip r:embed="rId2"/>
          <a:stretch>
            <a:fillRect/>
          </a:stretch>
        </p:blipFill>
        <p:spPr>
          <a:xfrm>
            <a:off x="489328" y="1670714"/>
            <a:ext cx="3372832" cy="4435701"/>
          </a:xfrm>
          <a:prstGeom prst="rect">
            <a:avLst/>
          </a:prstGeom>
        </p:spPr>
      </p:pic>
      <p:pic>
        <p:nvPicPr>
          <p:cNvPr id="6" name="Graphic 5" descr="Heart Lock">
            <a:extLst>
              <a:ext uri="{FF2B5EF4-FFF2-40B4-BE49-F238E27FC236}">
                <a16:creationId xmlns:a16="http://schemas.microsoft.com/office/drawing/2014/main" id="{37CDBF0D-73BE-4015-A327-35DEC5BE54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3550" y="110681"/>
            <a:ext cx="1828801" cy="1828801"/>
          </a:xfrm>
          <a:prstGeom prst="rect">
            <a:avLst/>
          </a:prstGeom>
        </p:spPr>
      </p:pic>
    </p:spTree>
    <p:extLst>
      <p:ext uri="{BB962C8B-B14F-4D97-AF65-F5344CB8AC3E}">
        <p14:creationId xmlns:p14="http://schemas.microsoft.com/office/powerpoint/2010/main" val="37878861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25</TotalTime>
  <Words>617</Words>
  <Application>Microsoft Office PowerPoint</Application>
  <PresentationFormat>Widescreen</PresentationFormat>
  <Paragraphs>21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Gill Sans MT</vt:lpstr>
      <vt:lpstr>Office Theme</vt:lpstr>
      <vt:lpstr>PowerPoint Presentation</vt:lpstr>
      <vt:lpstr>If you could take a pill that would permanently make your sense of smell as acute as a dog’s, would you?  WHY?</vt:lpstr>
      <vt:lpstr>If you could go on one of the first commercial space flights, would you?  WHY?</vt:lpstr>
      <vt:lpstr>Would you rather be extremely successful in an unconventional way that few people can relate to or in a conventional way that people identify with more easily?  WHY?</vt:lpstr>
      <vt:lpstr>Are you more likely to walk or stand still when you are going up an escalator?  What do you think this reveals about you? </vt:lpstr>
      <vt:lpstr>Do you more often feel that life is too short or too long? Why?</vt:lpstr>
      <vt:lpstr>Your child has fallen in love with a good person of another race but won’t marry without your approval.  Would you oppose the marriage? What do your thoughts on this tell you about how America has changed since Martin Luther King’s death nearly 50 years ago? </vt:lpstr>
      <vt:lpstr>If you ruled the world and could dictate any policies you wished, how would you change things? </vt:lpstr>
      <vt:lpstr>Is it important for you to have a private area in your home that is exclusively yours and never disturbed by others? </vt:lpstr>
      <vt:lpstr>If you were sentenced to a year of solitary confinement with only one of the following, which would you pick: a pet, 25 books, 25 songs, or a pen and ample paper?  If you chose the books or songs, which ones would you definitely include? </vt:lpstr>
      <vt:lpstr>How much does waste bother you? If you were too stuffed to enjoy the fancy dessert you ordered at a restaurant, would you go ahead and eat it?  Assume that no one else wanted it and you couldn’t take it home.  If so what do you think that would accomplish? </vt:lpstr>
      <vt:lpstr>Do you like to hear about the details of your partner’s daily activities? Do you enjoy telling people about what happens to you during the day? </vt:lpstr>
      <vt:lpstr>When you spend money, do you consider who is profiting from your purchase? </vt:lpstr>
      <vt:lpstr>Do you think people see you as you really are? If not, how might you better show your true self? </vt:lpstr>
      <vt:lpstr>Do you consciously do things to test people? If so, why do you feel this is necessary?  How would it make you feel if a friend were doing that to you? </vt:lpstr>
      <vt:lpstr>If you could be a world-class athlete in the sport of your choice, which sport would you select? Why? </vt:lpstr>
      <vt:lpstr>Do you have any fears that you think are irrational? If so, which ones, and how have you tried to overcome them? </vt:lpstr>
      <vt:lpstr>Would you prefer being a great artist, musician, writer or actor? Why? </vt:lpstr>
      <vt:lpstr>What are the most dangerous things you enjoy? How dangerous would an activity have to be before you would avoid it?  Do you get more reckless or more cautious when you are feeling good about life? </vt:lpstr>
      <vt:lpstr>If you were sentenced to hear one sound for an hour a day for the next 5 years, which of the following would be most unbearable: a baby crying, someone screaming in fear, someone yelling at a child, an old man cursing, or the song “It’s a small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Straub, Carl</dc:creator>
  <cp:lastModifiedBy>Straub, Carl</cp:lastModifiedBy>
  <cp:revision>5</cp:revision>
  <dcterms:created xsi:type="dcterms:W3CDTF">2019-01-18T21:38:56Z</dcterms:created>
  <dcterms:modified xsi:type="dcterms:W3CDTF">2019-01-18T22:04:19Z</dcterms:modified>
</cp:coreProperties>
</file>