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57" r:id="rId5"/>
    <p:sldId id="262" r:id="rId6"/>
    <p:sldId id="265" r:id="rId7"/>
    <p:sldId id="263" r:id="rId8"/>
    <p:sldId id="264" r:id="rId9"/>
    <p:sldId id="258"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C017C-01D3-290B-E878-968CB527FBB6}" v="1453" dt="2020-03-04T22:40:46.551"/>
    <p1510:client id="{43407B05-4E58-1FC9-6A90-63CCE72BA2BE}" v="23" dt="2022-09-12T20:39:59.958"/>
    <p1510:client id="{6F1AD46C-5778-1C46-AD2B-B3B02C9B7F12}" v="39" dt="2020-03-05T21:23:14.341"/>
    <p1510:client id="{CC38E1D9-97A2-2636-469E-5AEE826EE7F2}" v="352" dt="2023-01-19T21:50:19.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2F8AD-3030-4467-AC7A-CB69DE19B4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8F6A51C-6318-41F9-8FF9-63DDF7E75A4E}">
      <dgm:prSet/>
      <dgm:spPr/>
      <dgm:t>
        <a:bodyPr/>
        <a:lstStyle/>
        <a:p>
          <a:r>
            <a:rPr lang="en-US"/>
            <a:t>Bell Ringer </a:t>
          </a:r>
        </a:p>
      </dgm:t>
    </dgm:pt>
    <dgm:pt modelId="{E0494BCB-8303-44B7-86BB-F43514D658B1}" type="parTrans" cxnId="{B85E0B37-4CFD-4550-A361-6DFB29BC7080}">
      <dgm:prSet/>
      <dgm:spPr/>
      <dgm:t>
        <a:bodyPr/>
        <a:lstStyle/>
        <a:p>
          <a:endParaRPr lang="en-US"/>
        </a:p>
      </dgm:t>
    </dgm:pt>
    <dgm:pt modelId="{935E97AB-E1D7-48F3-AA49-E2B78E16FBFA}" type="sibTrans" cxnId="{B85E0B37-4CFD-4550-A361-6DFB29BC7080}">
      <dgm:prSet/>
      <dgm:spPr/>
      <dgm:t>
        <a:bodyPr/>
        <a:lstStyle/>
        <a:p>
          <a:endParaRPr lang="en-US"/>
        </a:p>
      </dgm:t>
    </dgm:pt>
    <dgm:pt modelId="{24BC680B-4005-49BE-99CB-9E34BEC7285F}">
      <dgm:prSet/>
      <dgm:spPr/>
      <dgm:t>
        <a:bodyPr/>
        <a:lstStyle/>
        <a:p>
          <a:r>
            <a:rPr lang="en-US"/>
            <a:t>Review elements of a scientific argument</a:t>
          </a:r>
        </a:p>
      </dgm:t>
    </dgm:pt>
    <dgm:pt modelId="{B0002462-F7A8-4B9B-96CD-448A0C0BB021}" type="parTrans" cxnId="{53D50029-486D-4105-8F25-82A475DA78C4}">
      <dgm:prSet/>
      <dgm:spPr/>
      <dgm:t>
        <a:bodyPr/>
        <a:lstStyle/>
        <a:p>
          <a:endParaRPr lang="en-US"/>
        </a:p>
      </dgm:t>
    </dgm:pt>
    <dgm:pt modelId="{1FC15307-95A1-4582-AABD-F39F2FD9DA62}" type="sibTrans" cxnId="{53D50029-486D-4105-8F25-82A475DA78C4}">
      <dgm:prSet/>
      <dgm:spPr/>
      <dgm:t>
        <a:bodyPr/>
        <a:lstStyle/>
        <a:p>
          <a:endParaRPr lang="en-US"/>
        </a:p>
      </dgm:t>
    </dgm:pt>
    <dgm:pt modelId="{4CDC14B5-68D0-4E28-9BDD-2DA4D0A0A043}">
      <dgm:prSet/>
      <dgm:spPr/>
      <dgm:t>
        <a:bodyPr/>
        <a:lstStyle/>
        <a:p>
          <a:r>
            <a:rPr lang="en-US"/>
            <a:t>CER Card Sort </a:t>
          </a:r>
        </a:p>
      </dgm:t>
    </dgm:pt>
    <dgm:pt modelId="{140E9565-43D4-46F5-B262-53E9CD09F893}" type="parTrans" cxnId="{CD220FDC-73FA-436E-9E71-DFF01EB6CF3C}">
      <dgm:prSet/>
      <dgm:spPr/>
      <dgm:t>
        <a:bodyPr/>
        <a:lstStyle/>
        <a:p>
          <a:endParaRPr lang="en-US"/>
        </a:p>
      </dgm:t>
    </dgm:pt>
    <dgm:pt modelId="{8821B37F-2E9D-4EDB-91DD-94153997C600}" type="sibTrans" cxnId="{CD220FDC-73FA-436E-9E71-DFF01EB6CF3C}">
      <dgm:prSet/>
      <dgm:spPr/>
      <dgm:t>
        <a:bodyPr/>
        <a:lstStyle/>
        <a:p>
          <a:endParaRPr lang="en-US"/>
        </a:p>
      </dgm:t>
    </dgm:pt>
    <dgm:pt modelId="{BB741B17-BA0D-4650-817F-00597D4706A4}">
      <dgm:prSet/>
      <dgm:spPr/>
      <dgm:t>
        <a:bodyPr/>
        <a:lstStyle/>
        <a:p>
          <a:r>
            <a:rPr lang="en-US"/>
            <a:t>Exit Ticket </a:t>
          </a:r>
        </a:p>
      </dgm:t>
    </dgm:pt>
    <dgm:pt modelId="{9B41716A-636B-476B-91F4-A5E70AE796BB}" type="parTrans" cxnId="{6B77EA87-ED57-4116-8DD0-294B249AA271}">
      <dgm:prSet/>
      <dgm:spPr/>
      <dgm:t>
        <a:bodyPr/>
        <a:lstStyle/>
        <a:p>
          <a:endParaRPr lang="en-US"/>
        </a:p>
      </dgm:t>
    </dgm:pt>
    <dgm:pt modelId="{402786ED-EEA4-45C8-8CE6-15DC03F80F3D}" type="sibTrans" cxnId="{6B77EA87-ED57-4116-8DD0-294B249AA271}">
      <dgm:prSet/>
      <dgm:spPr/>
      <dgm:t>
        <a:bodyPr/>
        <a:lstStyle/>
        <a:p>
          <a:endParaRPr lang="en-US"/>
        </a:p>
      </dgm:t>
    </dgm:pt>
    <dgm:pt modelId="{F62A2557-EE17-4AA4-833D-56C35DE65002}" type="pres">
      <dgm:prSet presAssocID="{8012F8AD-3030-4467-AC7A-CB69DE19B4EA}" presName="linear" presStyleCnt="0">
        <dgm:presLayoutVars>
          <dgm:animLvl val="lvl"/>
          <dgm:resizeHandles val="exact"/>
        </dgm:presLayoutVars>
      </dgm:prSet>
      <dgm:spPr/>
    </dgm:pt>
    <dgm:pt modelId="{856E0423-5AC4-4633-8C8C-DEBB4FB36F47}" type="pres">
      <dgm:prSet presAssocID="{98F6A51C-6318-41F9-8FF9-63DDF7E75A4E}" presName="parentText" presStyleLbl="node1" presStyleIdx="0" presStyleCnt="4">
        <dgm:presLayoutVars>
          <dgm:chMax val="0"/>
          <dgm:bulletEnabled val="1"/>
        </dgm:presLayoutVars>
      </dgm:prSet>
      <dgm:spPr/>
    </dgm:pt>
    <dgm:pt modelId="{6F2389D4-10F7-4E66-8A5C-3C40E862276E}" type="pres">
      <dgm:prSet presAssocID="{935E97AB-E1D7-48F3-AA49-E2B78E16FBFA}" presName="spacer" presStyleCnt="0"/>
      <dgm:spPr/>
    </dgm:pt>
    <dgm:pt modelId="{F7C59CCC-066E-4824-BF52-934868E41B96}" type="pres">
      <dgm:prSet presAssocID="{24BC680B-4005-49BE-99CB-9E34BEC7285F}" presName="parentText" presStyleLbl="node1" presStyleIdx="1" presStyleCnt="4">
        <dgm:presLayoutVars>
          <dgm:chMax val="0"/>
          <dgm:bulletEnabled val="1"/>
        </dgm:presLayoutVars>
      </dgm:prSet>
      <dgm:spPr/>
    </dgm:pt>
    <dgm:pt modelId="{1FD95353-F9B7-42AF-8E64-B53C19AD7EC9}" type="pres">
      <dgm:prSet presAssocID="{1FC15307-95A1-4582-AABD-F39F2FD9DA62}" presName="spacer" presStyleCnt="0"/>
      <dgm:spPr/>
    </dgm:pt>
    <dgm:pt modelId="{76275D99-976A-47F2-93B1-38BB860867BC}" type="pres">
      <dgm:prSet presAssocID="{4CDC14B5-68D0-4E28-9BDD-2DA4D0A0A043}" presName="parentText" presStyleLbl="node1" presStyleIdx="2" presStyleCnt="4">
        <dgm:presLayoutVars>
          <dgm:chMax val="0"/>
          <dgm:bulletEnabled val="1"/>
        </dgm:presLayoutVars>
      </dgm:prSet>
      <dgm:spPr/>
    </dgm:pt>
    <dgm:pt modelId="{5F24009B-874E-4E1A-998A-DA2A70589A22}" type="pres">
      <dgm:prSet presAssocID="{8821B37F-2E9D-4EDB-91DD-94153997C600}" presName="spacer" presStyleCnt="0"/>
      <dgm:spPr/>
    </dgm:pt>
    <dgm:pt modelId="{8EB64DFA-C371-419C-A4B4-0C16DA84FECC}" type="pres">
      <dgm:prSet presAssocID="{BB741B17-BA0D-4650-817F-00597D4706A4}" presName="parentText" presStyleLbl="node1" presStyleIdx="3" presStyleCnt="4">
        <dgm:presLayoutVars>
          <dgm:chMax val="0"/>
          <dgm:bulletEnabled val="1"/>
        </dgm:presLayoutVars>
      </dgm:prSet>
      <dgm:spPr/>
    </dgm:pt>
  </dgm:ptLst>
  <dgm:cxnLst>
    <dgm:cxn modelId="{2C396B0D-1E16-4FBF-A9F9-C94E569FC21C}" type="presOf" srcId="{24BC680B-4005-49BE-99CB-9E34BEC7285F}" destId="{F7C59CCC-066E-4824-BF52-934868E41B96}" srcOrd="0" destOrd="0" presId="urn:microsoft.com/office/officeart/2005/8/layout/vList2"/>
    <dgm:cxn modelId="{53D50029-486D-4105-8F25-82A475DA78C4}" srcId="{8012F8AD-3030-4467-AC7A-CB69DE19B4EA}" destId="{24BC680B-4005-49BE-99CB-9E34BEC7285F}" srcOrd="1" destOrd="0" parTransId="{B0002462-F7A8-4B9B-96CD-448A0C0BB021}" sibTransId="{1FC15307-95A1-4582-AABD-F39F2FD9DA62}"/>
    <dgm:cxn modelId="{B85E0B37-4CFD-4550-A361-6DFB29BC7080}" srcId="{8012F8AD-3030-4467-AC7A-CB69DE19B4EA}" destId="{98F6A51C-6318-41F9-8FF9-63DDF7E75A4E}" srcOrd="0" destOrd="0" parTransId="{E0494BCB-8303-44B7-86BB-F43514D658B1}" sibTransId="{935E97AB-E1D7-48F3-AA49-E2B78E16FBFA}"/>
    <dgm:cxn modelId="{DAE5E761-23CC-488A-97C6-52F31370CCDB}" type="presOf" srcId="{4CDC14B5-68D0-4E28-9BDD-2DA4D0A0A043}" destId="{76275D99-976A-47F2-93B1-38BB860867BC}" srcOrd="0" destOrd="0" presId="urn:microsoft.com/office/officeart/2005/8/layout/vList2"/>
    <dgm:cxn modelId="{824D3752-7806-4213-B832-80F568C6842A}" type="presOf" srcId="{98F6A51C-6318-41F9-8FF9-63DDF7E75A4E}" destId="{856E0423-5AC4-4633-8C8C-DEBB4FB36F47}" srcOrd="0" destOrd="0" presId="urn:microsoft.com/office/officeart/2005/8/layout/vList2"/>
    <dgm:cxn modelId="{6B77EA87-ED57-4116-8DD0-294B249AA271}" srcId="{8012F8AD-3030-4467-AC7A-CB69DE19B4EA}" destId="{BB741B17-BA0D-4650-817F-00597D4706A4}" srcOrd="3" destOrd="0" parTransId="{9B41716A-636B-476B-91F4-A5E70AE796BB}" sibTransId="{402786ED-EEA4-45C8-8CE6-15DC03F80F3D}"/>
    <dgm:cxn modelId="{754D1899-B528-4062-BA1A-96EF7A829091}" type="presOf" srcId="{8012F8AD-3030-4467-AC7A-CB69DE19B4EA}" destId="{F62A2557-EE17-4AA4-833D-56C35DE65002}" srcOrd="0" destOrd="0" presId="urn:microsoft.com/office/officeart/2005/8/layout/vList2"/>
    <dgm:cxn modelId="{9C5B4399-9EC5-4DD4-98FE-3B27C1E28BC0}" type="presOf" srcId="{BB741B17-BA0D-4650-817F-00597D4706A4}" destId="{8EB64DFA-C371-419C-A4B4-0C16DA84FECC}" srcOrd="0" destOrd="0" presId="urn:microsoft.com/office/officeart/2005/8/layout/vList2"/>
    <dgm:cxn modelId="{CD220FDC-73FA-436E-9E71-DFF01EB6CF3C}" srcId="{8012F8AD-3030-4467-AC7A-CB69DE19B4EA}" destId="{4CDC14B5-68D0-4E28-9BDD-2DA4D0A0A043}" srcOrd="2" destOrd="0" parTransId="{140E9565-43D4-46F5-B262-53E9CD09F893}" sibTransId="{8821B37F-2E9D-4EDB-91DD-94153997C600}"/>
    <dgm:cxn modelId="{D8DB83B5-A4B4-4367-8478-672B58F697F2}" type="presParOf" srcId="{F62A2557-EE17-4AA4-833D-56C35DE65002}" destId="{856E0423-5AC4-4633-8C8C-DEBB4FB36F47}" srcOrd="0" destOrd="0" presId="urn:microsoft.com/office/officeart/2005/8/layout/vList2"/>
    <dgm:cxn modelId="{B9EAF2FF-C279-4580-8DE8-FF59CA6DADDB}" type="presParOf" srcId="{F62A2557-EE17-4AA4-833D-56C35DE65002}" destId="{6F2389D4-10F7-4E66-8A5C-3C40E862276E}" srcOrd="1" destOrd="0" presId="urn:microsoft.com/office/officeart/2005/8/layout/vList2"/>
    <dgm:cxn modelId="{AE8CB009-350A-4DCE-903A-47081BB72B59}" type="presParOf" srcId="{F62A2557-EE17-4AA4-833D-56C35DE65002}" destId="{F7C59CCC-066E-4824-BF52-934868E41B96}" srcOrd="2" destOrd="0" presId="urn:microsoft.com/office/officeart/2005/8/layout/vList2"/>
    <dgm:cxn modelId="{B2F91FD1-B789-41F9-9A54-4980C57560F6}" type="presParOf" srcId="{F62A2557-EE17-4AA4-833D-56C35DE65002}" destId="{1FD95353-F9B7-42AF-8E64-B53C19AD7EC9}" srcOrd="3" destOrd="0" presId="urn:microsoft.com/office/officeart/2005/8/layout/vList2"/>
    <dgm:cxn modelId="{C7E8F6CB-8A0D-45C3-904E-CA680188864A}" type="presParOf" srcId="{F62A2557-EE17-4AA4-833D-56C35DE65002}" destId="{76275D99-976A-47F2-93B1-38BB860867BC}" srcOrd="4" destOrd="0" presId="urn:microsoft.com/office/officeart/2005/8/layout/vList2"/>
    <dgm:cxn modelId="{12EE3C4D-EE4D-4417-AA47-56E3370085CB}" type="presParOf" srcId="{F62A2557-EE17-4AA4-833D-56C35DE65002}" destId="{5F24009B-874E-4E1A-998A-DA2A70589A22}" srcOrd="5" destOrd="0" presId="urn:microsoft.com/office/officeart/2005/8/layout/vList2"/>
    <dgm:cxn modelId="{E663E1CC-DE40-4AF2-BB8E-A5E5D0FB73C9}" type="presParOf" srcId="{F62A2557-EE17-4AA4-833D-56C35DE65002}" destId="{8EB64DFA-C371-419C-A4B4-0C16DA84FEC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E0423-5AC4-4633-8C8C-DEBB4FB36F47}">
      <dsp:nvSpPr>
        <dsp:cNvPr id="0" name=""/>
        <dsp:cNvSpPr/>
      </dsp:nvSpPr>
      <dsp:spPr>
        <a:xfrm>
          <a:off x="0" y="3177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Bell Ringer </a:t>
          </a:r>
        </a:p>
      </dsp:txBody>
      <dsp:txXfrm>
        <a:off x="48005" y="79784"/>
        <a:ext cx="10419590" cy="887374"/>
      </dsp:txXfrm>
    </dsp:sp>
    <dsp:sp modelId="{F7C59CCC-066E-4824-BF52-934868E41B96}">
      <dsp:nvSpPr>
        <dsp:cNvPr id="0" name=""/>
        <dsp:cNvSpPr/>
      </dsp:nvSpPr>
      <dsp:spPr>
        <a:xfrm>
          <a:off x="0" y="113324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Review elements of a scientific argument</a:t>
          </a:r>
        </a:p>
      </dsp:txBody>
      <dsp:txXfrm>
        <a:off x="48005" y="1181249"/>
        <a:ext cx="10419590" cy="887374"/>
      </dsp:txXfrm>
    </dsp:sp>
    <dsp:sp modelId="{76275D99-976A-47F2-93B1-38BB860867BC}">
      <dsp:nvSpPr>
        <dsp:cNvPr id="0" name=""/>
        <dsp:cNvSpPr/>
      </dsp:nvSpPr>
      <dsp:spPr>
        <a:xfrm>
          <a:off x="0" y="223470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CER Card Sort </a:t>
          </a:r>
        </a:p>
      </dsp:txBody>
      <dsp:txXfrm>
        <a:off x="48005" y="2282714"/>
        <a:ext cx="10419590" cy="887374"/>
      </dsp:txXfrm>
    </dsp:sp>
    <dsp:sp modelId="{8EB64DFA-C371-419C-A4B4-0C16DA84FECC}">
      <dsp:nvSpPr>
        <dsp:cNvPr id="0" name=""/>
        <dsp:cNvSpPr/>
      </dsp:nvSpPr>
      <dsp:spPr>
        <a:xfrm>
          <a:off x="0" y="333617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Exit Ticket </a:t>
          </a:r>
        </a:p>
      </dsp:txBody>
      <dsp:txXfrm>
        <a:off x="48005" y="3384179"/>
        <a:ext cx="10419590" cy="887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ea typeface="+mj-lt"/>
                <a:cs typeface="+mj-lt"/>
              </a:rPr>
              <a:t>Bell Ringer</a:t>
            </a:r>
            <a:endParaRPr lang="en-US" dirty="0">
              <a:ea typeface="+mj-lt"/>
              <a:cs typeface="+mj-lt"/>
            </a:endParaRPr>
          </a:p>
        </p:txBody>
      </p:sp>
      <p:sp>
        <p:nvSpPr>
          <p:cNvPr id="3" name="Subtitle 2"/>
          <p:cNvSpPr>
            <a:spLocks noGrp="1"/>
          </p:cNvSpPr>
          <p:nvPr>
            <p:ph idx="1"/>
          </p:nvPr>
        </p:nvSpPr>
        <p:spPr>
          <a:xfrm>
            <a:off x="838200" y="1825625"/>
            <a:ext cx="10515600" cy="4753904"/>
          </a:xfrm>
        </p:spPr>
        <p:txBody>
          <a:bodyPr vert="horz" lIns="91440" tIns="45720" rIns="91440" bIns="45720" rtlCol="0" anchor="t">
            <a:normAutofit/>
          </a:bodyPr>
          <a:lstStyle/>
          <a:p>
            <a:pPr marL="0" indent="0">
              <a:buNone/>
            </a:pPr>
            <a:r>
              <a:rPr lang="en-US" sz="3200" dirty="0">
                <a:cs typeface="Calibri" panose="020F0502020204030204"/>
              </a:rPr>
              <a:t>1. Get your notebook from the crate. </a:t>
            </a:r>
            <a:endParaRPr lang="en-US" dirty="0"/>
          </a:p>
          <a:p>
            <a:pPr marL="0" indent="0">
              <a:buNone/>
            </a:pPr>
            <a:r>
              <a:rPr lang="en-US" sz="3200" dirty="0">
                <a:cs typeface="Calibri" panose="020F0502020204030204"/>
              </a:rPr>
              <a:t>2. Read the paragraph below and identify the claim, the evidence and reasoning. </a:t>
            </a:r>
          </a:p>
          <a:p>
            <a:pPr marL="0" indent="0">
              <a:buNone/>
            </a:pPr>
            <a:r>
              <a:rPr lang="en-US" sz="3200" i="1" dirty="0">
                <a:solidFill>
                  <a:schemeClr val="accent5">
                    <a:lumMod val="75000"/>
                  </a:schemeClr>
                </a:solidFill>
                <a:cs typeface="Calibri" panose="020F0502020204030204"/>
              </a:rPr>
              <a:t>Knuckle cracking does not lead to arthritis of the fingers. Over a 50-year period John Burke cracked his knuckles on the left hand twice a day. He did not crack the knuckles on his right hand. After 50 years both hands did not have arthritis. It is possible the repeated cracking of the knuckles resulted in an exercise effect that  created a joint lubricant.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40A9-2747-4F04-80DE-DAB11AAD5EA6}"/>
              </a:ext>
            </a:extLst>
          </p:cNvPr>
          <p:cNvSpPr>
            <a:spLocks noGrp="1"/>
          </p:cNvSpPr>
          <p:nvPr>
            <p:ph type="title"/>
          </p:nvPr>
        </p:nvSpPr>
        <p:spPr/>
        <p:txBody>
          <a:bodyPr/>
          <a:lstStyle/>
          <a:p>
            <a:r>
              <a:rPr lang="en-US" b="1" dirty="0">
                <a:solidFill>
                  <a:schemeClr val="accent5">
                    <a:lumMod val="75000"/>
                  </a:schemeClr>
                </a:solidFill>
                <a:cs typeface="Calibri Light"/>
              </a:rPr>
              <a:t>Exit Ticket -  Example for Foldable </a:t>
            </a:r>
          </a:p>
        </p:txBody>
      </p:sp>
      <p:sp>
        <p:nvSpPr>
          <p:cNvPr id="3" name="Content Placeholder 2">
            <a:extLst>
              <a:ext uri="{FF2B5EF4-FFF2-40B4-BE49-F238E27FC236}">
                <a16:creationId xmlns:a16="http://schemas.microsoft.com/office/drawing/2014/main" id="{D0E09959-A5C7-4746-B753-75CFBF9FA2F2}"/>
              </a:ext>
            </a:extLst>
          </p:cNvPr>
          <p:cNvSpPr>
            <a:spLocks noGrp="1"/>
          </p:cNvSpPr>
          <p:nvPr>
            <p:ph idx="1"/>
          </p:nvPr>
        </p:nvSpPr>
        <p:spPr>
          <a:xfrm>
            <a:off x="838200" y="1581210"/>
            <a:ext cx="10515600" cy="4595753"/>
          </a:xfrm>
        </p:spPr>
        <p:txBody>
          <a:bodyPr vert="horz" lIns="91440" tIns="45720" rIns="91440" bIns="45720" rtlCol="0" anchor="t">
            <a:normAutofit fontScale="92500" lnSpcReduction="10000"/>
          </a:bodyPr>
          <a:lstStyle/>
          <a:p>
            <a:pPr marL="0" indent="0">
              <a:buNone/>
            </a:pPr>
            <a:r>
              <a:rPr lang="en-US" dirty="0">
                <a:cs typeface="Calibri"/>
              </a:rPr>
              <a:t>1. Pick one of the rows you created to add as an example to the top part of your foldable flaps. </a:t>
            </a:r>
          </a:p>
          <a:p>
            <a:pPr marL="0" indent="0">
              <a:buNone/>
            </a:pPr>
            <a:r>
              <a:rPr lang="en-US" dirty="0">
                <a:cs typeface="Calibri"/>
              </a:rPr>
              <a:t>2. Copy into your foldable. Tape foldable into your notebook. Make sure you can still lift the flaps. </a:t>
            </a:r>
          </a:p>
          <a:p>
            <a:pPr marL="0" indent="0">
              <a:buNone/>
            </a:pPr>
            <a:r>
              <a:rPr lang="en-US" dirty="0">
                <a:cs typeface="Calibri"/>
              </a:rPr>
              <a:t>3. Clean up the Cards </a:t>
            </a:r>
          </a:p>
          <a:p>
            <a:pPr marL="914400" lvl="1" indent="-457200"/>
            <a:r>
              <a:rPr lang="en-US" sz="2800" dirty="0">
                <a:cs typeface="Calibri"/>
              </a:rPr>
              <a:t>Mix up the yellow CER cards so they are not matched up for the next class. </a:t>
            </a:r>
          </a:p>
          <a:p>
            <a:pPr marL="914400" lvl="1" indent="-457200"/>
            <a:r>
              <a:rPr lang="en-US" sz="2800" dirty="0">
                <a:cs typeface="Calibri"/>
              </a:rPr>
              <a:t>Paper clip them together. </a:t>
            </a:r>
          </a:p>
          <a:p>
            <a:pPr marL="914400" lvl="1" indent="-457200"/>
            <a:r>
              <a:rPr lang="en-US" sz="2800" dirty="0">
                <a:cs typeface="Calibri"/>
              </a:rPr>
              <a:t>Paper clip the green question cards together. </a:t>
            </a:r>
          </a:p>
          <a:p>
            <a:pPr marL="914400" lvl="1" indent="-457200"/>
            <a:r>
              <a:rPr lang="en-US" sz="2800" dirty="0">
                <a:cs typeface="Calibri"/>
              </a:rPr>
              <a:t>Paper clip the red CER heading cards together. Put back in the aluminum container and return to the table by the window. </a:t>
            </a:r>
          </a:p>
          <a:p>
            <a:pPr marL="914400" lvl="1" indent="-457200"/>
            <a:r>
              <a:rPr lang="en-US" sz="2800" dirty="0">
                <a:cs typeface="Calibri"/>
              </a:rPr>
              <a:t>Please return to your seat and wait to be excused. </a:t>
            </a:r>
          </a:p>
          <a:p>
            <a:pPr marL="457200" lvl="1" indent="0">
              <a:buNone/>
            </a:pPr>
            <a:endParaRPr lang="en-US" sz="2800" dirty="0">
              <a:cs typeface="Calibri"/>
            </a:endParaRPr>
          </a:p>
        </p:txBody>
      </p:sp>
    </p:spTree>
    <p:extLst>
      <p:ext uri="{BB962C8B-B14F-4D97-AF65-F5344CB8AC3E}">
        <p14:creationId xmlns:p14="http://schemas.microsoft.com/office/powerpoint/2010/main" val="297245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9A78-7F03-FC57-F742-6FE2B57BE497}"/>
              </a:ext>
            </a:extLst>
          </p:cNvPr>
          <p:cNvSpPr>
            <a:spLocks noGrp="1"/>
          </p:cNvSpPr>
          <p:nvPr>
            <p:ph type="title"/>
          </p:nvPr>
        </p:nvSpPr>
        <p:spPr>
          <a:xfrm>
            <a:off x="4965430" y="629268"/>
            <a:ext cx="6586491" cy="1286160"/>
          </a:xfrm>
        </p:spPr>
        <p:txBody>
          <a:bodyPr anchor="b">
            <a:normAutofit/>
          </a:bodyPr>
          <a:lstStyle/>
          <a:p>
            <a:r>
              <a:rPr lang="en-US" dirty="0">
                <a:cs typeface="Calibri Light"/>
              </a:rPr>
              <a:t>Learning Target</a:t>
            </a:r>
            <a:endParaRPr lang="en-US" dirty="0"/>
          </a:p>
        </p:txBody>
      </p:sp>
      <p:sp>
        <p:nvSpPr>
          <p:cNvPr id="3" name="Content Placeholder 2">
            <a:extLst>
              <a:ext uri="{FF2B5EF4-FFF2-40B4-BE49-F238E27FC236}">
                <a16:creationId xmlns:a16="http://schemas.microsoft.com/office/drawing/2014/main" id="{D20C86B8-7C44-4AD1-6998-780094B11104}"/>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lgn="ctr">
              <a:buNone/>
            </a:pPr>
            <a:r>
              <a:rPr lang="en-US" sz="4400" dirty="0">
                <a:cs typeface="Calibri"/>
              </a:rPr>
              <a:t>I can correctly identify the elements of a scientific argument.  </a:t>
            </a:r>
          </a:p>
        </p:txBody>
      </p:sp>
      <p:pic>
        <p:nvPicPr>
          <p:cNvPr id="5" name="Picture 4" descr="A wall painted with an arrow and a dartboard">
            <a:extLst>
              <a:ext uri="{FF2B5EF4-FFF2-40B4-BE49-F238E27FC236}">
                <a16:creationId xmlns:a16="http://schemas.microsoft.com/office/drawing/2014/main" id="{334B26E7-552D-6834-C08F-0C343DCF0056}"/>
              </a:ext>
            </a:extLst>
          </p:cNvPr>
          <p:cNvPicPr>
            <a:picLocks noChangeAspect="1"/>
          </p:cNvPicPr>
          <p:nvPr/>
        </p:nvPicPr>
        <p:blipFill rotWithShape="1">
          <a:blip r:embed="rId2"/>
          <a:srcRect l="51710" r="8" b="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A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6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9E20-98EA-F8F0-5814-C4D834E6A51F}"/>
              </a:ext>
            </a:extLst>
          </p:cNvPr>
          <p:cNvSpPr>
            <a:spLocks noGrp="1"/>
          </p:cNvSpPr>
          <p:nvPr>
            <p:ph type="title"/>
          </p:nvPr>
        </p:nvSpPr>
        <p:spPr/>
        <p:txBody>
          <a:bodyPr/>
          <a:lstStyle/>
          <a:p>
            <a:r>
              <a:rPr lang="en-US" dirty="0">
                <a:cs typeface="Calibri Light"/>
              </a:rPr>
              <a:t>Agenda </a:t>
            </a:r>
            <a:endParaRPr lang="en-US" dirty="0"/>
          </a:p>
        </p:txBody>
      </p:sp>
      <p:graphicFrame>
        <p:nvGraphicFramePr>
          <p:cNvPr id="5" name="Content Placeholder 2">
            <a:extLst>
              <a:ext uri="{FF2B5EF4-FFF2-40B4-BE49-F238E27FC236}">
                <a16:creationId xmlns:a16="http://schemas.microsoft.com/office/drawing/2014/main" id="{AEC422D5-74B2-FAE8-D3CA-F5BEADF261C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88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2" name="Rectangle 11">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bird, flower&#10;&#10;Description generated with very high confidence">
            <a:extLst>
              <a:ext uri="{FF2B5EF4-FFF2-40B4-BE49-F238E27FC236}">
                <a16:creationId xmlns:a16="http://schemas.microsoft.com/office/drawing/2014/main" id="{14AF5862-7C44-456F-B94A-BA29255E2378}"/>
              </a:ext>
            </a:extLst>
          </p:cNvPr>
          <p:cNvPicPr>
            <a:picLocks noGrp="1" noChangeAspect="1"/>
          </p:cNvPicPr>
          <p:nvPr>
            <p:ph idx="1"/>
          </p:nvPr>
        </p:nvPicPr>
        <p:blipFill rotWithShape="1">
          <a:blip r:embed="rId2"/>
          <a:srcRect t="2466" r="-1" b="1039"/>
          <a:stretch/>
        </p:blipFill>
        <p:spPr>
          <a:xfrm>
            <a:off x="838200" y="704765"/>
            <a:ext cx="10628376" cy="5440003"/>
          </a:xfrm>
          <a:prstGeom prst="rect">
            <a:avLst/>
          </a:prstGeom>
        </p:spPr>
      </p:pic>
    </p:spTree>
    <p:extLst>
      <p:ext uri="{BB962C8B-B14F-4D97-AF65-F5344CB8AC3E}">
        <p14:creationId xmlns:p14="http://schemas.microsoft.com/office/powerpoint/2010/main" val="1564892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Letter&#10;&#10;Description automatically generated">
            <a:extLst>
              <a:ext uri="{FF2B5EF4-FFF2-40B4-BE49-F238E27FC236}">
                <a16:creationId xmlns:a16="http://schemas.microsoft.com/office/drawing/2014/main" id="{D9C04076-C4BE-F6AC-4F9C-89FCE59BCCFC}"/>
              </a:ext>
            </a:extLst>
          </p:cNvPr>
          <p:cNvPicPr>
            <a:picLocks noChangeAspect="1"/>
          </p:cNvPicPr>
          <p:nvPr/>
        </p:nvPicPr>
        <p:blipFill rotWithShape="1">
          <a:blip r:embed="rId2"/>
          <a:srcRect t="5151" b="19863"/>
          <a:stretch/>
        </p:blipFill>
        <p:spPr>
          <a:xfrm>
            <a:off x="20" y="1282"/>
            <a:ext cx="12191980" cy="6856718"/>
          </a:xfrm>
          <a:prstGeom prst="rect">
            <a:avLst/>
          </a:prstGeom>
        </p:spPr>
      </p:pic>
    </p:spTree>
    <p:extLst>
      <p:ext uri="{BB962C8B-B14F-4D97-AF65-F5344CB8AC3E}">
        <p14:creationId xmlns:p14="http://schemas.microsoft.com/office/powerpoint/2010/main" val="201707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Text, letter&#10;&#10;Description automatically generated">
            <a:extLst>
              <a:ext uri="{FF2B5EF4-FFF2-40B4-BE49-F238E27FC236}">
                <a16:creationId xmlns:a16="http://schemas.microsoft.com/office/drawing/2014/main" id="{8CBDED88-B629-0F3D-1013-CD1F36B011EF}"/>
              </a:ext>
            </a:extLst>
          </p:cNvPr>
          <p:cNvPicPr>
            <a:picLocks noChangeAspect="1"/>
          </p:cNvPicPr>
          <p:nvPr/>
        </p:nvPicPr>
        <p:blipFill rotWithShape="1">
          <a:blip r:embed="rId2"/>
          <a:srcRect t="25014"/>
          <a:stretch/>
        </p:blipFill>
        <p:spPr>
          <a:xfrm>
            <a:off x="20" y="1282"/>
            <a:ext cx="12191980" cy="6856718"/>
          </a:xfrm>
          <a:prstGeom prst="rect">
            <a:avLst/>
          </a:prstGeom>
        </p:spPr>
      </p:pic>
    </p:spTree>
    <p:extLst>
      <p:ext uri="{BB962C8B-B14F-4D97-AF65-F5344CB8AC3E}">
        <p14:creationId xmlns:p14="http://schemas.microsoft.com/office/powerpoint/2010/main" val="40037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Text, letter&#10;&#10;Description automatically generated">
            <a:extLst>
              <a:ext uri="{FF2B5EF4-FFF2-40B4-BE49-F238E27FC236}">
                <a16:creationId xmlns:a16="http://schemas.microsoft.com/office/drawing/2014/main" id="{60B8FB61-C1C2-FDEC-3AEA-FFA798AF6711}"/>
              </a:ext>
            </a:extLst>
          </p:cNvPr>
          <p:cNvPicPr>
            <a:picLocks noChangeAspect="1"/>
          </p:cNvPicPr>
          <p:nvPr/>
        </p:nvPicPr>
        <p:blipFill rotWithShape="1">
          <a:blip r:embed="rId2"/>
          <a:srcRect t="23428" b="1586"/>
          <a:stretch/>
        </p:blipFill>
        <p:spPr>
          <a:xfrm>
            <a:off x="20" y="1282"/>
            <a:ext cx="12191980" cy="6856718"/>
          </a:xfrm>
          <a:prstGeom prst="rect">
            <a:avLst/>
          </a:prstGeom>
        </p:spPr>
      </p:pic>
    </p:spTree>
    <p:extLst>
      <p:ext uri="{BB962C8B-B14F-4D97-AF65-F5344CB8AC3E}">
        <p14:creationId xmlns:p14="http://schemas.microsoft.com/office/powerpoint/2010/main" val="326700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Text, letter&#10;&#10;Description automatically generated">
            <a:extLst>
              <a:ext uri="{FF2B5EF4-FFF2-40B4-BE49-F238E27FC236}">
                <a16:creationId xmlns:a16="http://schemas.microsoft.com/office/drawing/2014/main" id="{FFB40DAE-4718-D51F-9847-016E5A39C364}"/>
              </a:ext>
            </a:extLst>
          </p:cNvPr>
          <p:cNvPicPr>
            <a:picLocks noChangeAspect="1"/>
          </p:cNvPicPr>
          <p:nvPr/>
        </p:nvPicPr>
        <p:blipFill rotWithShape="1">
          <a:blip r:embed="rId2"/>
          <a:srcRect t="18565" b="6449"/>
          <a:stretch/>
        </p:blipFill>
        <p:spPr>
          <a:xfrm>
            <a:off x="20" y="1282"/>
            <a:ext cx="12191980" cy="6856718"/>
          </a:xfrm>
          <a:prstGeom prst="rect">
            <a:avLst/>
          </a:prstGeom>
        </p:spPr>
      </p:pic>
    </p:spTree>
    <p:extLst>
      <p:ext uri="{BB962C8B-B14F-4D97-AF65-F5344CB8AC3E}">
        <p14:creationId xmlns:p14="http://schemas.microsoft.com/office/powerpoint/2010/main" val="320125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92FB-740C-440E-9662-0F7E39BF6EC2}"/>
              </a:ext>
            </a:extLst>
          </p:cNvPr>
          <p:cNvSpPr>
            <a:spLocks noGrp="1"/>
          </p:cNvSpPr>
          <p:nvPr>
            <p:ph type="title"/>
          </p:nvPr>
        </p:nvSpPr>
        <p:spPr>
          <a:xfrm>
            <a:off x="766313" y="5691"/>
            <a:ext cx="10515600" cy="1325563"/>
          </a:xfrm>
        </p:spPr>
        <p:txBody>
          <a:bodyPr/>
          <a:lstStyle/>
          <a:p>
            <a:pPr algn="ctr"/>
            <a:r>
              <a:rPr lang="en-US" sz="4800" b="1" dirty="0">
                <a:solidFill>
                  <a:schemeClr val="accent5">
                    <a:lumMod val="75000"/>
                  </a:schemeClr>
                </a:solidFill>
                <a:cs typeface="Calibri Light"/>
              </a:rPr>
              <a:t>C.E.R. Card Sort:</a:t>
            </a:r>
            <a:r>
              <a:rPr lang="en-US" dirty="0">
                <a:latin typeface="Calibri Light"/>
                <a:cs typeface="Calibri Light"/>
              </a:rPr>
              <a:t> </a:t>
            </a:r>
            <a:r>
              <a:rPr lang="en-US" dirty="0">
                <a:latin typeface="Calibri"/>
                <a:cs typeface="Calibri"/>
              </a:rPr>
              <a:t>Student Directions </a:t>
            </a:r>
            <a:r>
              <a:rPr lang="en-US" dirty="0">
                <a:cs typeface="Calibri Light" panose="020F0302020204030204"/>
              </a:rPr>
              <a:t> </a:t>
            </a:r>
          </a:p>
        </p:txBody>
      </p:sp>
      <p:sp>
        <p:nvSpPr>
          <p:cNvPr id="3" name="Content Placeholder 2">
            <a:extLst>
              <a:ext uri="{FF2B5EF4-FFF2-40B4-BE49-F238E27FC236}">
                <a16:creationId xmlns:a16="http://schemas.microsoft.com/office/drawing/2014/main" id="{FA58980A-E74F-40A1-9232-A1406CBB63C2}"/>
              </a:ext>
            </a:extLst>
          </p:cNvPr>
          <p:cNvSpPr>
            <a:spLocks noGrp="1"/>
          </p:cNvSpPr>
          <p:nvPr>
            <p:ph idx="1"/>
          </p:nvPr>
        </p:nvSpPr>
        <p:spPr>
          <a:xfrm>
            <a:off x="148087" y="1078003"/>
            <a:ext cx="7913298" cy="5444016"/>
          </a:xfrm>
        </p:spPr>
        <p:txBody>
          <a:bodyPr vert="horz" lIns="91440" tIns="45720" rIns="91440" bIns="45720" rtlCol="0" anchor="t">
            <a:normAutofit fontScale="92500"/>
          </a:bodyPr>
          <a:lstStyle/>
          <a:p>
            <a:pPr marL="514350" indent="-514350">
              <a:buAutoNum type="arabicPeriod"/>
            </a:pPr>
            <a:r>
              <a:rPr lang="en-US" dirty="0">
                <a:ea typeface="+mn-lt"/>
                <a:cs typeface="+mn-lt"/>
              </a:rPr>
              <a:t>Clear off your table and put all your things under the table. </a:t>
            </a:r>
          </a:p>
          <a:p>
            <a:pPr marL="514350" indent="-514350">
              <a:buAutoNum type="arabicPeriod"/>
            </a:pPr>
            <a:r>
              <a:rPr lang="en-US" dirty="0">
                <a:ea typeface="+mn-lt"/>
                <a:cs typeface="+mn-lt"/>
              </a:rPr>
              <a:t>Stand at one end of the table. See diagram to the right. </a:t>
            </a:r>
            <a:endParaRPr lang="en-US">
              <a:cs typeface="Calibri"/>
            </a:endParaRPr>
          </a:p>
          <a:p>
            <a:pPr marL="514350" indent="-514350">
              <a:buAutoNum type="arabicPeriod"/>
            </a:pPr>
            <a:r>
              <a:rPr lang="en-US" dirty="0">
                <a:ea typeface="+mn-lt"/>
                <a:cs typeface="+mn-lt"/>
              </a:rPr>
              <a:t>Place the </a:t>
            </a:r>
            <a:r>
              <a:rPr lang="en-US" b="1" dirty="0">
                <a:solidFill>
                  <a:srgbClr val="C00000"/>
                </a:solidFill>
                <a:ea typeface="+mn-lt"/>
                <a:cs typeface="+mn-lt"/>
              </a:rPr>
              <a:t>red</a:t>
            </a:r>
            <a:r>
              <a:rPr lang="en-US" dirty="0">
                <a:ea typeface="+mn-lt"/>
                <a:cs typeface="+mn-lt"/>
              </a:rPr>
              <a:t> C.E.R. cards horizontally across the top.</a:t>
            </a:r>
            <a:endParaRPr lang="en-US" dirty="0">
              <a:cs typeface="Calibri" panose="020F0502020204030204"/>
            </a:endParaRPr>
          </a:p>
          <a:p>
            <a:pPr marL="514350" indent="-514350">
              <a:buAutoNum type="arabicPeriod"/>
            </a:pPr>
            <a:r>
              <a:rPr lang="en-US" dirty="0">
                <a:ea typeface="+mn-lt"/>
                <a:cs typeface="+mn-lt"/>
              </a:rPr>
              <a:t>Place the </a:t>
            </a:r>
            <a:r>
              <a:rPr lang="en-US" b="1" dirty="0">
                <a:solidFill>
                  <a:schemeClr val="accent6">
                    <a:lumMod val="75000"/>
                  </a:schemeClr>
                </a:solidFill>
                <a:ea typeface="+mn-lt"/>
                <a:cs typeface="+mn-lt"/>
              </a:rPr>
              <a:t>green</a:t>
            </a:r>
            <a:r>
              <a:rPr lang="en-US" dirty="0">
                <a:solidFill>
                  <a:schemeClr val="accent6">
                    <a:lumMod val="75000"/>
                  </a:schemeClr>
                </a:solidFill>
                <a:ea typeface="+mn-lt"/>
                <a:cs typeface="+mn-lt"/>
              </a:rPr>
              <a:t> </a:t>
            </a:r>
            <a:r>
              <a:rPr lang="en-US" dirty="0">
                <a:ea typeface="+mn-lt"/>
                <a:cs typeface="+mn-lt"/>
              </a:rPr>
              <a:t>question cards in a column on the left side.</a:t>
            </a:r>
            <a:endParaRPr lang="en-US" dirty="0">
              <a:cs typeface="Calibri" panose="020F0502020204030204"/>
            </a:endParaRPr>
          </a:p>
          <a:p>
            <a:pPr marL="514350" indent="-514350">
              <a:buAutoNum type="arabicPeriod"/>
            </a:pPr>
            <a:r>
              <a:rPr lang="en-US" dirty="0">
                <a:ea typeface="+mn-lt"/>
                <a:cs typeface="+mn-lt"/>
              </a:rPr>
              <a:t>Starting with the first question card row, try to find the corresponding C, E, and R statements from the </a:t>
            </a:r>
            <a:r>
              <a:rPr lang="en-US" b="1" dirty="0">
                <a:solidFill>
                  <a:srgbClr val="FFC000"/>
                </a:solidFill>
                <a:ea typeface="+mn-lt"/>
                <a:cs typeface="+mn-lt"/>
              </a:rPr>
              <a:t>yellow cards</a:t>
            </a:r>
            <a:r>
              <a:rPr lang="en-US" dirty="0">
                <a:ea typeface="+mn-lt"/>
                <a:cs typeface="+mn-lt"/>
              </a:rPr>
              <a:t>. Place in the correct column.</a:t>
            </a:r>
            <a:endParaRPr lang="en-US" dirty="0">
              <a:cs typeface="Calibri" panose="020F0502020204030204"/>
            </a:endParaRPr>
          </a:p>
          <a:p>
            <a:pPr marL="514350" indent="-514350">
              <a:buAutoNum type="arabicPeriod"/>
            </a:pPr>
            <a:r>
              <a:rPr lang="en-US" dirty="0">
                <a:ea typeface="+mn-lt"/>
                <a:cs typeface="+mn-lt"/>
              </a:rPr>
              <a:t>Once you have sorted all 8 sets have a seat and we will check our work when everyone is finished. </a:t>
            </a:r>
            <a:endParaRPr lang="en-US" dirty="0">
              <a:cs typeface="Calibri" panose="020F0502020204030204"/>
            </a:endParaRPr>
          </a:p>
        </p:txBody>
      </p:sp>
      <p:sp>
        <p:nvSpPr>
          <p:cNvPr id="5" name="Rectangle 4">
            <a:extLst>
              <a:ext uri="{FF2B5EF4-FFF2-40B4-BE49-F238E27FC236}">
                <a16:creationId xmlns:a16="http://schemas.microsoft.com/office/drawing/2014/main" id="{34241778-0F74-4811-898A-C415ECE8DCDF}"/>
              </a:ext>
            </a:extLst>
          </p:cNvPr>
          <p:cNvSpPr/>
          <p:nvPr/>
        </p:nvSpPr>
        <p:spPr>
          <a:xfrm>
            <a:off x="8586158" y="1706592"/>
            <a:ext cx="2185356" cy="32492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6" descr="Man">
            <a:extLst>
              <a:ext uri="{FF2B5EF4-FFF2-40B4-BE49-F238E27FC236}">
                <a16:creationId xmlns:a16="http://schemas.microsoft.com/office/drawing/2014/main" id="{77579DF3-7D14-4E86-B34A-A86946408C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4347" y="5085272"/>
            <a:ext cx="914400" cy="914400"/>
          </a:xfrm>
          <a:prstGeom prst="rect">
            <a:avLst/>
          </a:prstGeom>
        </p:spPr>
      </p:pic>
      <p:pic>
        <p:nvPicPr>
          <p:cNvPr id="8" name="Graphic 6" descr="Man">
            <a:extLst>
              <a:ext uri="{FF2B5EF4-FFF2-40B4-BE49-F238E27FC236}">
                <a16:creationId xmlns:a16="http://schemas.microsoft.com/office/drawing/2014/main" id="{2990E181-13F3-4534-A698-3A5E4F08CA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1365" y="5085271"/>
            <a:ext cx="914400" cy="914400"/>
          </a:xfrm>
          <a:prstGeom prst="rect">
            <a:avLst/>
          </a:prstGeom>
        </p:spPr>
      </p:pic>
      <p:sp>
        <p:nvSpPr>
          <p:cNvPr id="7" name="Rectangle 6">
            <a:extLst>
              <a:ext uri="{FF2B5EF4-FFF2-40B4-BE49-F238E27FC236}">
                <a16:creationId xmlns:a16="http://schemas.microsoft.com/office/drawing/2014/main" id="{91BA6DEF-A9BB-E538-B154-E0EB96FD2335}"/>
              </a:ext>
            </a:extLst>
          </p:cNvPr>
          <p:cNvSpPr/>
          <p:nvPr/>
        </p:nvSpPr>
        <p:spPr>
          <a:xfrm>
            <a:off x="9143999" y="1821365"/>
            <a:ext cx="359433" cy="3594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D4FA7D-5D00-DF79-1DDB-B624666FEB1C}"/>
              </a:ext>
            </a:extLst>
          </p:cNvPr>
          <p:cNvSpPr/>
          <p:nvPr/>
        </p:nvSpPr>
        <p:spPr>
          <a:xfrm>
            <a:off x="9675961" y="1821364"/>
            <a:ext cx="359433" cy="3594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A39329-34E3-C66E-CE73-8307D4CF23BE}"/>
              </a:ext>
            </a:extLst>
          </p:cNvPr>
          <p:cNvSpPr/>
          <p:nvPr/>
        </p:nvSpPr>
        <p:spPr>
          <a:xfrm>
            <a:off x="10251055" y="1821363"/>
            <a:ext cx="359433" cy="3594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411F6E-8825-08D8-2736-87304EAF967E}"/>
              </a:ext>
            </a:extLst>
          </p:cNvPr>
          <p:cNvSpPr/>
          <p:nvPr/>
        </p:nvSpPr>
        <p:spPr>
          <a:xfrm>
            <a:off x="8642194" y="2304584"/>
            <a:ext cx="330679" cy="2012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AC4066-9D25-5F18-2D9C-7F656C34CB4A}"/>
              </a:ext>
            </a:extLst>
          </p:cNvPr>
          <p:cNvSpPr/>
          <p:nvPr/>
        </p:nvSpPr>
        <p:spPr>
          <a:xfrm>
            <a:off x="8613439" y="2793413"/>
            <a:ext cx="330679" cy="2012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F9BDA08-BFAA-B412-5787-556E3A00023A}"/>
              </a:ext>
            </a:extLst>
          </p:cNvPr>
          <p:cNvSpPr/>
          <p:nvPr/>
        </p:nvSpPr>
        <p:spPr>
          <a:xfrm>
            <a:off x="8642194" y="3224735"/>
            <a:ext cx="330679" cy="2012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B7DBF63-9796-4252-ABBF-85DD77CC3A29}"/>
              </a:ext>
            </a:extLst>
          </p:cNvPr>
          <p:cNvSpPr/>
          <p:nvPr/>
        </p:nvSpPr>
        <p:spPr>
          <a:xfrm>
            <a:off x="8642193" y="3598545"/>
            <a:ext cx="330679" cy="2012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398B7B-C115-9816-2BE5-3F40FD1E465A}"/>
              </a:ext>
            </a:extLst>
          </p:cNvPr>
          <p:cNvSpPr/>
          <p:nvPr/>
        </p:nvSpPr>
        <p:spPr>
          <a:xfrm>
            <a:off x="8642194" y="4015489"/>
            <a:ext cx="330679" cy="2012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12516D-5AA4-87DE-143C-C3EBDD6C5B5C}"/>
              </a:ext>
            </a:extLst>
          </p:cNvPr>
          <p:cNvSpPr/>
          <p:nvPr/>
        </p:nvSpPr>
        <p:spPr>
          <a:xfrm>
            <a:off x="8613439" y="4475565"/>
            <a:ext cx="330679" cy="2012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5896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Bell Ringer</vt:lpstr>
      <vt:lpstr>Learning Target</vt:lpstr>
      <vt:lpstr>Agenda </vt:lpstr>
      <vt:lpstr>PowerPoint Presentation</vt:lpstr>
      <vt:lpstr>PowerPoint Presentation</vt:lpstr>
      <vt:lpstr>PowerPoint Presentation</vt:lpstr>
      <vt:lpstr>PowerPoint Presentation</vt:lpstr>
      <vt:lpstr>PowerPoint Presentation</vt:lpstr>
      <vt:lpstr>C.E.R. Card Sort: Student Directions  </vt:lpstr>
      <vt:lpstr>Exit Ticket -  Example for Foldable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227</cp:revision>
  <dcterms:created xsi:type="dcterms:W3CDTF">2020-03-04T22:20:45Z</dcterms:created>
  <dcterms:modified xsi:type="dcterms:W3CDTF">2023-01-19T21:51:32Z</dcterms:modified>
</cp:coreProperties>
</file>