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4" r:id="rId6"/>
    <p:sldId id="265" r:id="rId7"/>
    <p:sldId id="268" r:id="rId8"/>
    <p:sldId id="273" r:id="rId9"/>
    <p:sldId id="274" r:id="rId10"/>
    <p:sldId id="279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4" r:id="rId23"/>
    <p:sldId id="290" r:id="rId24"/>
    <p:sldId id="291" r:id="rId25"/>
    <p:sldId id="289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8D0DAE-D69D-4663-BD18-028DD5DA322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177EF1-F4D8-404F-94B8-6450567A11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457200"/>
            <a:ext cx="7086600" cy="1828800"/>
          </a:xfrm>
        </p:spPr>
        <p:txBody>
          <a:bodyPr>
            <a:normAutofit/>
          </a:bodyPr>
          <a:lstStyle/>
          <a:p>
            <a:r>
              <a:rPr lang="en-US" sz="6600" dirty="0"/>
              <a:t>T=Cell Cycle</a:t>
            </a:r>
          </a:p>
        </p:txBody>
      </p:sp>
      <p:pic>
        <p:nvPicPr>
          <p:cNvPr id="1026" name="Picture 2" descr="https://askabiologist.asu.edu/sites/default/files/resources/articles/cells/cell-division-telophase-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525102" cy="19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ek.com/wp-content/uploads/2014/11/luciferase-head-59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24" y="4038600"/>
            <a:ext cx="43595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ache1.asset-cache.net/gc/158317711-chromosomes-inside-cell-on-black-background-gettyimages.jpg?v=1&amp;c=IWSAsset&amp;k=2&amp;d=9Swl63DqPt5UdWKkZxrgH6W%2FKXbh%2F5TWtMwJ1x3wvYJwgP0C5XSjM2o5VKVx76F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" y="3447237"/>
            <a:ext cx="3296871" cy="30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9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/>
              <a:t>Parts of a Chromosome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4864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500" dirty="0"/>
              <a:t>- Before replication, a chromosome is a linear package of DNA.</a:t>
            </a:r>
          </a:p>
          <a:p>
            <a:pPr marL="137160" indent="0">
              <a:buNone/>
            </a:pPr>
            <a:r>
              <a:rPr lang="en-US" sz="2500" dirty="0"/>
              <a:t>- Once replicated, the two copies connect which makes one chromosome.</a:t>
            </a:r>
          </a:p>
          <a:p>
            <a:pPr marL="137160" indent="0">
              <a:buNone/>
            </a:pPr>
            <a:r>
              <a:rPr lang="en-US" sz="2500" dirty="0"/>
              <a:t>- Each individual copy is </a:t>
            </a:r>
          </a:p>
          <a:p>
            <a:pPr marL="137160" indent="0">
              <a:buNone/>
            </a:pPr>
            <a:r>
              <a:rPr lang="en-US" sz="2500" dirty="0"/>
              <a:t>called a sister chromatid.</a:t>
            </a:r>
          </a:p>
          <a:p>
            <a:pPr marL="137160" indent="0">
              <a:buNone/>
            </a:pPr>
            <a:r>
              <a:rPr lang="en-US" sz="2500" dirty="0"/>
              <a:t>- The chromatids are </a:t>
            </a:r>
          </a:p>
          <a:p>
            <a:pPr marL="137160" indent="0">
              <a:buNone/>
            </a:pPr>
            <a:r>
              <a:rPr lang="en-US" sz="2500" dirty="0"/>
              <a:t>connected by the </a:t>
            </a:r>
          </a:p>
          <a:p>
            <a:pPr marL="137160" indent="0">
              <a:buNone/>
            </a:pPr>
            <a:r>
              <a:rPr lang="en-US" sz="2500" dirty="0"/>
              <a:t>centromere.</a:t>
            </a:r>
          </a:p>
        </p:txBody>
      </p:sp>
      <p:pic>
        <p:nvPicPr>
          <p:cNvPr id="4100" name="Picture 4" descr="http://www.clt.astate.edu/mhuss/chromos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/>
          <a:stretch/>
        </p:blipFill>
        <p:spPr bwMode="auto">
          <a:xfrm>
            <a:off x="4114800" y="2514600"/>
            <a:ext cx="4724400" cy="40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17B4112A-031E-4057-A329-98AA1A323A70}"/>
              </a:ext>
            </a:extLst>
          </p:cNvPr>
          <p:cNvSpPr/>
          <p:nvPr/>
        </p:nvSpPr>
        <p:spPr>
          <a:xfrm>
            <a:off x="609600" y="228600"/>
            <a:ext cx="685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3"/>
            <a:ext cx="8229600" cy="1143000"/>
          </a:xfrm>
        </p:spPr>
        <p:txBody>
          <a:bodyPr/>
          <a:lstStyle/>
          <a:p>
            <a:r>
              <a:rPr lang="en-US" dirty="0"/>
              <a:t>Cell Cycle in Eukaryotes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191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u="sng" dirty="0"/>
              <a:t>3 phases of the cell cycle:</a:t>
            </a:r>
          </a:p>
          <a:p>
            <a:pPr marL="137160" indent="0">
              <a:buNone/>
            </a:pPr>
            <a:r>
              <a:rPr lang="en-US" dirty="0"/>
              <a:t>-Interphase (G</a:t>
            </a:r>
            <a:r>
              <a:rPr lang="en-US" baseline="-25000" dirty="0"/>
              <a:t>1</a:t>
            </a:r>
            <a:r>
              <a:rPr lang="en-US" dirty="0"/>
              <a:t>, S, G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137160" indent="0">
              <a:buNone/>
            </a:pPr>
            <a:r>
              <a:rPr lang="en-US" dirty="0"/>
              <a:t>- Mitosis</a:t>
            </a:r>
          </a:p>
          <a:p>
            <a:pPr lvl="1"/>
            <a:r>
              <a:rPr lang="en-US" sz="2800" dirty="0"/>
              <a:t>Prophase</a:t>
            </a:r>
          </a:p>
          <a:p>
            <a:pPr lvl="1"/>
            <a:r>
              <a:rPr lang="en-US" sz="2800" dirty="0"/>
              <a:t>Metaphase</a:t>
            </a:r>
          </a:p>
          <a:p>
            <a:pPr lvl="1"/>
            <a:r>
              <a:rPr lang="en-US" sz="2800" dirty="0"/>
              <a:t>Anaphase</a:t>
            </a:r>
          </a:p>
          <a:p>
            <a:pPr lvl="1"/>
            <a:r>
              <a:rPr lang="en-US" sz="2800" dirty="0"/>
              <a:t>Telophase</a:t>
            </a:r>
          </a:p>
          <a:p>
            <a:pPr marL="137160" indent="0">
              <a:buNone/>
            </a:pPr>
            <a:r>
              <a:rPr lang="en-US" dirty="0"/>
              <a:t>- Cytokinesis</a:t>
            </a:r>
          </a:p>
        </p:txBody>
      </p:sp>
      <p:pic>
        <p:nvPicPr>
          <p:cNvPr id="3074" name="Picture 2" descr="http://image.slidesharecdn.com/sci14bioeptx1002-141110214748-conversion-gate01/95/the-process-of-cell-division-6-638.jpg?cb=1415656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599"/>
            <a:ext cx="5430084" cy="4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B2D2E320-3F03-476E-9E58-A4F0708F9AFD}"/>
              </a:ext>
            </a:extLst>
          </p:cNvPr>
          <p:cNvSpPr/>
          <p:nvPr/>
        </p:nvSpPr>
        <p:spPr>
          <a:xfrm>
            <a:off x="304800" y="228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Interphase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0916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Interphase is the phase between division.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: cells are growing as new proteins and organelles are made.</a:t>
            </a:r>
          </a:p>
          <a:p>
            <a:r>
              <a:rPr lang="en-US" dirty="0"/>
              <a:t>S: new DNA is </a:t>
            </a:r>
            <a:r>
              <a:rPr lang="en-US" u="sng" dirty="0"/>
              <a:t>synthesized</a:t>
            </a:r>
            <a:r>
              <a:rPr lang="en-US" dirty="0"/>
              <a:t> as chromosomes are replicated.</a:t>
            </a:r>
          </a:p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: organelles and molecules needed for cell division, such as centrioles, are made.</a:t>
            </a:r>
          </a:p>
        </p:txBody>
      </p:sp>
      <p:pic>
        <p:nvPicPr>
          <p:cNvPr id="5122" name="Picture 2" descr="http://www.phschool.com/science/biology_place/biocoach/mitosisisg/images/mitin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22" y="4516916"/>
            <a:ext cx="4535277" cy="21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EF9A5E-31A0-4CCE-A691-CD850172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0464"/>
            <a:ext cx="98763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1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Mitosis – Prophase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58140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- Chromatin in the nucleus condenses to form chromosomes consisting of two sister chromatids connected by a centromere.</a:t>
            </a:r>
          </a:p>
          <a:p>
            <a:pPr marL="137160" indent="0">
              <a:buNone/>
            </a:pPr>
            <a:r>
              <a:rPr lang="en-US" dirty="0"/>
              <a:t>- Spindle fibers form at the centrioles, and the centrioles start moving to opposite sides.</a:t>
            </a:r>
          </a:p>
          <a:p>
            <a:pPr marL="137160" indent="0">
              <a:buNone/>
            </a:pPr>
            <a:r>
              <a:rPr lang="en-US" dirty="0"/>
              <a:t>- The nuclear envelope breaks down, exposing the chromosomes.</a:t>
            </a:r>
          </a:p>
        </p:txBody>
      </p:sp>
      <p:pic>
        <p:nvPicPr>
          <p:cNvPr id="6146" name="Picture 2" descr="http://faculty.ccbcmd.edu/~gkaiser/biotutorials/dna/images/u4fg2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89545"/>
            <a:ext cx="3810000" cy="26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B06FFD84-D483-4FA9-B638-4AE25E454544}"/>
              </a:ext>
            </a:extLst>
          </p:cNvPr>
          <p:cNvSpPr/>
          <p:nvPr/>
        </p:nvSpPr>
        <p:spPr>
          <a:xfrm>
            <a:off x="1066800" y="20034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8"/>
            <a:ext cx="8229600" cy="1143000"/>
          </a:xfrm>
        </p:spPr>
        <p:txBody>
          <a:bodyPr/>
          <a:lstStyle/>
          <a:p>
            <a:r>
              <a:rPr lang="en-US" dirty="0"/>
              <a:t>Mitosis – Metaphase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274320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- Centromeres of the chromosomes line up across the center of the cell.</a:t>
            </a:r>
          </a:p>
          <a:p>
            <a:pPr marL="137160" indent="0">
              <a:buNone/>
            </a:pPr>
            <a:r>
              <a:rPr lang="en-US" dirty="0"/>
              <a:t>- Spindle fibers connect the centromeres to opposite sides of the cell.</a:t>
            </a:r>
          </a:p>
        </p:txBody>
      </p:sp>
      <p:pic>
        <p:nvPicPr>
          <p:cNvPr id="7170" name="Picture 2" descr="http://mitosis.wdfiles.com/local--files/lzimmermann-phases-of-mitosis/lzimmermann-metap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8479"/>
            <a:ext cx="4970443" cy="38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72C201-E7AA-4BAA-88CA-DAF9939AB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4011"/>
            <a:ext cx="98763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Mitosis – Anaphase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- Sister chromatids separate and move along spindle fibers to opposite sides of the cell.</a:t>
            </a:r>
          </a:p>
          <a:p>
            <a:pPr marL="137160" indent="0">
              <a:buNone/>
            </a:pPr>
            <a:r>
              <a:rPr lang="en-US" dirty="0"/>
              <a:t>- Each chromatid is now its own chromosome.</a:t>
            </a:r>
          </a:p>
        </p:txBody>
      </p:sp>
      <p:pic>
        <p:nvPicPr>
          <p:cNvPr id="8194" name="Picture 2" descr="http://science-tuition.co.uk/wp-content/uploads/2013/10/cell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796926" cy="33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013055-AB23-4F6B-AE60-A5781182A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2377"/>
            <a:ext cx="98763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Mitosis - Telophase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- A nuclear envelope starts to re-form.</a:t>
            </a:r>
          </a:p>
          <a:p>
            <a:pPr marL="137160" indent="0">
              <a:buNone/>
            </a:pPr>
            <a:r>
              <a:rPr lang="en-US" dirty="0"/>
              <a:t>- Chromosomes spread out to become chromatin again.</a:t>
            </a:r>
          </a:p>
          <a:p>
            <a:pPr marL="137160" indent="0">
              <a:buNone/>
            </a:pPr>
            <a:r>
              <a:rPr lang="en-US" dirty="0"/>
              <a:t>- The spindle breaks apart.</a:t>
            </a:r>
          </a:p>
        </p:txBody>
      </p:sp>
      <p:pic>
        <p:nvPicPr>
          <p:cNvPr id="9218" name="Picture 2" descr="https://teaching.ncl.ac.uk/bms/wiki/images/3/3a/Telophase_mitos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/>
          <a:stretch/>
        </p:blipFill>
        <p:spPr bwMode="auto">
          <a:xfrm>
            <a:off x="5334000" y="2667000"/>
            <a:ext cx="3571875" cy="41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9F78C5-9AE6-4555-867A-1819B3171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9271"/>
            <a:ext cx="98763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7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Cytokinesis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800600" cy="54864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/>
              <a:t>- Following mitosis, two nuclei are present, each with a duplicate set of DNA.</a:t>
            </a:r>
          </a:p>
          <a:p>
            <a:pPr marL="137160" indent="0">
              <a:buNone/>
            </a:pPr>
            <a:r>
              <a:rPr lang="en-US" dirty="0"/>
              <a:t>- Cytokinesis completes the division by separating the cell into two separate cells.</a:t>
            </a:r>
          </a:p>
          <a:p>
            <a:pPr marL="137160" indent="0">
              <a:buNone/>
            </a:pPr>
            <a:r>
              <a:rPr lang="en-US" dirty="0"/>
              <a:t>- In animal cells, the cell membrane is moved together until the cytoplasm is pinched in two.</a:t>
            </a:r>
          </a:p>
        </p:txBody>
      </p:sp>
      <p:pic>
        <p:nvPicPr>
          <p:cNvPr id="10242" name="Picture 2" descr="http://img.sparknotes.com/figures/D/d756b5b73abe2974f3521a828791899f/cytokine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199"/>
            <a:ext cx="3933825" cy="40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455FB8-7377-459A-A75C-FE8DC5237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18216"/>
            <a:ext cx="987638" cy="9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2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Cytokinesis in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943476"/>
          </a:xfrm>
        </p:spPr>
        <p:txBody>
          <a:bodyPr>
            <a:normAutofit/>
          </a:bodyPr>
          <a:lstStyle/>
          <a:p>
            <a:r>
              <a:rPr lang="en-US" dirty="0"/>
              <a:t>Unlike animals, plants have rigid cell walls which can’t be pinched together.</a:t>
            </a:r>
          </a:p>
          <a:p>
            <a:r>
              <a:rPr lang="en-US" dirty="0"/>
              <a:t>A cell plate forms between the two nuclei which then turns into a cell wall.</a:t>
            </a:r>
          </a:p>
        </p:txBody>
      </p:sp>
      <p:pic>
        <p:nvPicPr>
          <p:cNvPr id="11266" name="Picture 2" descr="http://www.phschool.com/science/biology_place/biocoach/mitosisisg/images/mitcytp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38587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bgretch\AppData\Local\Microsoft\Windows\Temporary Internet Files\Content.IE5\6ZYJH5G3\Speech_bubbl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73328"/>
            <a:ext cx="2498158" cy="18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4114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Hello from the other </a:t>
            </a:r>
            <a:r>
              <a:rPr lang="en-US" dirty="0" err="1">
                <a:solidFill>
                  <a:schemeClr val="bg1"/>
                </a:solidFill>
              </a:rPr>
              <a:t>siiiiiiide</a:t>
            </a:r>
            <a:r>
              <a:rPr lang="en-US" dirty="0">
                <a:solidFill>
                  <a:schemeClr val="bg1"/>
                </a:solidFill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407386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this down in your notes!</a:t>
            </a:r>
          </a:p>
        </p:txBody>
      </p:sp>
      <p:pic>
        <p:nvPicPr>
          <p:cNvPr id="12290" name="Picture 2" descr="http://t1.ftcdn.net/jpg/00/12/44/88/400_F_12448856_zzb1oL5HlGBxkONQSyvwS1aGPRdQACX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96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5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r>
              <a:rPr lang="en-US" dirty="0"/>
              <a:t>What problems do cells face as they get larger?</a:t>
            </a:r>
          </a:p>
          <a:p>
            <a:pPr lvl="1"/>
            <a:r>
              <a:rPr lang="en-US" dirty="0"/>
              <a:t>Larger cells put more demand on DNA.</a:t>
            </a:r>
          </a:p>
          <a:p>
            <a:pPr lvl="1"/>
            <a:r>
              <a:rPr lang="en-US" dirty="0"/>
              <a:t>Larger cells are less efficient at bringing in nutrients and removing waste.</a:t>
            </a:r>
          </a:p>
        </p:txBody>
      </p:sp>
      <p:pic>
        <p:nvPicPr>
          <p:cNvPr id="2050" name="Picture 2" descr="http://images.crinet.com/Genex-Cooperative-Inc/Dairy/Cell-Chromo-DNA-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799"/>
            <a:ext cx="5922973" cy="27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0F9C20AE-089A-41D7-BA89-6090EFAFBCFE}"/>
              </a:ext>
            </a:extLst>
          </p:cNvPr>
          <p:cNvSpPr/>
          <p:nvPr/>
        </p:nvSpPr>
        <p:spPr>
          <a:xfrm>
            <a:off x="2133600" y="3889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9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53742"/>
              </p:ext>
            </p:extLst>
          </p:nvPr>
        </p:nvGraphicFramePr>
        <p:xfrm>
          <a:off x="228600" y="152400"/>
          <a:ext cx="8686800" cy="6476998"/>
        </p:xfrm>
        <a:graphic>
          <a:graphicData uri="http://schemas.openxmlformats.org/drawingml/2006/table">
            <a:tbl>
              <a:tblPr/>
              <a:tblGrid>
                <a:gridCol w="2362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Chromosome Appearance &amp; Location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Important Events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</a:rPr>
                        <a:t>Interphase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DNA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</a:rPr>
                        <a:t> is copied; chromatin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DNA replication; cell grows and makes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</a:rPr>
                        <a:t> organelles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</a:rPr>
                        <a:t>Prophase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Chromosomes coil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</a:rPr>
                        <a:t> up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Nuclear envelope disappears;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</a:rPr>
                        <a:t> spindle fibers form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</a:rPr>
                        <a:t>Metaphase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Chromosomes line up in the middle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Spindle fibers connect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</a:rPr>
                        <a:t> to chromosomes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</a:rPr>
                        <a:t>Anaphase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Chromosome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</a:rPr>
                        <a:t> copies separate and move apart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Spindle fibers pull chromosome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</a:rPr>
                        <a:t> copies apart to opposite ends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</a:rPr>
                        <a:t>Telophase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Chromosomes uncoil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</a:rPr>
                        <a:t> into chromatin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Nuclear envelopes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</a:rPr>
                        <a:t> form around nuclei; spindle fibers fade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</a:rPr>
                        <a:t>Cytokinesis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Chromatin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Cell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</a:rPr>
                        <a:t> membrane and cytoplasm divide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1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Result of the Cell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dirty="0"/>
              <a:t>2 identical daughter cells with the same amount of genetic information.</a:t>
            </a:r>
          </a:p>
        </p:txBody>
      </p:sp>
      <p:pic>
        <p:nvPicPr>
          <p:cNvPr id="4" name="Picture 13" descr="INTER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2667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INTER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667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6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– not as “</a:t>
            </a:r>
            <a:r>
              <a:rPr lang="en-US" dirty="0" err="1"/>
              <a:t>I”nteresting</a:t>
            </a:r>
            <a:endParaRPr lang="en-US" dirty="0"/>
          </a:p>
          <a:p>
            <a:r>
              <a:rPr lang="en-US" dirty="0"/>
              <a:t>P – chromosomes first </a:t>
            </a:r>
            <a:r>
              <a:rPr lang="en-US" dirty="0" err="1"/>
              <a:t>a”P”pear</a:t>
            </a:r>
            <a:endParaRPr lang="en-US" dirty="0"/>
          </a:p>
          <a:p>
            <a:r>
              <a:rPr lang="en-US" dirty="0"/>
              <a:t>M – chromosomes align in the “</a:t>
            </a:r>
            <a:r>
              <a:rPr lang="en-US" dirty="0" err="1"/>
              <a:t>M”iddle</a:t>
            </a:r>
            <a:endParaRPr lang="en-US" dirty="0"/>
          </a:p>
          <a:p>
            <a:r>
              <a:rPr lang="en-US" dirty="0"/>
              <a:t>A – they move “</a:t>
            </a:r>
            <a:r>
              <a:rPr lang="en-US" dirty="0" err="1"/>
              <a:t>A”way</a:t>
            </a:r>
            <a:endParaRPr lang="en-US" dirty="0"/>
          </a:p>
          <a:p>
            <a:r>
              <a:rPr lang="en-US" dirty="0"/>
              <a:t>T – you have “</a:t>
            </a:r>
            <a:r>
              <a:rPr lang="en-US" dirty="0" err="1"/>
              <a:t>T”wo</a:t>
            </a:r>
            <a:r>
              <a:rPr lang="en-US" dirty="0"/>
              <a:t> new cells</a:t>
            </a:r>
          </a:p>
        </p:txBody>
      </p:sp>
    </p:spTree>
    <p:extLst>
      <p:ext uri="{BB962C8B-B14F-4D97-AF65-F5344CB8AC3E}">
        <p14:creationId xmlns:p14="http://schemas.microsoft.com/office/powerpoint/2010/main" val="3036745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/>
              <a:t>Why study cell division?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3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709160"/>
          </a:xfrm>
        </p:spPr>
        <p:txBody>
          <a:bodyPr/>
          <a:lstStyle/>
          <a:p>
            <a:r>
              <a:rPr lang="en-US" dirty="0"/>
              <a:t>If genetic information is not separated equally, problems usually occur.</a:t>
            </a:r>
          </a:p>
          <a:p>
            <a:r>
              <a:rPr lang="en-US" dirty="0"/>
              <a:t>Down syndrome occurs when paired chromosomes do not separate completely during anaphase in sexual reproduction.</a:t>
            </a:r>
          </a:p>
          <a:p>
            <a:r>
              <a:rPr lang="en-US" dirty="0"/>
              <a:t>A resulting daughter cell then has an extra chromosome.</a:t>
            </a:r>
          </a:p>
        </p:txBody>
      </p:sp>
      <p:pic>
        <p:nvPicPr>
          <p:cNvPr id="14338" name="Picture 2" descr="http://www.soill.org/wp-content/uploads/2013/10/Summer-Ga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98240"/>
            <a:ext cx="4193138" cy="29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30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/>
              <a:t>Chromosome Family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en-US" dirty="0"/>
              <a:t>Karyotype – picture of chromosomes.</a:t>
            </a:r>
          </a:p>
        </p:txBody>
      </p:sp>
      <p:pic>
        <p:nvPicPr>
          <p:cNvPr id="4" name="Picture 2" descr="http://www.pathology.washington.edu/galleries/Cytogallery/images/mg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0880"/>
            <a:ext cx="6207654" cy="46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bgretch\AppData\Local\Microsoft\Windows\Temporary Internet Files\Content.IE5\6ZYJH5G3\Speech_bubbl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500688" cy="18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2743200"/>
            <a:ext cx="198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Selfie time!!</a:t>
            </a:r>
          </a:p>
        </p:txBody>
      </p:sp>
    </p:spTree>
    <p:extLst>
      <p:ext uri="{BB962C8B-B14F-4D97-AF65-F5344CB8AC3E}">
        <p14:creationId xmlns:p14="http://schemas.microsoft.com/office/powerpoint/2010/main" val="9243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Chromosome</a:t>
            </a:r>
          </a:p>
        </p:txBody>
      </p:sp>
      <p:pic>
        <p:nvPicPr>
          <p:cNvPr id="4" name="Picture 2" descr="http://worms.zoology.wisc.edu/zooweb/Phelps/ZWK99025k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6490252" cy="48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62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occurs when cell division gets out of control and form tumors.</a:t>
            </a:r>
          </a:p>
          <a:p>
            <a:r>
              <a:rPr lang="en-US" dirty="0"/>
              <a:t>Stem cells are types of cells that can divide to form different kinds of cells.</a:t>
            </a:r>
          </a:p>
          <a:p>
            <a:r>
              <a:rPr lang="en-US" dirty="0"/>
              <a:t>We can learn a lot about the spreading of diseases from studying cell division.</a:t>
            </a:r>
          </a:p>
          <a:p>
            <a:r>
              <a:rPr lang="en-US" dirty="0"/>
              <a:t>Our bodies use cell division to heal wounds.</a:t>
            </a:r>
          </a:p>
        </p:txBody>
      </p:sp>
    </p:spTree>
    <p:extLst>
      <p:ext uri="{BB962C8B-B14F-4D97-AF65-F5344CB8AC3E}">
        <p14:creationId xmlns:p14="http://schemas.microsoft.com/office/powerpoint/2010/main" val="95104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Cell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Why would cells divide?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/>
              <a:t>DNA overload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/>
              <a:t>Movement of nutrients and waste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/>
              <a:t>Lack of mobility (overcrowded)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/>
              <a:t>Replace old cells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/>
              <a:t>Fight infections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/>
              <a:t>Make the organism bigger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070D7F-D1EF-4091-8260-DC83F7E829E2}"/>
              </a:ext>
            </a:extLst>
          </p:cNvPr>
          <p:cNvSpPr/>
          <p:nvPr/>
        </p:nvSpPr>
        <p:spPr>
          <a:xfrm>
            <a:off x="990600" y="3889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6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views.123rf.com/images/stylephotographs/stylephotographs0911/stylephotographs091100197/5934882-Student-looking-at-empty-book-shelves-in-library-Stock-Photo-emp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4800600" cy="35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Cell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559904"/>
          </a:xfrm>
        </p:spPr>
        <p:txBody>
          <a:bodyPr>
            <a:normAutofit/>
          </a:bodyPr>
          <a:lstStyle/>
          <a:p>
            <a:r>
              <a:rPr lang="en-US" dirty="0"/>
              <a:t>DNA holds the information used to build new molecules and grow the cell.</a:t>
            </a:r>
          </a:p>
          <a:p>
            <a:r>
              <a:rPr lang="en-US" dirty="0"/>
              <a:t>DNA stays the same size even if the cell grows.</a:t>
            </a:r>
          </a:p>
          <a:p>
            <a:r>
              <a:rPr lang="en-US" dirty="0"/>
              <a:t>If a cell is larger, there is a greater need for DNA.</a:t>
            </a:r>
          </a:p>
          <a:p>
            <a:r>
              <a:rPr lang="en-US" dirty="0"/>
              <a:t>This “information</a:t>
            </a:r>
          </a:p>
          <a:p>
            <a:pPr marL="137160" indent="0">
              <a:buNone/>
            </a:pPr>
            <a:r>
              <a:rPr lang="en-US" dirty="0"/>
              <a:t> overload” is similar</a:t>
            </a:r>
          </a:p>
          <a:p>
            <a:pPr marL="137160" indent="0">
              <a:buNone/>
            </a:pPr>
            <a:r>
              <a:rPr lang="en-US" dirty="0"/>
              <a:t> a city’s need for books</a:t>
            </a:r>
          </a:p>
          <a:p>
            <a:pPr marL="137160" indent="0">
              <a:buNone/>
            </a:pPr>
            <a:r>
              <a:rPr lang="en-US" dirty="0"/>
              <a:t> in a library.</a:t>
            </a:r>
          </a:p>
          <a:p>
            <a:r>
              <a:rPr lang="en-US" dirty="0"/>
              <a:t>More people need</a:t>
            </a:r>
          </a:p>
          <a:p>
            <a:pPr marL="137160" indent="0">
              <a:buNone/>
            </a:pPr>
            <a:r>
              <a:rPr lang="en-US" dirty="0"/>
              <a:t>more books.</a:t>
            </a:r>
          </a:p>
        </p:txBody>
      </p:sp>
    </p:spTree>
    <p:extLst>
      <p:ext uri="{BB962C8B-B14F-4D97-AF65-F5344CB8AC3E}">
        <p14:creationId xmlns:p14="http://schemas.microsoft.com/office/powerpoint/2010/main" val="59200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Return to Cell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160"/>
          </a:xfrm>
        </p:spPr>
        <p:txBody>
          <a:bodyPr/>
          <a:lstStyle/>
          <a:p>
            <a:r>
              <a:rPr lang="en-US" dirty="0"/>
              <a:t>If a city continues to grow, more cars will be entering and leaving the city.</a:t>
            </a:r>
          </a:p>
          <a:p>
            <a:r>
              <a:rPr lang="en-US" dirty="0"/>
              <a:t>More roads must be built or there would be traffic jams everywhere!!</a:t>
            </a:r>
          </a:p>
          <a:p>
            <a:r>
              <a:rPr lang="en-US" dirty="0"/>
              <a:t>This is the same with the nutrients and waste of a cell.</a:t>
            </a:r>
          </a:p>
        </p:txBody>
      </p:sp>
      <p:pic>
        <p:nvPicPr>
          <p:cNvPr id="7170" name="Picture 2" descr="https://communicatekaro.files.wordpress.com/2013/08/new_delhi_exod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24" y="3505200"/>
            <a:ext cx="5614876" cy="31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1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What is cell division?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62200"/>
          </a:xfrm>
        </p:spPr>
        <p:txBody>
          <a:bodyPr/>
          <a:lstStyle/>
          <a:p>
            <a:r>
              <a:rPr lang="en-US" dirty="0"/>
              <a:t>Cell Division – the process of one cell becoming two new cells.</a:t>
            </a:r>
          </a:p>
          <a:p>
            <a:r>
              <a:rPr lang="en-US" dirty="0"/>
              <a:t>The original cell is called the parent cell.</a:t>
            </a:r>
          </a:p>
          <a:p>
            <a:r>
              <a:rPr lang="en-US" dirty="0"/>
              <a:t>The 2 resulting cells are called daughter cells.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647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019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Parent Cell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19200" y="5105400"/>
            <a:ext cx="381000" cy="9906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6172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Daughter Cells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248400" y="5791200"/>
            <a:ext cx="457200" cy="5209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620000" y="4349295"/>
            <a:ext cx="533400" cy="1828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27A6D27-A80D-48DA-84D4-77B816C896A7}"/>
              </a:ext>
            </a:extLst>
          </p:cNvPr>
          <p:cNvSpPr/>
          <p:nvPr/>
        </p:nvSpPr>
        <p:spPr>
          <a:xfrm>
            <a:off x="495300" y="2667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7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 The End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5181600"/>
          </a:xfrm>
        </p:spPr>
        <p:txBody>
          <a:bodyPr>
            <a:normAutofit/>
          </a:bodyPr>
          <a:lstStyle/>
          <a:p>
            <a:r>
              <a:rPr lang="en-US" dirty="0"/>
              <a:t>Since the DNA was replicated, each daughter cell receives a complete copy of the parent’s genetic information.</a:t>
            </a:r>
          </a:p>
          <a:p>
            <a:r>
              <a:rPr lang="en-US" dirty="0"/>
              <a:t>This means both daughter cell’s are identical to the parent cell.</a:t>
            </a:r>
          </a:p>
        </p:txBody>
      </p:sp>
      <p:pic>
        <p:nvPicPr>
          <p:cNvPr id="10242" name="Picture 2" descr="http://images.clipartpanda.com/mother-clipart-mother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14800"/>
            <a:ext cx="1060141" cy="23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mother-clipart-mother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64" y="914400"/>
            <a:ext cx="1060141" cy="23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mother-clipart-mother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05835"/>
            <a:ext cx="1060141" cy="23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477000" y="2743200"/>
            <a:ext cx="411864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24800" y="2734235"/>
            <a:ext cx="3810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9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Chromosome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37338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dirty="0"/>
              <a:t>- DNA wraps around proteins called histones.</a:t>
            </a:r>
          </a:p>
          <a:p>
            <a:pPr marL="137160" indent="0">
              <a:buNone/>
            </a:pPr>
            <a:r>
              <a:rPr lang="en-US" sz="2400" dirty="0"/>
              <a:t>- Histones group together to form nucleosomes.</a:t>
            </a:r>
          </a:p>
          <a:p>
            <a:pPr marL="137160" indent="0">
              <a:buNone/>
            </a:pPr>
            <a:r>
              <a:rPr lang="en-US" sz="2400" dirty="0"/>
              <a:t>- Groups of nucleosomes are called chromatin.</a:t>
            </a:r>
          </a:p>
          <a:p>
            <a:pPr marL="137160" indent="0">
              <a:buNone/>
            </a:pPr>
            <a:r>
              <a:rPr lang="en-US" sz="2400" dirty="0"/>
              <a:t>- Very tightly coiled chromatin is what makes a chromosome.</a:t>
            </a:r>
          </a:p>
        </p:txBody>
      </p:sp>
      <p:pic>
        <p:nvPicPr>
          <p:cNvPr id="16386" name="Picture 2" descr="http://www.goldiesroom.org/Multimedia/Bio_Images/14%20Mitosis%20and%20Asexual/00%20Eukaryotic%20Chromos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6705600" cy="328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31A7B0AE-D11F-4276-94E9-D1689BB68370}"/>
              </a:ext>
            </a:extLst>
          </p:cNvPr>
          <p:cNvSpPr/>
          <p:nvPr/>
        </p:nvSpPr>
        <p:spPr>
          <a:xfrm>
            <a:off x="838200" y="296106"/>
            <a:ext cx="762000" cy="6944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0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Fun Facts…That Sounds Unnecessary!!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19200"/>
            <a:ext cx="8229600" cy="4709160"/>
          </a:xfrm>
        </p:spPr>
        <p:txBody>
          <a:bodyPr/>
          <a:lstStyle/>
          <a:p>
            <a:r>
              <a:rPr lang="en-US" dirty="0"/>
              <a:t>Why package our DNA into chromosomes?</a:t>
            </a:r>
          </a:p>
          <a:p>
            <a:r>
              <a:rPr lang="en-US" dirty="0"/>
              <a:t>Chromosomes help make sure we separate the same amount of DNA into each daughter cell.</a:t>
            </a:r>
          </a:p>
          <a:p>
            <a:r>
              <a:rPr lang="en-US" dirty="0"/>
              <a:t>Also, we have a lot of DNA to fit in a small space.</a:t>
            </a:r>
          </a:p>
          <a:p>
            <a:pPr lvl="1"/>
            <a:r>
              <a:rPr lang="en-US" dirty="0"/>
              <a:t>6 feet of DNA in one tiny cell.</a:t>
            </a:r>
          </a:p>
          <a:p>
            <a:pPr lvl="1"/>
            <a:r>
              <a:rPr lang="en-US" dirty="0"/>
              <a:t>DNA of one human </a:t>
            </a:r>
          </a:p>
          <a:p>
            <a:pPr marL="585216" lvl="1" indent="0">
              <a:buNone/>
            </a:pPr>
            <a:r>
              <a:rPr lang="en-US" dirty="0"/>
              <a:t>would stretch to the Sun</a:t>
            </a:r>
          </a:p>
          <a:p>
            <a:pPr marL="585216" lvl="1" indent="0">
              <a:buNone/>
            </a:pPr>
            <a:r>
              <a:rPr lang="en-US" dirty="0"/>
              <a:t>and back about 65 times!!!!!!</a:t>
            </a:r>
          </a:p>
        </p:txBody>
      </p:sp>
      <p:pic>
        <p:nvPicPr>
          <p:cNvPr id="17412" name="Picture 4" descr="https://i.ytimg.com/vi/YbvKzfr2MQI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810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13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464</TotalTime>
  <Words>978</Words>
  <Application>Microsoft Office PowerPoint</Application>
  <PresentationFormat>On-screen Show (4:3)</PresentationFormat>
  <Paragraphs>137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T=Cell Cycle</vt:lpstr>
      <vt:lpstr>Cell Size</vt:lpstr>
      <vt:lpstr>Limits to Cell Size</vt:lpstr>
      <vt:lpstr>Cell City</vt:lpstr>
      <vt:lpstr>Return to Cell City</vt:lpstr>
      <vt:lpstr>What is cell division?</vt:lpstr>
      <vt:lpstr>- The End Result</vt:lpstr>
      <vt:lpstr>Chromosome Structure</vt:lpstr>
      <vt:lpstr>Fun Facts…That Sounds Unnecessary!!</vt:lpstr>
      <vt:lpstr>Parts of a Chromosome</vt:lpstr>
      <vt:lpstr>Cell Cycle in Eukaryotes</vt:lpstr>
      <vt:lpstr>Interphase</vt:lpstr>
      <vt:lpstr>Mitosis – Prophase</vt:lpstr>
      <vt:lpstr>Mitosis – Metaphase</vt:lpstr>
      <vt:lpstr>Mitosis – Anaphase</vt:lpstr>
      <vt:lpstr>Mitosis - Telophase</vt:lpstr>
      <vt:lpstr>Cytokinesis</vt:lpstr>
      <vt:lpstr>Cytokinesis in Plants</vt:lpstr>
      <vt:lpstr>Copy this down in your notes!</vt:lpstr>
      <vt:lpstr>PowerPoint Presentation</vt:lpstr>
      <vt:lpstr>End Result of the Cell Cycle</vt:lpstr>
      <vt:lpstr>Memory Trick</vt:lpstr>
      <vt:lpstr>Why study cell division?</vt:lpstr>
      <vt:lpstr>Complications</vt:lpstr>
      <vt:lpstr>Chromosome Family Picture</vt:lpstr>
      <vt:lpstr>Extra Chromosome</vt:lpstr>
      <vt:lpstr>Other Applications</vt:lpstr>
    </vt:vector>
  </TitlesOfParts>
  <Company>Carroll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</dc:title>
  <dc:creator>Gretch, Bradley</dc:creator>
  <cp:lastModifiedBy>Hollow, Tyler</cp:lastModifiedBy>
  <cp:revision>42</cp:revision>
  <dcterms:created xsi:type="dcterms:W3CDTF">2016-01-22T01:24:08Z</dcterms:created>
  <dcterms:modified xsi:type="dcterms:W3CDTF">2020-03-23T03:43:27Z</dcterms:modified>
</cp:coreProperties>
</file>