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2" r:id="rId1"/>
  </p:sldMasterIdLst>
  <p:notesMasterIdLst>
    <p:notesMasterId r:id="rId10"/>
  </p:notesMasterIdLst>
  <p:sldIdLst>
    <p:sldId id="258" r:id="rId2"/>
    <p:sldId id="260" r:id="rId3"/>
    <p:sldId id="265" r:id="rId4"/>
    <p:sldId id="267" r:id="rId5"/>
    <p:sldId id="270" r:id="rId6"/>
    <p:sldId id="268" r:id="rId7"/>
    <p:sldId id="269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1"/>
  </p:normalViewPr>
  <p:slideViewPr>
    <p:cSldViewPr snapToGrid="0">
      <p:cViewPr varScale="1">
        <p:scale>
          <a:sx n="98" d="100"/>
          <a:sy n="98" d="100"/>
        </p:scale>
        <p:origin x="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AEAAB5-3BC9-1452-BD4E-1E791C064C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AA22A-162C-41F5-C5B9-E0AC90B2D8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B55642-37D1-AF46-8232-2A9C39631C96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12BDAE1-1315-AFF0-4E3B-93C3465A84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89A2F7-9BDC-D3F9-35E0-F377A9EC2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76946-2F12-2E6F-DAD1-DE897753FD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7C0B63-FF74-A6F5-BA43-2A9747E87F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03EDE76D-BA8C-BC47-8577-F8EEA8F8DF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C8F44C2B-C2DA-5408-B817-D897B046F2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FE84F794-24BC-FE2B-6C81-19B27455A8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7629783D-1EBC-07A0-AA28-2F144F34B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A32DCC-8245-BB4A-8034-077A09FDFF3B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3395A5B0-BB37-70EE-E52A-AF1747C32A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D797585A-7964-A298-694B-3F0CC64196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B6D25ECA-50AD-1664-F5CF-40B293B9EE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FCCAF5-EA43-5C42-977F-B88C2F2C38DD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CFB41CC2-0BD5-B72D-1DBC-FE8045D4CF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6B5B8898-4A6B-3DC6-AA29-0139F4EE53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49165B22-75A8-DCD0-1D40-7F4C7E4C2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765840-0317-EE4B-B7B0-C95D4B73FF8F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786772C4-6B47-CEA2-9259-D59ECB4502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503E62B0-7589-C8C3-D17E-417C06F3C2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304FF270-0092-7168-CC9D-3F3A62225B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9ADDE6-8090-5546-9659-EDC2F29FF478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373B01AF-6517-FEE6-375B-09544635CC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FD1687FE-6DFE-3894-5DA3-AD18117AF7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41018A7A-017F-7678-7478-65E6EAF6FD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F777FF-F447-4941-A763-D4540C80461C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CA43674C-BFA6-3313-EF7B-9EA28DA29D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CC86F180-2B20-DE6C-DFB1-03828FC08F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086B13B7-DB47-8E76-D8CB-D5B3CBD3B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F4A0D2-5E8F-FF49-9069-44B7DCB342C5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49A6D0E5-B3C2-771C-36E1-22A551F1F2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8527F081-4256-F435-DCA4-27D3CFFE3C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EEBBE53A-7149-2514-FE5D-AC6C7E4486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941B10-7877-4049-8589-91D62D98CAC9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D5D45-0AB2-5740-B823-1BB38252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84031-CB2D-8048-9F92-CC69B7FE05BE}" type="datetimeFigureOut">
              <a:rPr lang="en-US"/>
              <a:pPr>
                <a:defRPr/>
              </a:pPr>
              <a:t>10/8/25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F2930-B082-CFCE-1FBE-989F51894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B5786-DFC7-7E12-74C5-170886481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BC58C-054F-3A49-83B3-DF507C8AEBB3}" type="slidenum">
              <a:rPr lang="en-US" altLang="en-US"/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9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40946-5F97-EFB3-86A2-44311E07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B8CFA-29D0-4A45-B3C1-BF3614FC1272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0FF68-D7DF-EEE7-C938-39CE56D2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03B47-2CA4-109F-6E6F-0DE3A7AB3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F4854-CD9C-AA43-A5C7-31542C8C12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20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9BDFF-3057-73DD-58DA-92F0F145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6424F-3EF1-9D41-A68A-184D9C8EDCED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F8569-8843-1964-AAA1-29148D93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BC91C-1DAC-CD5E-5769-91027159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DD8AB-9480-354C-B01F-FCAC33F826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2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1877A-99CA-9477-7210-20564E7D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B7CE5-0BD1-AD49-BFE4-4DDA62293248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75777-C870-096C-1147-879D44B7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2EEA6-4EBC-4E9E-04E3-C6AFAD44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539E0-2ABE-5C42-89C5-EE1CA4E605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0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0006E-43ED-4BFB-5035-BABE51BF9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99BC3-851E-F348-A366-0A5621445838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1AD2C-ACAD-2148-A7A6-3B5BAAA0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26F2-D17D-88BD-4DB9-EA6F61B2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D9BD9-879A-3449-9967-DD757A3A77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45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733A6-2E77-0F51-E36F-2914DF14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35D79-788B-984D-A9DB-8557857D43D6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4A22F-EB1F-2ECD-A619-5C3873DB6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DF915-2AE0-F94C-C7C5-B86BD0EB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14D7F-EADC-8843-9219-B1EB233098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39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8CA87-8BEA-F850-8918-7B4B5D270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7504D-B3FE-1A44-9D82-5F86D153CDF5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5A1C3C-8600-E2EE-ABEA-B91AB31C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2CE3A-AD97-7C75-E9E4-C8420302C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7FB0E-230C-D348-9B1D-99953D5704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4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29C45C-6A91-D98A-1890-1BAC577FB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A61F-18B9-9A4A-92C4-9BF1AC791F25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410995-4080-1678-743B-D216FA46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B1780-BC85-AFDD-7E15-D71589C52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F65A6-72BE-F342-AE0F-7DF60E3BFB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9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AFF9D8-91F5-F3BD-5180-1C23CC1F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A346A-76FA-BD4C-8F3E-2D317AB6E679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DB21AB-9C61-25FB-E009-A7366B618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9B9B0-F01F-5242-1242-DDA580F0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428BA-78DD-D247-B5AC-EABA62EF7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38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F7E3E-5D83-0E5C-E8FA-92BE01BE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4844E-1452-034C-BAB9-B0DD8878A3E8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8EBD4-88D9-4A71-09D6-7604B2798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80EB6-528B-14CD-BDEF-A7D11EAA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52F5D-52FA-264B-B3D7-33F86E866D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95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40418-CC27-EE3C-9110-632AE81A7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3CA8-786E-DA44-BA47-4A972C2C890D}" type="datetimeFigureOut">
              <a:rPr lang="en-US"/>
              <a:pPr>
                <a:defRPr/>
              </a:pPr>
              <a:t>10/8/25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C7EA4-3A79-8957-6785-95E2AB16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2C596-E330-267F-D16F-AAE1B2ABC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83EEA-AB77-CF41-87CA-E3C185A565B3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19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325A38F-F03F-7EB7-FD84-9FF0001D15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E029035-AB78-7B18-378A-7EE35EBBE8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20C20-E138-36F1-D828-90AC92745E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9BCEF0-175E-D249-96CB-E1B1E9EE79B3}" type="datetimeFigureOut">
              <a:rPr lang="en-US"/>
              <a:pPr>
                <a:defRPr/>
              </a:pPr>
              <a:t>10/8/25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92AC2-9F32-F8C9-79BC-B42BE7C6A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0AB47-21D2-0F7B-FAFE-6AC8DAA23F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fld id="{8C36A2D0-EFD3-BA41-B48D-56B9B8159A1B}" type="slidenum">
              <a:rPr lang="en-US" altLang="en-US"/>
              <a:pPr/>
              <a:t>‹#›</a:t>
            </a:fld>
            <a:endParaRPr lang="en-US" altLang="en-US" sz="10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AC0A-C0F2-134A-7952-78E80567C6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Dividing Rational Numbers</a:t>
            </a:r>
          </a:p>
        </p:txBody>
      </p:sp>
      <p:sp>
        <p:nvSpPr>
          <p:cNvPr id="18435" name="Subtitle 2">
            <a:extLst>
              <a:ext uri="{FF2B5EF4-FFF2-40B4-BE49-F238E27FC236}">
                <a16:creationId xmlns:a16="http://schemas.microsoft.com/office/drawing/2014/main" id="{893DB70C-C5D8-E4D0-4F39-DFAFBDDBB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3657600"/>
            <a:ext cx="6400800" cy="18288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Find quotients of positive and negative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fractions and decimals.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EB2ACF-E77C-BDEF-B4EB-841EC3832930}"/>
              </a:ext>
            </a:extLst>
          </p:cNvPr>
          <p:cNvSpPr txBox="1"/>
          <p:nvPr/>
        </p:nvSpPr>
        <p:spPr>
          <a:xfrm>
            <a:off x="457200" y="457200"/>
            <a:ext cx="36576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Lesson 3.6</a:t>
            </a:r>
          </a:p>
        </p:txBody>
      </p:sp>
      <p:pic>
        <p:nvPicPr>
          <p:cNvPr id="18437" name="Picture 4" descr="target.jpg">
            <a:extLst>
              <a:ext uri="{FF2B5EF4-FFF2-40B4-BE49-F238E27FC236}">
                <a16:creationId xmlns:a16="http://schemas.microsoft.com/office/drawing/2014/main" id="{B075B2A3-730B-5014-AB57-B30987A1265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362108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9A3CDE-555A-133F-064C-0AF430E54037}"/>
              </a:ext>
            </a:extLst>
          </p:cNvPr>
          <p:cNvSpPr/>
          <p:nvPr/>
        </p:nvSpPr>
        <p:spPr>
          <a:xfrm>
            <a:off x="0" y="0"/>
            <a:ext cx="9144000" cy="1298448"/>
          </a:xfrm>
          <a:prstGeom prst="rect">
            <a:avLst/>
          </a:prstGeom>
          <a:solidFill>
            <a:srgbClr val="CCECFF"/>
          </a:solidFill>
          <a:ln w="95250" cmpd="tri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n cmpd="tri">
                  <a:solidFill>
                    <a:schemeClr val="tx1"/>
                  </a:solidFill>
                </a:ln>
              </a:rPr>
              <a:t> </a:t>
            </a:r>
          </a:p>
        </p:txBody>
      </p:sp>
      <p:sp>
        <p:nvSpPr>
          <p:cNvPr id="20483" name="Title 2">
            <a:extLst>
              <a:ext uri="{FF2B5EF4-FFF2-40B4-BE49-F238E27FC236}">
                <a16:creationId xmlns:a16="http://schemas.microsoft.com/office/drawing/2014/main" id="{D4297793-6EF6-CBE1-89DB-B7877755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Dividing Positive and Negative Rational Numbers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8DAD34-9E38-8FA4-EE0D-CC2DC15DF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1.	Determine the sign of the quotient.</a:t>
            </a:r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2800"/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>
                <a:sym typeface="Wingdings" pitchFamily="2" charset="2"/>
              </a:rPr>
              <a:t>			</a:t>
            </a:r>
            <a:r>
              <a:rPr lang="en-US" altLang="en-US"/>
              <a:t>The quotient of two numbers with the same sign is positive.</a:t>
            </a:r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/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>
                <a:sym typeface="Wingdings" pitchFamily="2" charset="2"/>
              </a:rPr>
              <a:t>			</a:t>
            </a:r>
            <a:r>
              <a:rPr lang="en-US" altLang="en-US"/>
              <a:t>The quotient of two numbers with different signs is negative.</a:t>
            </a:r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/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2.	Find the quotient as if working with positive </a:t>
            </a:r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	numbers. Then put the sign on the quotient.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77DF72-2EA7-5040-5D5B-B1F3E46D0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Find the quotient of                     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rational numbers have the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same signs, so the quotient will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be positive. Ignore signs until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quotient is determined.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Write each number as an improper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fraction.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Rewrite the expression with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improper fractions.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</p:txBody>
      </p:sp>
      <p:graphicFrame>
        <p:nvGraphicFramePr>
          <p:cNvPr id="22531" name="Object 37">
            <a:extLst>
              <a:ext uri="{FF2B5EF4-FFF2-40B4-BE49-F238E27FC236}">
                <a16:creationId xmlns:a16="http://schemas.microsoft.com/office/drawing/2014/main" id="{78C49031-2FA6-F589-9A49-9EEE153CE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6113" y="914400"/>
          <a:ext cx="15716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90900" imgH="5270500" progId="">
                  <p:embed/>
                </p:oleObj>
              </mc:Choice>
              <mc:Fallback>
                <p:oleObj name="Equation" r:id="rId3" imgW="16090900" imgH="5270500" progId="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914400"/>
                        <a:ext cx="157162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8">
            <a:extLst>
              <a:ext uri="{FF2B5EF4-FFF2-40B4-BE49-F238E27FC236}">
                <a16:creationId xmlns:a16="http://schemas.microsoft.com/office/drawing/2014/main" id="{10FE3843-72D3-CE29-465E-569F3C5671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1375" y="3586163"/>
          <a:ext cx="243363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327100" imgH="7315200" progId="">
                  <p:embed/>
                </p:oleObj>
              </mc:Choice>
              <mc:Fallback>
                <p:oleObj name="Equation" r:id="rId5" imgW="26327100" imgH="7315200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75" y="3586163"/>
                        <a:ext cx="243363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39">
            <a:extLst>
              <a:ext uri="{FF2B5EF4-FFF2-40B4-BE49-F238E27FC236}">
                <a16:creationId xmlns:a16="http://schemas.microsoft.com/office/drawing/2014/main" id="{94E41C05-A661-4E5C-A196-3494394B5A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4648200"/>
          <a:ext cx="9461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36200" imgH="9067800" progId="">
                  <p:embed/>
                </p:oleObj>
              </mc:Choice>
              <mc:Fallback>
                <p:oleObj name="Equation" r:id="rId7" imgW="10236200" imgH="9067800" progId="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648200"/>
                        <a:ext cx="9461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Title 3">
            <a:extLst>
              <a:ext uri="{FF2B5EF4-FFF2-40B4-BE49-F238E27FC236}">
                <a16:creationId xmlns:a16="http://schemas.microsoft.com/office/drawing/2014/main" id="{4648E624-9E23-C19A-04F2-0B906398A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Example 1</a:t>
            </a:r>
          </a:p>
        </p:txBody>
      </p:sp>
      <p:pic>
        <p:nvPicPr>
          <p:cNvPr id="3099" name="Picture 27">
            <a:extLst>
              <a:ext uri="{FF2B5EF4-FFF2-40B4-BE49-F238E27FC236}">
                <a16:creationId xmlns:a16="http://schemas.microsoft.com/office/drawing/2014/main" id="{B58FAE16-3D97-79F9-A9B8-02DB36645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263" y="1981200"/>
            <a:ext cx="2809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6CA620-EC00-4477-99F4-E351AC6F0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838"/>
            <a:ext cx="8229600" cy="452596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Multiply by the reciprocal of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divisor.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Simplify.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Put the sign on the quotient.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</p:txBody>
      </p:sp>
      <p:graphicFrame>
        <p:nvGraphicFramePr>
          <p:cNvPr id="24579" name="Object 11">
            <a:extLst>
              <a:ext uri="{FF2B5EF4-FFF2-40B4-BE49-F238E27FC236}">
                <a16:creationId xmlns:a16="http://schemas.microsoft.com/office/drawing/2014/main" id="{2A61082F-1D51-EF69-D522-386EBA61C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7650" y="2078038"/>
          <a:ext cx="1487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90900" imgH="9067800" progId="">
                  <p:embed/>
                </p:oleObj>
              </mc:Choice>
              <mc:Fallback>
                <p:oleObj name="Equation" r:id="rId3" imgW="16090900" imgH="906780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50" y="2078038"/>
                        <a:ext cx="14874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2">
            <a:extLst>
              <a:ext uri="{FF2B5EF4-FFF2-40B4-BE49-F238E27FC236}">
                <a16:creationId xmlns:a16="http://schemas.microsoft.com/office/drawing/2014/main" id="{F0159334-7FEB-F26E-0612-043860AA59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1775" y="3330575"/>
          <a:ext cx="15716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293600" imgH="7023100" progId="">
                  <p:embed/>
                </p:oleObj>
              </mc:Choice>
              <mc:Fallback>
                <p:oleObj name="Equation" r:id="rId5" imgW="12293600" imgH="702310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1775" y="3330575"/>
                        <a:ext cx="1571625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3">
            <a:extLst>
              <a:ext uri="{FF2B5EF4-FFF2-40B4-BE49-F238E27FC236}">
                <a16:creationId xmlns:a16="http://schemas.microsoft.com/office/drawing/2014/main" id="{9A4F0425-5BA0-6B61-54C4-2269AFEEA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29263" y="4545013"/>
          <a:ext cx="27432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574500" imgH="6146800" progId="">
                  <p:embed/>
                </p:oleObj>
              </mc:Choice>
              <mc:Fallback>
                <p:oleObj name="Equation" r:id="rId7" imgW="24574500" imgH="614680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4545013"/>
                        <a:ext cx="274320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Title 3">
            <a:extLst>
              <a:ext uri="{FF2B5EF4-FFF2-40B4-BE49-F238E27FC236}">
                <a16:creationId xmlns:a16="http://schemas.microsoft.com/office/drawing/2014/main" id="{7FE12B22-8965-91EE-60D9-909B35B5B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Example 1 Continued…</a:t>
            </a:r>
          </a:p>
        </p:txBody>
      </p:sp>
      <p:sp>
        <p:nvSpPr>
          <p:cNvPr id="24583" name="Rectangle 6">
            <a:extLst>
              <a:ext uri="{FF2B5EF4-FFF2-40B4-BE49-F238E27FC236}">
                <a16:creationId xmlns:a16="http://schemas.microsoft.com/office/drawing/2014/main" id="{85BAD006-3EE4-D5ED-3E7E-5DEAAF087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14400"/>
            <a:ext cx="4638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Find the quotient of                     .</a:t>
            </a:r>
          </a:p>
        </p:txBody>
      </p:sp>
      <p:graphicFrame>
        <p:nvGraphicFramePr>
          <p:cNvPr id="24584" name="Object 14">
            <a:extLst>
              <a:ext uri="{FF2B5EF4-FFF2-40B4-BE49-F238E27FC236}">
                <a16:creationId xmlns:a16="http://schemas.microsoft.com/office/drawing/2014/main" id="{B7DDA961-3965-19B8-B519-251D00637F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6113" y="914400"/>
          <a:ext cx="15716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90900" imgH="5270500" progId="">
                  <p:embed/>
                </p:oleObj>
              </mc:Choice>
              <mc:Fallback>
                <p:oleObj name="Equation" r:id="rId9" imgW="16090900" imgH="527050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914400"/>
                        <a:ext cx="157162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56E33CE5-445F-B5C6-05A8-45242691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839393-98A3-5835-0F90-71C0857DAE8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66314" y="5502081"/>
            <a:ext cx="620486" cy="624082"/>
          </a:xfrm>
          <a:prstGeom prst="rect">
            <a:avLst/>
          </a:prstGeom>
          <a:blipFill rotWithShape="1">
            <a:blip r:embed="rId2" cstate="print"/>
            <a:stretch>
              <a:fillRect l="-14706" b="-8824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26628" name="Content Placeholder 4">
            <a:extLst>
              <a:ext uri="{FF2B5EF4-FFF2-40B4-BE49-F238E27FC236}">
                <a16:creationId xmlns:a16="http://schemas.microsoft.com/office/drawing/2014/main" id="{1E780C81-ECD6-7638-C811-07D53BA3F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 b="1"/>
              <a:t>Find the value of                    .</a:t>
            </a:r>
          </a:p>
        </p:txBody>
      </p:sp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3D9DDF60-FC55-1B08-B933-01A72B7BE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4488" y="1589088"/>
          <a:ext cx="13176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169900" imgH="5270500" progId="Equation.3">
                  <p:embed/>
                </p:oleObj>
              </mc:Choice>
              <mc:Fallback>
                <p:oleObj name="Equation" r:id="rId3" imgW="131699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1589088"/>
                        <a:ext cx="13176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DD4B7D-21EB-302A-3885-270BD5FA8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Find the quotient of 9.36 ÷ (−5.2).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rational numbers have different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signs. So the quotient will be negative.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Ignore signs until the quotient is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determined.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Move the decimal point in the divisor to</a:t>
            </a:r>
            <a:r>
              <a:rPr lang="en-US" altLang="en-US" sz="2400"/>
              <a:t>		5.2 → 52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right to form a whole number.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Move the decimal point in the dividend</a:t>
            </a:r>
            <a:r>
              <a:rPr lang="en-US" altLang="en-US" sz="2400"/>
              <a:t>		9.36 → 93.6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same number of places.</a:t>
            </a:r>
          </a:p>
        </p:txBody>
      </p:sp>
      <p:sp>
        <p:nvSpPr>
          <p:cNvPr id="27651" name="Title 3">
            <a:extLst>
              <a:ext uri="{FF2B5EF4-FFF2-40B4-BE49-F238E27FC236}">
                <a16:creationId xmlns:a16="http://schemas.microsoft.com/office/drawing/2014/main" id="{1E11957F-C721-81C7-6621-99F027C0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Example 2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B1E9FA57-228A-C58C-BA16-CA4018D0F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863" y="1752600"/>
            <a:ext cx="2522537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A712B7-127E-933A-9BA4-7EF5E3135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Find the quotient of 9.36 ÷ (−5.2).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Divide the two numbers.											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Put the sign on the quotient.			</a:t>
            </a:r>
            <a:r>
              <a:rPr lang="en-US" altLang="en-US" sz="2400" b="1"/>
              <a:t> </a:t>
            </a:r>
            <a:r>
              <a:rPr lang="en-US" altLang="en-US" sz="2400"/>
              <a:t>−1.8</a:t>
            </a:r>
            <a:endParaRPr lang="en-US" altLang="en-US" sz="240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9.36 ÷ (−5.2) = −1.8</a:t>
            </a:r>
          </a:p>
        </p:txBody>
      </p:sp>
      <p:sp>
        <p:nvSpPr>
          <p:cNvPr id="29699" name="Title 3">
            <a:extLst>
              <a:ext uri="{FF2B5EF4-FFF2-40B4-BE49-F238E27FC236}">
                <a16:creationId xmlns:a16="http://schemas.microsoft.com/office/drawing/2014/main" id="{811EE557-80AE-DD7F-1453-49CC19279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Example 2 Continued…</a:t>
            </a: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AF8799E0-C3BC-062D-7294-4B1FCAEF8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450" y="2133600"/>
            <a:ext cx="11430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2">
            <a:extLst>
              <a:ext uri="{FF2B5EF4-FFF2-40B4-BE49-F238E27FC236}">
                <a16:creationId xmlns:a16="http://schemas.microsoft.com/office/drawing/2014/main" id="{6A8B5C6E-C6D7-863A-076E-CCE4AC5D8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Assignment Time</a:t>
            </a:r>
          </a:p>
        </p:txBody>
      </p:sp>
      <p:sp>
        <p:nvSpPr>
          <p:cNvPr id="35843" name="Content Placeholder 1">
            <a:extLst>
              <a:ext uri="{FF2B5EF4-FFF2-40B4-BE49-F238E27FC236}">
                <a16:creationId xmlns:a16="http://schemas.microsoft.com/office/drawing/2014/main" id="{EDD5FB7A-A5E4-0720-2BED-9AE36D0F7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88" y="914400"/>
            <a:ext cx="8378825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Please get out your spiral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Put a heading on your paper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Pg. 99 (2-8 all, 10-16 all)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Show all your work! NO CALCULATORS ALLOWED!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re Focus">
      <a:dk1>
        <a:sysClr val="windowText" lastClr="000000"/>
      </a:dk1>
      <a:lt1>
        <a:sysClr val="window" lastClr="FFFFFF"/>
      </a:lt1>
      <a:dk2>
        <a:srgbClr val="205867"/>
      </a:dk2>
      <a:lt2>
        <a:srgbClr val="EEECE1"/>
      </a:lt2>
      <a:accent1>
        <a:srgbClr val="7030A0"/>
      </a:accent1>
      <a:accent2>
        <a:srgbClr val="C80000"/>
      </a:accent2>
      <a:accent3>
        <a:srgbClr val="00B050"/>
      </a:accent3>
      <a:accent4>
        <a:srgbClr val="333399"/>
      </a:accent4>
      <a:accent5>
        <a:srgbClr val="CCECFF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e Focu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329</Words>
  <Application>Microsoft Macintosh PowerPoint</Application>
  <PresentationFormat>On-screen Show (4:3)</PresentationFormat>
  <Paragraphs>83</Paragraphs>
  <Slides>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Times New Roman</vt:lpstr>
      <vt:lpstr>Calibri</vt:lpstr>
      <vt:lpstr>Wingdings</vt:lpstr>
      <vt:lpstr>Office Theme</vt:lpstr>
      <vt:lpstr>Equation</vt:lpstr>
      <vt:lpstr>Microsoft Equation 3.0</vt:lpstr>
      <vt:lpstr>Dividing Rational Numbers</vt:lpstr>
      <vt:lpstr>Dividing Positive and Negative Rational Numbers</vt:lpstr>
      <vt:lpstr>Example 1</vt:lpstr>
      <vt:lpstr>Example 1 Continued…</vt:lpstr>
      <vt:lpstr>Extra Example 1</vt:lpstr>
      <vt:lpstr>Example 2</vt:lpstr>
      <vt:lpstr>Example 2 Continued…</vt:lpstr>
      <vt:lpstr>Assignment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and Decimals</dc:title>
  <dc:creator>Wallace</dc:creator>
  <cp:lastModifiedBy>Mooney, Jennifer</cp:lastModifiedBy>
  <cp:revision>25</cp:revision>
  <dcterms:created xsi:type="dcterms:W3CDTF">2008-06-21T21:55:34Z</dcterms:created>
  <dcterms:modified xsi:type="dcterms:W3CDTF">2025-10-09T04:17:56Z</dcterms:modified>
</cp:coreProperties>
</file>