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8" r:id="rId2"/>
    <p:sldId id="287" r:id="rId3"/>
    <p:sldId id="286" r:id="rId4"/>
    <p:sldId id="285" r:id="rId5"/>
    <p:sldId id="284" r:id="rId6"/>
    <p:sldId id="283" r:id="rId7"/>
    <p:sldId id="282" r:id="rId8"/>
    <p:sldId id="281" r:id="rId9"/>
    <p:sldId id="280" r:id="rId10"/>
    <p:sldId id="279" r:id="rId11"/>
    <p:sldId id="278" r:id="rId12"/>
    <p:sldId id="277" r:id="rId13"/>
    <p:sldId id="276" r:id="rId14"/>
    <p:sldId id="275" r:id="rId15"/>
    <p:sldId id="274" r:id="rId16"/>
    <p:sldId id="273" r:id="rId17"/>
    <p:sldId id="272" r:id="rId18"/>
    <p:sldId id="271" r:id="rId19"/>
    <p:sldId id="270" r:id="rId20"/>
    <p:sldId id="269" r:id="rId21"/>
    <p:sldId id="266" r:id="rId22"/>
    <p:sldId id="267" r:id="rId23"/>
    <p:sldId id="257" r:id="rId24"/>
    <p:sldId id="265" r:id="rId25"/>
    <p:sldId id="264" r:id="rId26"/>
    <p:sldId id="263" r:id="rId27"/>
    <p:sldId id="262" r:id="rId28"/>
    <p:sldId id="261" r:id="rId29"/>
    <p:sldId id="260" r:id="rId30"/>
    <p:sldId id="259" r:id="rId31"/>
    <p:sldId id="258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26C5D4-9C87-0432-9F58-B86C1785D557}" v="513" dt="2022-10-02T21:44:27.076"/>
    <p1510:client id="{1352B97C-360C-064A-472A-A9119F339E96}" v="349" dt="2023-01-16T19:00:45.332"/>
    <p1510:client id="{2C53EB9D-BB8F-48CB-C246-2DE0770480AD}" v="440" dt="2022-09-02T21:08:10.158"/>
    <p1510:client id="{35C7DDA1-8860-B214-2C7E-79AC00327BA7}" v="497" dt="2023-02-21T22:01:41.664"/>
    <p1510:client id="{402C2660-2FAF-3A6E-314D-523CA4ED887C}" v="503" dt="2022-09-11T19:51:26.435"/>
    <p1510:client id="{4614AD58-E6E5-6F09-F8CE-7BA5ED2B2E2A}" v="930" dt="2023-05-08T17:10:46.336"/>
    <p1510:client id="{46FB9F36-A17C-8564-2627-FF629C9649C1}" v="415" dt="2022-12-05T06:36:19.182"/>
    <p1510:client id="{49950176-A080-1433-DCA0-D2B1DC710011}" v="478" dt="2022-09-26T05:31:08.095"/>
    <p1510:client id="{49D6C886-FD7E-6A38-0698-C647CBBFDBD5}" v="591" dt="2023-04-02T18:14:18.865"/>
    <p1510:client id="{4AC45E85-779A-C8E3-02E9-37547BE52BC2}" v="390" dt="2022-11-21T14:39:09.625"/>
    <p1510:client id="{57D755BC-ED16-2862-AEBA-D778472BEDB5}" v="589" dt="2022-10-17T12:33:13.703"/>
    <p1510:client id="{5A29EF15-FB11-2052-C24B-5A97FDEE7417}" v="1143" dt="2022-10-29T21:51:27.291"/>
    <p1510:client id="{608C432A-12FD-0A06-2DC5-01CCD4584305}" v="553" dt="2022-09-18T15:57:00.120"/>
    <p1510:client id="{6C6ED3FE-04BA-894F-FB44-023AE74E7556}" v="635" dt="2022-11-14T02:40:09.736"/>
    <p1510:client id="{6DCB6FAF-3AE6-5BC4-E0A5-83CC09D85A7E}" v="435" dt="2023-01-10T15:28:32.417"/>
    <p1510:client id="{6F08B2C7-B86B-44C6-59FB-E2275CC4DB8A}" v="553" dt="2023-02-13T16:59:01.510"/>
    <p1510:client id="{82C700B9-7C91-368F-52C4-8A8C46F547DC}" v="515" dt="2023-05-22T21:14:12.406"/>
    <p1510:client id="{8C926EB5-3E4E-8AF0-3AD6-A74CFF2F4974}" v="531" dt="2022-10-09T23:12:10.032"/>
    <p1510:client id="{94EF6DE0-2A27-3B4F-0B01-3883B88C4B16}" v="338" dt="2022-12-19T14:47:51.902"/>
    <p1510:client id="{9AD4064A-BE6B-438C-43C6-CC563C23223A}" v="399" dt="2023-03-12T19:39:29.578"/>
    <p1510:client id="{9C744D85-C22F-FD7A-1C9B-E48A380A3365}" v="639" dt="2022-11-06T19:55:37.816"/>
    <p1510:client id="{AEF1E9F6-A69F-20A6-1F64-2B4CCC0D714E}" v="294" dt="2023-04-17T19:32:49.148"/>
    <p1510:client id="{B02C5F4A-863F-F95D-89DF-D70C17009C23}" v="403" dt="2023-01-02T20:20:03.226"/>
    <p1510:client id="{B12E9265-765C-7EE6-F1C9-F591DE6BC727}" v="423" dt="2022-11-27T22:25:16.833"/>
    <p1510:client id="{CF5D545D-50A3-1214-2501-CC6EC63E57D1}" v="560" dt="2023-02-07T17:39:29.997"/>
    <p1510:client id="{DDCA813E-D903-9129-78B2-CA02031C2362}" v="367" dt="2022-12-12T13:33:14.144"/>
    <p1510:client id="{DF1CAF10-1B76-22D9-0429-506D4EFE817B}" v="557" dt="2023-04-09T22:10:21.748"/>
    <p1510:client id="{E009F831-1810-9835-4265-CA68D59A5FDC}" v="647" dt="2023-01-30T14:58:07.151"/>
    <p1510:client id="{E238BF11-6A30-45B5-81B4-21C308E9C870}" v="358" dt="2022-08-29T21:16:08.244"/>
    <p1510:client id="{E63BCA0B-508F-AB8E-26FD-B2E9770C6984}" v="563" dt="2023-03-06T15:38:33.136"/>
    <p1510:client id="{EE92E88B-FE94-46B4-BB0E-9C55FCC0C466}" v="543" dt="2023-01-22T19:18:56.809"/>
    <p1510:client id="{FC97EA66-2169-1A14-CA35-19185573554B}" v="243" dt="2023-04-17T17:18:22.638"/>
  </p1510:revLst>
</p1510:revInfo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436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018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361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782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484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5/23/2023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764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5/23/2023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71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413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019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297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26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336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301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5/23/2023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523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5/23/2023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465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5/23/2023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939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480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8226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5D5AA8-773B-469A-8802-9645A4DC9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5AF42C-C556-454E-B2D3-2C917CB81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C44B7B1-CE3D-4C53-BED2-54000A4CF2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53943"/>
              </p:ext>
            </p:extLst>
          </p:nvPr>
        </p:nvGraphicFramePr>
        <p:xfrm>
          <a:off x="1580444" y="-42333"/>
          <a:ext cx="8430058" cy="6960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095">
                  <a:extLst>
                    <a:ext uri="{9D8B030D-6E8A-4147-A177-3AD203B41FA5}">
                      <a16:colId xmlns:a16="http://schemas.microsoft.com/office/drawing/2014/main" val="4174694116"/>
                    </a:ext>
                  </a:extLst>
                </a:gridCol>
                <a:gridCol w="3023311">
                  <a:extLst>
                    <a:ext uri="{9D8B030D-6E8A-4147-A177-3AD203B41FA5}">
                      <a16:colId xmlns:a16="http://schemas.microsoft.com/office/drawing/2014/main" val="587877393"/>
                    </a:ext>
                  </a:extLst>
                </a:gridCol>
                <a:gridCol w="3303652">
                  <a:extLst>
                    <a:ext uri="{9D8B030D-6E8A-4147-A177-3AD203B41FA5}">
                      <a16:colId xmlns:a16="http://schemas.microsoft.com/office/drawing/2014/main" val="3937237379"/>
                    </a:ext>
                  </a:extLst>
                </a:gridCol>
              </a:tblGrid>
              <a:tr h="430706">
                <a:tc>
                  <a:txBody>
                    <a:bodyPr/>
                    <a:lstStyle/>
                    <a:p>
                      <a:r>
                        <a:rPr lang="en-US" sz="2300" dirty="0"/>
                        <a:t>DATE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Periods 1, 3-6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 2- Adv. math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1180805704"/>
                  </a:ext>
                </a:extLst>
              </a:tr>
              <a:tr h="1396537">
                <a:tc>
                  <a:txBody>
                    <a:bodyPr/>
                    <a:lstStyle/>
                    <a:p>
                      <a:r>
                        <a:rPr lang="en-US" sz="2300" b="1" dirty="0"/>
                        <a:t>Monday, </a:t>
                      </a:r>
                      <a:r>
                        <a:rPr lang="en-US" sz="2300" b="1"/>
                        <a:t>May 22nd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'B' Day</a:t>
                      </a:r>
                    </a:p>
                    <a:p>
                      <a:pPr lvl="0">
                        <a:buNone/>
                      </a:pPr>
                      <a:endParaRPr lang="en-US" sz="2300" b="1" dirty="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/>
                        <a:t>IReady testing</a:t>
                      </a:r>
                      <a:endParaRPr lang="en-US" dirty="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IReady testing</a:t>
                      </a:r>
                      <a:endParaRPr lang="en-US" sz="23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77760855"/>
                  </a:ext>
                </a:extLst>
              </a:tr>
              <a:tr h="1187707">
                <a:tc>
                  <a:txBody>
                    <a:bodyPr/>
                    <a:lstStyle/>
                    <a:p>
                      <a:r>
                        <a:rPr lang="en-US" sz="2300" b="1" dirty="0"/>
                        <a:t>Tues.,  May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/>
                        <a:t>23rd 'A' Day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IReady testing and </a:t>
                      </a:r>
                      <a:r>
                        <a:rPr lang="en-US" sz="2300" b="0" i="0" u="none" strike="noStrike" noProof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missing work</a:t>
                      </a:r>
                      <a:endParaRPr lang="en-US" sz="2300" b="0" i="0" u="none" strike="noStrike" noProof="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entury Gothic"/>
                      </a:endParaRP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IReady testing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2618824183"/>
                  </a:ext>
                </a:extLst>
              </a:tr>
              <a:tr h="109634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1" dirty="0"/>
                        <a:t>Wed., </a:t>
                      </a:r>
                      <a:r>
                        <a:rPr lang="en-US" sz="2300" b="1"/>
                        <a:t>May  24th</a:t>
                      </a:r>
                      <a:endParaRPr lang="en-US" sz="2300" b="1" dirty="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Surface area of pyramids</a:t>
                      </a:r>
                      <a:endParaRPr lang="en-US" sz="23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sz="23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Translation project/ </a:t>
                      </a:r>
                      <a:r>
                        <a:rPr lang="en-US" sz="2300" b="0" i="0" u="none" strike="noStrike" noProof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mousetrap car</a:t>
                      </a:r>
                      <a:endParaRPr lang="en-US" sz="2300" b="0" i="0" u="none" strike="noStrike" noProof="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entury Gothic"/>
                      </a:endParaRP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677377566"/>
                  </a:ext>
                </a:extLst>
              </a:tr>
              <a:tr h="1396537">
                <a:tc>
                  <a:txBody>
                    <a:bodyPr/>
                    <a:lstStyle/>
                    <a:p>
                      <a:r>
                        <a:rPr lang="en-US" sz="2300" b="1" dirty="0"/>
                        <a:t>Thurs., May </a:t>
                      </a:r>
                      <a:r>
                        <a:rPr lang="en-US" sz="2300" b="1"/>
                        <a:t>25th</a:t>
                      </a:r>
                    </a:p>
                    <a:p>
                      <a:pPr lvl="0">
                        <a:buNone/>
                      </a:pPr>
                      <a:endParaRPr lang="en-US" sz="2300" b="1" dirty="0"/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Volume of pyramids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Mousetrap car </a:t>
                      </a:r>
                      <a:r>
                        <a:rPr lang="en-US" sz="2300" b="0" i="0" u="none" strike="noStrike" noProof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project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87156889"/>
                  </a:ext>
                </a:extLst>
              </a:tr>
              <a:tr h="1096344">
                <a:tc>
                  <a:txBody>
                    <a:bodyPr/>
                    <a:lstStyle/>
                    <a:p>
                      <a:r>
                        <a:rPr lang="en-US" sz="2300" b="1"/>
                        <a:t>Fri., May 26th</a:t>
                      </a:r>
                      <a:endParaRPr lang="en-US" sz="2300" b="1" dirty="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Quiz and project</a:t>
                      </a:r>
                      <a:endParaRPr lang="en-US" sz="23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Mousetrap car </a:t>
                      </a:r>
                      <a:r>
                        <a:rPr lang="en-US" sz="2300" b="0" i="0" u="none" strike="noStrike" noProof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project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103581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579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5D5AA8-773B-469A-8802-9645A4DC9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5AF42C-C556-454E-B2D3-2C917CB81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C44B7B1-CE3D-4C53-BED2-54000A4CF2D9}"/>
              </a:ext>
            </a:extLst>
          </p:cNvPr>
          <p:cNvGraphicFramePr>
            <a:graphicFrameLocks noGrp="1"/>
          </p:cNvGraphicFramePr>
          <p:nvPr/>
        </p:nvGraphicFramePr>
        <p:xfrm>
          <a:off x="1580444" y="-42333"/>
          <a:ext cx="8430060" cy="7123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096">
                  <a:extLst>
                    <a:ext uri="{9D8B030D-6E8A-4147-A177-3AD203B41FA5}">
                      <a16:colId xmlns:a16="http://schemas.microsoft.com/office/drawing/2014/main" val="4174694116"/>
                    </a:ext>
                  </a:extLst>
                </a:gridCol>
                <a:gridCol w="3163482">
                  <a:extLst>
                    <a:ext uri="{9D8B030D-6E8A-4147-A177-3AD203B41FA5}">
                      <a16:colId xmlns:a16="http://schemas.microsoft.com/office/drawing/2014/main" val="587877393"/>
                    </a:ext>
                  </a:extLst>
                </a:gridCol>
                <a:gridCol w="3163482">
                  <a:extLst>
                    <a:ext uri="{9D8B030D-6E8A-4147-A177-3AD203B41FA5}">
                      <a16:colId xmlns:a16="http://schemas.microsoft.com/office/drawing/2014/main" val="3937237379"/>
                    </a:ext>
                  </a:extLst>
                </a:gridCol>
              </a:tblGrid>
              <a:tr h="452512">
                <a:tc>
                  <a:txBody>
                    <a:bodyPr/>
                    <a:lstStyle/>
                    <a:p>
                      <a:r>
                        <a:rPr lang="en-US" sz="2300" dirty="0"/>
                        <a:t>DATE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Periods 1, 3-6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 2- Adv. math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1180805704"/>
                  </a:ext>
                </a:extLst>
              </a:tr>
              <a:tr h="1391056">
                <a:tc>
                  <a:txBody>
                    <a:bodyPr/>
                    <a:lstStyle/>
                    <a:p>
                      <a:r>
                        <a:rPr lang="en-US" sz="2300" b="1" dirty="0"/>
                        <a:t>Monday, Feb. 13th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'B' Day</a:t>
                      </a:r>
                    </a:p>
                    <a:p>
                      <a:pPr lvl="0">
                        <a:buNone/>
                      </a:pPr>
                      <a:endParaRPr lang="en-US" sz="2300" b="1" dirty="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5.1 Coordinate plane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4.4 solving systems by substitution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77760855"/>
                  </a:ext>
                </a:extLst>
              </a:tr>
              <a:tr h="1300177">
                <a:tc>
                  <a:txBody>
                    <a:bodyPr/>
                    <a:lstStyle/>
                    <a:p>
                      <a:r>
                        <a:rPr lang="en-US" sz="2300" b="1" dirty="0"/>
                        <a:t>Tues.,  Feb.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14th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5.1 Coordinate plane and valentine's graphing</a:t>
                      </a:r>
                    </a:p>
                    <a:p>
                      <a:pPr lvl="0">
                        <a:buNone/>
                      </a:pPr>
                      <a:endParaRPr lang="en-US" sz="23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Valentine's day - graphing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2618824183"/>
                  </a:ext>
                </a:extLst>
              </a:tr>
              <a:tr h="122345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1" dirty="0"/>
                        <a:t>Wed., Feb. 15th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5.2 Making sense of graphs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4.4 solving systems by substitution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677377566"/>
                  </a:ext>
                </a:extLst>
              </a:tr>
              <a:tr h="1139661">
                <a:tc>
                  <a:txBody>
                    <a:bodyPr/>
                    <a:lstStyle/>
                    <a:p>
                      <a:r>
                        <a:rPr lang="en-US" sz="2300" b="1" dirty="0"/>
                        <a:t>Thurs., Feb. 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16th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Filling out an input-output table</a:t>
                      </a:r>
                    </a:p>
                    <a:p>
                      <a:pPr lvl="0">
                        <a:buNone/>
                      </a:pPr>
                      <a:endParaRPr lang="en-US" sz="23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4.5 solving systems by elimination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87156889"/>
                  </a:ext>
                </a:extLst>
              </a:tr>
              <a:tr h="1223459">
                <a:tc>
                  <a:txBody>
                    <a:bodyPr/>
                    <a:lstStyle/>
                    <a:p>
                      <a:r>
                        <a:rPr lang="en-US" sz="2300" b="1" dirty="0"/>
                        <a:t>Fri., Feb. 17th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5.3 Direct variation table and graphs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venir Next LT Pro Light"/>
                        </a:rPr>
                        <a:t>4.5 solving systems by elimination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103581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684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5D5AA8-773B-469A-8802-9645A4DC9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5AF42C-C556-454E-B2D3-2C917CB81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C44B7B1-CE3D-4C53-BED2-54000A4CF2D9}"/>
              </a:ext>
            </a:extLst>
          </p:cNvPr>
          <p:cNvGraphicFramePr>
            <a:graphicFrameLocks noGrp="1"/>
          </p:cNvGraphicFramePr>
          <p:nvPr/>
        </p:nvGraphicFramePr>
        <p:xfrm>
          <a:off x="1580444" y="-42333"/>
          <a:ext cx="8430060" cy="6903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096">
                  <a:extLst>
                    <a:ext uri="{9D8B030D-6E8A-4147-A177-3AD203B41FA5}">
                      <a16:colId xmlns:a16="http://schemas.microsoft.com/office/drawing/2014/main" val="4174694116"/>
                    </a:ext>
                  </a:extLst>
                </a:gridCol>
                <a:gridCol w="3163482">
                  <a:extLst>
                    <a:ext uri="{9D8B030D-6E8A-4147-A177-3AD203B41FA5}">
                      <a16:colId xmlns:a16="http://schemas.microsoft.com/office/drawing/2014/main" val="587877393"/>
                    </a:ext>
                  </a:extLst>
                </a:gridCol>
                <a:gridCol w="3163482">
                  <a:extLst>
                    <a:ext uri="{9D8B030D-6E8A-4147-A177-3AD203B41FA5}">
                      <a16:colId xmlns:a16="http://schemas.microsoft.com/office/drawing/2014/main" val="3937237379"/>
                    </a:ext>
                  </a:extLst>
                </a:gridCol>
              </a:tblGrid>
              <a:tr h="452512">
                <a:tc>
                  <a:txBody>
                    <a:bodyPr/>
                    <a:lstStyle/>
                    <a:p>
                      <a:r>
                        <a:rPr lang="en-US" sz="2300" dirty="0"/>
                        <a:t>DATE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Periods 1, 3-6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 2- Adv. math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1180805704"/>
                  </a:ext>
                </a:extLst>
              </a:tr>
              <a:tr h="1391056">
                <a:tc>
                  <a:txBody>
                    <a:bodyPr/>
                    <a:lstStyle/>
                    <a:p>
                      <a:r>
                        <a:rPr lang="en-US" sz="2300" b="1" dirty="0"/>
                        <a:t>Monday, Feb. 6th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'A' Day</a:t>
                      </a:r>
                    </a:p>
                    <a:p>
                      <a:pPr lvl="0">
                        <a:buNone/>
                      </a:pPr>
                      <a:endParaRPr lang="en-US" sz="2300" b="1" dirty="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2.6 scale drawings- Gummi Bear proportions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Block 3 Review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77760855"/>
                  </a:ext>
                </a:extLst>
              </a:tr>
              <a:tr h="1300177">
                <a:tc>
                  <a:txBody>
                    <a:bodyPr/>
                    <a:lstStyle/>
                    <a:p>
                      <a:r>
                        <a:rPr lang="en-US" sz="2300" b="1" dirty="0"/>
                        <a:t>Tues.,  Feb.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7th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Winter Scene proportions project</a:t>
                      </a:r>
                    </a:p>
                    <a:p>
                      <a:pPr lvl="0">
                        <a:buNone/>
                      </a:pPr>
                      <a:endParaRPr lang="en-US" sz="23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Block 3 test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2618824183"/>
                  </a:ext>
                </a:extLst>
              </a:tr>
              <a:tr h="122345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1" dirty="0"/>
                        <a:t>Wed., Feb. 8th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Winter Scene proportions project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4.1 Parallel, intersecting, or same line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677377566"/>
                  </a:ext>
                </a:extLst>
              </a:tr>
              <a:tr h="1139661">
                <a:tc>
                  <a:txBody>
                    <a:bodyPr/>
                    <a:lstStyle/>
                    <a:p>
                      <a:r>
                        <a:rPr lang="en-US" sz="2300" b="1" dirty="0"/>
                        <a:t>Thurs., Feb. 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9th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Block 2 test- proportions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4.2 solve systems by graphing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87156889"/>
                  </a:ext>
                </a:extLst>
              </a:tr>
              <a:tr h="1223459">
                <a:tc>
                  <a:txBody>
                    <a:bodyPr/>
                    <a:lstStyle/>
                    <a:p>
                      <a:r>
                        <a:rPr lang="en-US" sz="2300" b="1" dirty="0"/>
                        <a:t>Fri., Feb. 10th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Winter Scene proportions project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venir Next LT Pro Light"/>
                        </a:rPr>
                        <a:t>Systems intro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103581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3299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5D5AA8-773B-469A-8802-9645A4DC9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5AF42C-C556-454E-B2D3-2C917CB81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C44B7B1-CE3D-4C53-BED2-54000A4CF2D9}"/>
              </a:ext>
            </a:extLst>
          </p:cNvPr>
          <p:cNvGraphicFramePr>
            <a:graphicFrameLocks noGrp="1"/>
          </p:cNvGraphicFramePr>
          <p:nvPr/>
        </p:nvGraphicFramePr>
        <p:xfrm>
          <a:off x="1580444" y="-42333"/>
          <a:ext cx="8430060" cy="6903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096">
                  <a:extLst>
                    <a:ext uri="{9D8B030D-6E8A-4147-A177-3AD203B41FA5}">
                      <a16:colId xmlns:a16="http://schemas.microsoft.com/office/drawing/2014/main" val="4174694116"/>
                    </a:ext>
                  </a:extLst>
                </a:gridCol>
                <a:gridCol w="3163482">
                  <a:extLst>
                    <a:ext uri="{9D8B030D-6E8A-4147-A177-3AD203B41FA5}">
                      <a16:colId xmlns:a16="http://schemas.microsoft.com/office/drawing/2014/main" val="587877393"/>
                    </a:ext>
                  </a:extLst>
                </a:gridCol>
                <a:gridCol w="3163482">
                  <a:extLst>
                    <a:ext uri="{9D8B030D-6E8A-4147-A177-3AD203B41FA5}">
                      <a16:colId xmlns:a16="http://schemas.microsoft.com/office/drawing/2014/main" val="3937237379"/>
                    </a:ext>
                  </a:extLst>
                </a:gridCol>
              </a:tblGrid>
              <a:tr h="452512">
                <a:tc>
                  <a:txBody>
                    <a:bodyPr/>
                    <a:lstStyle/>
                    <a:p>
                      <a:r>
                        <a:rPr lang="en-US" sz="2300" dirty="0"/>
                        <a:t>DATE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Periods 1, 3-6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 2- Adv. math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1180805704"/>
                  </a:ext>
                </a:extLst>
              </a:tr>
              <a:tr h="1391056">
                <a:tc>
                  <a:txBody>
                    <a:bodyPr/>
                    <a:lstStyle/>
                    <a:p>
                      <a:r>
                        <a:rPr lang="en-US" sz="2300" b="1" dirty="0"/>
                        <a:t>Monday, Jan. 30th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'B' Day</a:t>
                      </a:r>
                    </a:p>
                    <a:p>
                      <a:pPr lvl="0">
                        <a:buNone/>
                      </a:pPr>
                      <a:endParaRPr lang="en-US" sz="2300" b="1" dirty="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2.4 Proportions- indirect measure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3.3 and 3.4 Diff. Forms of linear equations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77760855"/>
                  </a:ext>
                </a:extLst>
              </a:tr>
              <a:tr h="1300177">
                <a:tc>
                  <a:txBody>
                    <a:bodyPr/>
                    <a:lstStyle/>
                    <a:p>
                      <a:r>
                        <a:rPr lang="en-US" sz="2300" b="1" dirty="0"/>
                        <a:t>Tues.,  Jan.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31st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2.5 special ratios for similar figures</a:t>
                      </a:r>
                    </a:p>
                    <a:p>
                      <a:pPr lvl="0">
                        <a:buNone/>
                      </a:pPr>
                      <a:endParaRPr lang="en-US" sz="23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3.4 diff. Forms of linear equations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2618824183"/>
                  </a:ext>
                </a:extLst>
              </a:tr>
              <a:tr h="122345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1" dirty="0"/>
                        <a:t>Wed., Feb. 1st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2.6 scale drawings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3.5 more graphing of linear equations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677377566"/>
                  </a:ext>
                </a:extLst>
              </a:tr>
              <a:tr h="1139661">
                <a:tc>
                  <a:txBody>
                    <a:bodyPr/>
                    <a:lstStyle/>
                    <a:p>
                      <a:r>
                        <a:rPr lang="en-US" sz="2300" b="1" dirty="0"/>
                        <a:t>Thurs., Feb. 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2nd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Proportions project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3.6 Graphing linear inequalities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87156889"/>
                  </a:ext>
                </a:extLst>
              </a:tr>
              <a:tr h="1223459">
                <a:tc>
                  <a:txBody>
                    <a:bodyPr/>
                    <a:lstStyle/>
                    <a:p>
                      <a:r>
                        <a:rPr lang="en-US" sz="2300" b="1" dirty="0"/>
                        <a:t>Fri., Feb. 3rd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Proportions project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venir Next LT Pro Light"/>
                        </a:rPr>
                        <a:t>3.6 &amp; 3.7 inequalities and non-linear equations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103581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250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5D5AA8-773B-469A-8802-9645A4DC9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5AF42C-C556-454E-B2D3-2C917CB81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C44B7B1-CE3D-4C53-BED2-54000A4CF2D9}"/>
              </a:ext>
            </a:extLst>
          </p:cNvPr>
          <p:cNvGraphicFramePr>
            <a:graphicFrameLocks noGrp="1"/>
          </p:cNvGraphicFramePr>
          <p:nvPr/>
        </p:nvGraphicFramePr>
        <p:xfrm>
          <a:off x="1580444" y="-42333"/>
          <a:ext cx="8430060" cy="6903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096">
                  <a:extLst>
                    <a:ext uri="{9D8B030D-6E8A-4147-A177-3AD203B41FA5}">
                      <a16:colId xmlns:a16="http://schemas.microsoft.com/office/drawing/2014/main" val="4174694116"/>
                    </a:ext>
                  </a:extLst>
                </a:gridCol>
                <a:gridCol w="3163482">
                  <a:extLst>
                    <a:ext uri="{9D8B030D-6E8A-4147-A177-3AD203B41FA5}">
                      <a16:colId xmlns:a16="http://schemas.microsoft.com/office/drawing/2014/main" val="587877393"/>
                    </a:ext>
                  </a:extLst>
                </a:gridCol>
                <a:gridCol w="3163482">
                  <a:extLst>
                    <a:ext uri="{9D8B030D-6E8A-4147-A177-3AD203B41FA5}">
                      <a16:colId xmlns:a16="http://schemas.microsoft.com/office/drawing/2014/main" val="3937237379"/>
                    </a:ext>
                  </a:extLst>
                </a:gridCol>
              </a:tblGrid>
              <a:tr h="452512">
                <a:tc>
                  <a:txBody>
                    <a:bodyPr/>
                    <a:lstStyle/>
                    <a:p>
                      <a:r>
                        <a:rPr lang="en-US" sz="2300" dirty="0"/>
                        <a:t>DATE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Periods 1, 3-6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 2- Adv. math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1180805704"/>
                  </a:ext>
                </a:extLst>
              </a:tr>
              <a:tr h="1391056">
                <a:tc>
                  <a:txBody>
                    <a:bodyPr/>
                    <a:lstStyle/>
                    <a:p>
                      <a:r>
                        <a:rPr lang="en-US" sz="2300" b="1" dirty="0"/>
                        <a:t>Monday, Jan. 23rd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'A' Day</a:t>
                      </a:r>
                    </a:p>
                    <a:p>
                      <a:pPr lvl="0">
                        <a:buNone/>
                      </a:pPr>
                      <a:endParaRPr lang="en-US" sz="2300" b="1" dirty="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2.1 Write and solve proportions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3.1 Graphing in slope-intercept form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77760855"/>
                  </a:ext>
                </a:extLst>
              </a:tr>
              <a:tr h="1300177">
                <a:tc>
                  <a:txBody>
                    <a:bodyPr/>
                    <a:lstStyle/>
                    <a:p>
                      <a:r>
                        <a:rPr lang="en-US" sz="2300" b="1" dirty="0"/>
                        <a:t>Tues.,  Jan.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24th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2.2 write and solve proportions</a:t>
                      </a:r>
                    </a:p>
                    <a:p>
                      <a:pPr lvl="0">
                        <a:buNone/>
                      </a:pPr>
                      <a:endParaRPr lang="en-US" sz="23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3.1 Graphing in slope-int. form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2618824183"/>
                  </a:ext>
                </a:extLst>
              </a:tr>
              <a:tr h="122345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1" dirty="0"/>
                        <a:t>Wed., Jan. 25th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2.3 similar and congruent figures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3.2 Writing linear equations for graphs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677377566"/>
                  </a:ext>
                </a:extLst>
              </a:tr>
              <a:tr h="1139661">
                <a:tc>
                  <a:txBody>
                    <a:bodyPr/>
                    <a:lstStyle/>
                    <a:p>
                      <a:r>
                        <a:rPr lang="en-US" sz="2300" b="1" dirty="0"/>
                        <a:t>Thurs., Jan. 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26th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2.4 proportions and similar figures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3.3 Writing linear equations from key info.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87156889"/>
                  </a:ext>
                </a:extLst>
              </a:tr>
              <a:tr h="1223459">
                <a:tc>
                  <a:txBody>
                    <a:bodyPr/>
                    <a:lstStyle/>
                    <a:p>
                      <a:r>
                        <a:rPr lang="en-US" sz="2300" b="1" dirty="0"/>
                        <a:t>Fri., Jan. 27th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Proportions applications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venir Next LT Pro Light"/>
                        </a:rPr>
                        <a:t>3.4 Diff. Forms of linear equations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103581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500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5D5AA8-773B-469A-8802-9645A4DC9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5AF42C-C556-454E-B2D3-2C917CB81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C44B7B1-CE3D-4C53-BED2-54000A4CF2D9}"/>
              </a:ext>
            </a:extLst>
          </p:cNvPr>
          <p:cNvGraphicFramePr>
            <a:graphicFrameLocks noGrp="1"/>
          </p:cNvGraphicFramePr>
          <p:nvPr/>
        </p:nvGraphicFramePr>
        <p:xfrm>
          <a:off x="1580444" y="-42333"/>
          <a:ext cx="8430060" cy="695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096">
                  <a:extLst>
                    <a:ext uri="{9D8B030D-6E8A-4147-A177-3AD203B41FA5}">
                      <a16:colId xmlns:a16="http://schemas.microsoft.com/office/drawing/2014/main" val="4174694116"/>
                    </a:ext>
                  </a:extLst>
                </a:gridCol>
                <a:gridCol w="3163482">
                  <a:extLst>
                    <a:ext uri="{9D8B030D-6E8A-4147-A177-3AD203B41FA5}">
                      <a16:colId xmlns:a16="http://schemas.microsoft.com/office/drawing/2014/main" val="587877393"/>
                    </a:ext>
                  </a:extLst>
                </a:gridCol>
                <a:gridCol w="3163482">
                  <a:extLst>
                    <a:ext uri="{9D8B030D-6E8A-4147-A177-3AD203B41FA5}">
                      <a16:colId xmlns:a16="http://schemas.microsoft.com/office/drawing/2014/main" val="3937237379"/>
                    </a:ext>
                  </a:extLst>
                </a:gridCol>
              </a:tblGrid>
              <a:tr h="471978">
                <a:tc>
                  <a:txBody>
                    <a:bodyPr/>
                    <a:lstStyle/>
                    <a:p>
                      <a:r>
                        <a:rPr lang="en-US" sz="2300" dirty="0"/>
                        <a:t>DATE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Periods 1, 3-6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 2- Adv. math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1180805704"/>
                  </a:ext>
                </a:extLst>
              </a:tr>
              <a:tr h="1179943">
                <a:tc>
                  <a:txBody>
                    <a:bodyPr/>
                    <a:lstStyle/>
                    <a:p>
                      <a:r>
                        <a:rPr lang="en-US" sz="2300" b="1" dirty="0"/>
                        <a:t>Monday, Jan. 16th</a:t>
                      </a:r>
                    </a:p>
                    <a:p>
                      <a:pPr lvl="0">
                        <a:buNone/>
                      </a:pPr>
                      <a:endParaRPr lang="en-US" sz="2300" b="1" dirty="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No School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No School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77760855"/>
                  </a:ext>
                </a:extLst>
              </a:tr>
              <a:tr h="1541792">
                <a:tc>
                  <a:txBody>
                    <a:bodyPr/>
                    <a:lstStyle/>
                    <a:p>
                      <a:r>
                        <a:rPr lang="en-US" sz="2300" b="1" dirty="0"/>
                        <a:t>Tues.,  Jan.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17th  'A' Day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Prob. And Prop. Block 1 review</a:t>
                      </a:r>
                    </a:p>
                    <a:p>
                      <a:pPr lvl="0">
                        <a:buNone/>
                      </a:pPr>
                      <a:endParaRPr lang="en-US" sz="23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L.E. block 2 review and winter scene proportions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2618824183"/>
                  </a:ext>
                </a:extLst>
              </a:tr>
              <a:tr h="129007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1" dirty="0"/>
                        <a:t>Wed., Jan. 18th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Prob. And Prop. Block 1 test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L.E. block 2 test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677377566"/>
                  </a:ext>
                </a:extLst>
              </a:tr>
              <a:tr h="1179943">
                <a:tc>
                  <a:txBody>
                    <a:bodyPr/>
                    <a:lstStyle/>
                    <a:p>
                      <a:r>
                        <a:rPr lang="en-US" sz="2300" b="1" dirty="0"/>
                        <a:t>Thurs., Jan. 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19th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Problem Solving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Problem Solving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87156889"/>
                  </a:ext>
                </a:extLst>
              </a:tr>
              <a:tr h="1290072">
                <a:tc>
                  <a:txBody>
                    <a:bodyPr/>
                    <a:lstStyle/>
                    <a:p>
                      <a:r>
                        <a:rPr lang="en-US" sz="2300" b="1" dirty="0"/>
                        <a:t>Fri., Jan. 20th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No School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venir Next LT Pro Light"/>
                        </a:rPr>
                        <a:t>No School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103581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95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5D5AA8-773B-469A-8802-9645A4DC9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5AF42C-C556-454E-B2D3-2C917CB81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C44B7B1-CE3D-4C53-BED2-54000A4CF2D9}"/>
              </a:ext>
            </a:extLst>
          </p:cNvPr>
          <p:cNvGraphicFramePr>
            <a:graphicFrameLocks noGrp="1"/>
          </p:cNvGraphicFramePr>
          <p:nvPr/>
        </p:nvGraphicFramePr>
        <p:xfrm>
          <a:off x="1580444" y="-42333"/>
          <a:ext cx="8430060" cy="695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096">
                  <a:extLst>
                    <a:ext uri="{9D8B030D-6E8A-4147-A177-3AD203B41FA5}">
                      <a16:colId xmlns:a16="http://schemas.microsoft.com/office/drawing/2014/main" val="4174694116"/>
                    </a:ext>
                  </a:extLst>
                </a:gridCol>
                <a:gridCol w="3163482">
                  <a:extLst>
                    <a:ext uri="{9D8B030D-6E8A-4147-A177-3AD203B41FA5}">
                      <a16:colId xmlns:a16="http://schemas.microsoft.com/office/drawing/2014/main" val="587877393"/>
                    </a:ext>
                  </a:extLst>
                </a:gridCol>
                <a:gridCol w="3163482">
                  <a:extLst>
                    <a:ext uri="{9D8B030D-6E8A-4147-A177-3AD203B41FA5}">
                      <a16:colId xmlns:a16="http://schemas.microsoft.com/office/drawing/2014/main" val="3937237379"/>
                    </a:ext>
                  </a:extLst>
                </a:gridCol>
              </a:tblGrid>
              <a:tr h="471978">
                <a:tc>
                  <a:txBody>
                    <a:bodyPr/>
                    <a:lstStyle/>
                    <a:p>
                      <a:r>
                        <a:rPr lang="en-US" sz="2300" dirty="0"/>
                        <a:t>DATE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Periods 1, 3-6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 2- Adv. math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1180805704"/>
                  </a:ext>
                </a:extLst>
              </a:tr>
              <a:tr h="1179943">
                <a:tc>
                  <a:txBody>
                    <a:bodyPr/>
                    <a:lstStyle/>
                    <a:p>
                      <a:r>
                        <a:rPr lang="en-US" sz="2300" b="1" dirty="0"/>
                        <a:t>Monday, Jan. 9th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'A' Day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Unit Rate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Input-Output tables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77760855"/>
                  </a:ext>
                </a:extLst>
              </a:tr>
              <a:tr h="1541792">
                <a:tc>
                  <a:txBody>
                    <a:bodyPr/>
                    <a:lstStyle/>
                    <a:p>
                      <a:r>
                        <a:rPr lang="en-US" sz="2300" b="1" dirty="0"/>
                        <a:t>Tues.,  Jan.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10th  'B' Day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IReady testing</a:t>
                      </a:r>
                    </a:p>
                    <a:p>
                      <a:pPr lvl="0">
                        <a:buNone/>
                      </a:pPr>
                      <a:endParaRPr lang="en-US" sz="23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IReady testing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2618824183"/>
                  </a:ext>
                </a:extLst>
              </a:tr>
              <a:tr h="129007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1" dirty="0"/>
                        <a:t>Wed., Jan. 11th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IReady testing and missing work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IReady testing and missing work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677377566"/>
                  </a:ext>
                </a:extLst>
              </a:tr>
              <a:tr h="1179943">
                <a:tc>
                  <a:txBody>
                    <a:bodyPr/>
                    <a:lstStyle/>
                    <a:p>
                      <a:r>
                        <a:rPr lang="en-US" sz="2300" b="1" dirty="0"/>
                        <a:t>Thurs., Jan. 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12th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1.5 rate conversions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2.7 slope from graph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87156889"/>
                  </a:ext>
                </a:extLst>
              </a:tr>
              <a:tr h="1290072">
                <a:tc>
                  <a:txBody>
                    <a:bodyPr/>
                    <a:lstStyle/>
                    <a:p>
                      <a:r>
                        <a:rPr lang="en-US" sz="2300" b="1" dirty="0"/>
                        <a:t>Fri., Jan. 13th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1.6 complex fractions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venir Next LT Pro Light"/>
                        </a:rPr>
                        <a:t>2.8 slope formula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103581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54413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5D5AA8-773B-469A-8802-9645A4DC9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5AF42C-C556-454E-B2D3-2C917CB81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C44B7B1-CE3D-4C53-BED2-54000A4CF2D9}"/>
              </a:ext>
            </a:extLst>
          </p:cNvPr>
          <p:cNvGraphicFramePr>
            <a:graphicFrameLocks noGrp="1"/>
          </p:cNvGraphicFramePr>
          <p:nvPr/>
        </p:nvGraphicFramePr>
        <p:xfrm>
          <a:off x="1580444" y="-42333"/>
          <a:ext cx="8430060" cy="695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096">
                  <a:extLst>
                    <a:ext uri="{9D8B030D-6E8A-4147-A177-3AD203B41FA5}">
                      <a16:colId xmlns:a16="http://schemas.microsoft.com/office/drawing/2014/main" val="4174694116"/>
                    </a:ext>
                  </a:extLst>
                </a:gridCol>
                <a:gridCol w="3163482">
                  <a:extLst>
                    <a:ext uri="{9D8B030D-6E8A-4147-A177-3AD203B41FA5}">
                      <a16:colId xmlns:a16="http://schemas.microsoft.com/office/drawing/2014/main" val="587877393"/>
                    </a:ext>
                  </a:extLst>
                </a:gridCol>
                <a:gridCol w="3163482">
                  <a:extLst>
                    <a:ext uri="{9D8B030D-6E8A-4147-A177-3AD203B41FA5}">
                      <a16:colId xmlns:a16="http://schemas.microsoft.com/office/drawing/2014/main" val="3937237379"/>
                    </a:ext>
                  </a:extLst>
                </a:gridCol>
              </a:tblGrid>
              <a:tr h="471978">
                <a:tc>
                  <a:txBody>
                    <a:bodyPr/>
                    <a:lstStyle/>
                    <a:p>
                      <a:r>
                        <a:rPr lang="en-US" sz="2300" dirty="0"/>
                        <a:t>DATE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Periods 1, 3-6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 2- Adv. math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1180805704"/>
                  </a:ext>
                </a:extLst>
              </a:tr>
              <a:tr h="1179943">
                <a:tc>
                  <a:txBody>
                    <a:bodyPr/>
                    <a:lstStyle/>
                    <a:p>
                      <a:r>
                        <a:rPr lang="en-US" sz="2300" b="1" dirty="0"/>
                        <a:t>Monday, Jan. 2nd</a:t>
                      </a:r>
                    </a:p>
                    <a:p>
                      <a:pPr lvl="0">
                        <a:buNone/>
                      </a:pPr>
                      <a:endParaRPr lang="en-US" sz="2300" b="1" dirty="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No School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No School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77760855"/>
                  </a:ext>
                </a:extLst>
              </a:tr>
              <a:tr h="1541792">
                <a:tc>
                  <a:txBody>
                    <a:bodyPr/>
                    <a:lstStyle/>
                    <a:p>
                      <a:r>
                        <a:rPr lang="en-US" sz="2300" b="1" dirty="0"/>
                        <a:t>Tues.,  Jan.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3rd  'A' Day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Ratio and conversions/restaurant ordering</a:t>
                      </a:r>
                    </a:p>
                    <a:p>
                      <a:pPr lvl="0">
                        <a:buNone/>
                      </a:pPr>
                      <a:endParaRPr lang="en-US" sz="23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Winter scene proportions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2618824183"/>
                  </a:ext>
                </a:extLst>
              </a:tr>
              <a:tr h="129007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1" dirty="0"/>
                        <a:t>Wed., Jan. 4th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Ratio and conversions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Winter scene proportions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677377566"/>
                  </a:ext>
                </a:extLst>
              </a:tr>
              <a:tr h="1179943">
                <a:tc>
                  <a:txBody>
                    <a:bodyPr/>
                    <a:lstStyle/>
                    <a:p>
                      <a:r>
                        <a:rPr lang="en-US" sz="2300" b="1" dirty="0"/>
                        <a:t>Thurs., Jan. 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5th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Fractions and decimals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Slope intercept form 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87156889"/>
                  </a:ext>
                </a:extLst>
              </a:tr>
              <a:tr h="1290072">
                <a:tc>
                  <a:txBody>
                    <a:bodyPr/>
                    <a:lstStyle/>
                    <a:p>
                      <a:r>
                        <a:rPr lang="en-US" sz="2300" b="1" dirty="0"/>
                        <a:t>Fri., Jan. 6th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ratios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venir Next LT Pro Light"/>
                        </a:rPr>
                        <a:t>Winter scene proportions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103581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9624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5D5AA8-773B-469A-8802-9645A4DC9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5AF42C-C556-454E-B2D3-2C917CB81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C44B7B1-CE3D-4C53-BED2-54000A4CF2D9}"/>
              </a:ext>
            </a:extLst>
          </p:cNvPr>
          <p:cNvGraphicFramePr>
            <a:graphicFrameLocks noGrp="1"/>
          </p:cNvGraphicFramePr>
          <p:nvPr/>
        </p:nvGraphicFramePr>
        <p:xfrm>
          <a:off x="1578428" y="27214"/>
          <a:ext cx="8430060" cy="6602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096">
                  <a:extLst>
                    <a:ext uri="{9D8B030D-6E8A-4147-A177-3AD203B41FA5}">
                      <a16:colId xmlns:a16="http://schemas.microsoft.com/office/drawing/2014/main" val="4174694116"/>
                    </a:ext>
                  </a:extLst>
                </a:gridCol>
                <a:gridCol w="3163482">
                  <a:extLst>
                    <a:ext uri="{9D8B030D-6E8A-4147-A177-3AD203B41FA5}">
                      <a16:colId xmlns:a16="http://schemas.microsoft.com/office/drawing/2014/main" val="587877393"/>
                    </a:ext>
                  </a:extLst>
                </a:gridCol>
                <a:gridCol w="3163482">
                  <a:extLst>
                    <a:ext uri="{9D8B030D-6E8A-4147-A177-3AD203B41FA5}">
                      <a16:colId xmlns:a16="http://schemas.microsoft.com/office/drawing/2014/main" val="3937237379"/>
                    </a:ext>
                  </a:extLst>
                </a:gridCol>
              </a:tblGrid>
              <a:tr h="406910">
                <a:tc>
                  <a:txBody>
                    <a:bodyPr/>
                    <a:lstStyle/>
                    <a:p>
                      <a:r>
                        <a:rPr lang="en-US" sz="2300" dirty="0"/>
                        <a:t>DATE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Periods 1, 3-6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 2- Adv. math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1180805704"/>
                  </a:ext>
                </a:extLst>
              </a:tr>
              <a:tr h="1011463">
                <a:tc>
                  <a:txBody>
                    <a:bodyPr/>
                    <a:lstStyle/>
                    <a:p>
                      <a:r>
                        <a:rPr lang="en-US" sz="2300" b="1" dirty="0"/>
                        <a:t>Monday, Dec. 19th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'A' Day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Price list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Restaurant ordering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77760855"/>
                  </a:ext>
                </a:extLst>
              </a:tr>
              <a:tr h="1011463">
                <a:tc>
                  <a:txBody>
                    <a:bodyPr/>
                    <a:lstStyle/>
                    <a:p>
                      <a:r>
                        <a:rPr lang="en-US" sz="2300" b="1" dirty="0"/>
                        <a:t>Tues.,  Dec.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20th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Restaurant ordering</a:t>
                      </a:r>
                      <a:endParaRPr lang="en-US" sz="2300" b="0" i="0" u="none" strike="noStrike" noProof="0" dirty="0">
                        <a:latin typeface="Century Gothic"/>
                      </a:endParaRPr>
                    </a:p>
                    <a:p>
                      <a:pPr lvl="0">
                        <a:buNone/>
                      </a:pPr>
                      <a:endParaRPr lang="en-US" sz="23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Winter scene proportions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2618824183"/>
                  </a:ext>
                </a:extLst>
              </a:tr>
              <a:tr h="131374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1" dirty="0"/>
                        <a:t>Wed., Dec. 21st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Restaurant ordering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Winter scene proportions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677377566"/>
                  </a:ext>
                </a:extLst>
              </a:tr>
              <a:tr h="1011463">
                <a:tc>
                  <a:txBody>
                    <a:bodyPr/>
                    <a:lstStyle/>
                    <a:p>
                      <a:r>
                        <a:rPr lang="en-US" sz="2300" b="1" dirty="0"/>
                        <a:t>Thurs., Dec. 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22nd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Restaurant ordering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Winter scene proportions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87156889"/>
                  </a:ext>
                </a:extLst>
              </a:tr>
              <a:tr h="1313741">
                <a:tc>
                  <a:txBody>
                    <a:bodyPr/>
                    <a:lstStyle/>
                    <a:p>
                      <a:r>
                        <a:rPr lang="en-US" sz="2300" b="1" dirty="0"/>
                        <a:t>Fri., Dec. 23rd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No School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venir Next LT Pro Light"/>
                        </a:rPr>
                        <a:t>No School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103581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50998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5D5AA8-773B-469A-8802-9645A4DC9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5AF42C-C556-454E-B2D3-2C917CB81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C44B7B1-CE3D-4C53-BED2-54000A4CF2D9}"/>
              </a:ext>
            </a:extLst>
          </p:cNvPr>
          <p:cNvGraphicFramePr>
            <a:graphicFrameLocks noGrp="1"/>
          </p:cNvGraphicFramePr>
          <p:nvPr/>
        </p:nvGraphicFramePr>
        <p:xfrm>
          <a:off x="1578428" y="27214"/>
          <a:ext cx="8430060" cy="6602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096">
                  <a:extLst>
                    <a:ext uri="{9D8B030D-6E8A-4147-A177-3AD203B41FA5}">
                      <a16:colId xmlns:a16="http://schemas.microsoft.com/office/drawing/2014/main" val="4174694116"/>
                    </a:ext>
                  </a:extLst>
                </a:gridCol>
                <a:gridCol w="3163482">
                  <a:extLst>
                    <a:ext uri="{9D8B030D-6E8A-4147-A177-3AD203B41FA5}">
                      <a16:colId xmlns:a16="http://schemas.microsoft.com/office/drawing/2014/main" val="587877393"/>
                    </a:ext>
                  </a:extLst>
                </a:gridCol>
                <a:gridCol w="3163482">
                  <a:extLst>
                    <a:ext uri="{9D8B030D-6E8A-4147-A177-3AD203B41FA5}">
                      <a16:colId xmlns:a16="http://schemas.microsoft.com/office/drawing/2014/main" val="3937237379"/>
                    </a:ext>
                  </a:extLst>
                </a:gridCol>
              </a:tblGrid>
              <a:tr h="406910">
                <a:tc>
                  <a:txBody>
                    <a:bodyPr/>
                    <a:lstStyle/>
                    <a:p>
                      <a:r>
                        <a:rPr lang="en-US" sz="2300" dirty="0"/>
                        <a:t>DATE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Periods 1, 3-6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 2- Adv. math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1180805704"/>
                  </a:ext>
                </a:extLst>
              </a:tr>
              <a:tr h="1011463">
                <a:tc>
                  <a:txBody>
                    <a:bodyPr/>
                    <a:lstStyle/>
                    <a:p>
                      <a:r>
                        <a:rPr lang="en-US" sz="2300" b="1" dirty="0"/>
                        <a:t>Monday, Dec. 12th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'B' Day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Rate and unit rate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Rate of change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77760855"/>
                  </a:ext>
                </a:extLst>
              </a:tr>
              <a:tr h="1011463">
                <a:tc>
                  <a:txBody>
                    <a:bodyPr/>
                    <a:lstStyle/>
                    <a:p>
                      <a:r>
                        <a:rPr lang="en-US" sz="2300" b="1" dirty="0"/>
                        <a:t>Tues.,  Dec.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13th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Unit rate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Restaurant price list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2618824183"/>
                  </a:ext>
                </a:extLst>
              </a:tr>
              <a:tr h="131374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1" dirty="0"/>
                        <a:t>Wed., Dec. 14th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Price list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Price list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677377566"/>
                  </a:ext>
                </a:extLst>
              </a:tr>
              <a:tr h="1011463">
                <a:tc>
                  <a:txBody>
                    <a:bodyPr/>
                    <a:lstStyle/>
                    <a:p>
                      <a:r>
                        <a:rPr lang="en-US" sz="2300" b="1" dirty="0"/>
                        <a:t>Thurs., Dec. 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15th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Price list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Restaurant ordering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87156889"/>
                  </a:ext>
                </a:extLst>
              </a:tr>
              <a:tr h="1313741">
                <a:tc>
                  <a:txBody>
                    <a:bodyPr/>
                    <a:lstStyle/>
                    <a:p>
                      <a:r>
                        <a:rPr lang="en-US" sz="2300" b="1" dirty="0"/>
                        <a:t>Fri., Dec. 16th</a:t>
                      </a:r>
                      <a:endParaRPr lang="en-US" dirty="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Restaurant ordering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venir Next LT Pro Light"/>
                        </a:rPr>
                        <a:t>Restaurant ordering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103581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4040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5D5AA8-773B-469A-8802-9645A4DC9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5AF42C-C556-454E-B2D3-2C917CB81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C44B7B1-CE3D-4C53-BED2-54000A4CF2D9}"/>
              </a:ext>
            </a:extLst>
          </p:cNvPr>
          <p:cNvGraphicFramePr>
            <a:graphicFrameLocks noGrp="1"/>
          </p:cNvGraphicFramePr>
          <p:nvPr/>
        </p:nvGraphicFramePr>
        <p:xfrm>
          <a:off x="1578428" y="27214"/>
          <a:ext cx="8430060" cy="6602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096">
                  <a:extLst>
                    <a:ext uri="{9D8B030D-6E8A-4147-A177-3AD203B41FA5}">
                      <a16:colId xmlns:a16="http://schemas.microsoft.com/office/drawing/2014/main" val="4174694116"/>
                    </a:ext>
                  </a:extLst>
                </a:gridCol>
                <a:gridCol w="3163482">
                  <a:extLst>
                    <a:ext uri="{9D8B030D-6E8A-4147-A177-3AD203B41FA5}">
                      <a16:colId xmlns:a16="http://schemas.microsoft.com/office/drawing/2014/main" val="587877393"/>
                    </a:ext>
                  </a:extLst>
                </a:gridCol>
                <a:gridCol w="3163482">
                  <a:extLst>
                    <a:ext uri="{9D8B030D-6E8A-4147-A177-3AD203B41FA5}">
                      <a16:colId xmlns:a16="http://schemas.microsoft.com/office/drawing/2014/main" val="3937237379"/>
                    </a:ext>
                  </a:extLst>
                </a:gridCol>
              </a:tblGrid>
              <a:tr h="406910">
                <a:tc>
                  <a:txBody>
                    <a:bodyPr/>
                    <a:lstStyle/>
                    <a:p>
                      <a:r>
                        <a:rPr lang="en-US" sz="2300" dirty="0"/>
                        <a:t>DATE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Periods 1, 3-6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 2- Adv. math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1180805704"/>
                  </a:ext>
                </a:extLst>
              </a:tr>
              <a:tr h="1011463">
                <a:tc>
                  <a:txBody>
                    <a:bodyPr/>
                    <a:lstStyle/>
                    <a:p>
                      <a:r>
                        <a:rPr lang="en-US" sz="2300" b="1" dirty="0"/>
                        <a:t>Monday, Dec. 5th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'A' Day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RNE block 4 review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Recursive Routines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77760855"/>
                  </a:ext>
                </a:extLst>
              </a:tr>
              <a:tr h="1011463">
                <a:tc>
                  <a:txBody>
                    <a:bodyPr/>
                    <a:lstStyle/>
                    <a:p>
                      <a:r>
                        <a:rPr lang="en-US" sz="2300" b="1" dirty="0"/>
                        <a:t>Tues.,  Dec.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6th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RNE block 4 test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Linear Plots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2618824183"/>
                  </a:ext>
                </a:extLst>
              </a:tr>
              <a:tr h="131374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1" dirty="0"/>
                        <a:t>Wed., Dec. 7th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inequalities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Rec. Routine applications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677377566"/>
                  </a:ext>
                </a:extLst>
              </a:tr>
              <a:tr h="1011463">
                <a:tc>
                  <a:txBody>
                    <a:bodyPr/>
                    <a:lstStyle/>
                    <a:p>
                      <a:r>
                        <a:rPr lang="en-US" sz="2300" b="1" dirty="0"/>
                        <a:t>Thurs., Dec. 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8th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Fractions and decimals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Rate of change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87156889"/>
                  </a:ext>
                </a:extLst>
              </a:tr>
              <a:tr h="1313741">
                <a:tc>
                  <a:txBody>
                    <a:bodyPr/>
                    <a:lstStyle/>
                    <a:p>
                      <a:r>
                        <a:rPr lang="en-US" sz="2300" b="1" dirty="0"/>
                        <a:t>Fri., Dec. 9th</a:t>
                      </a:r>
                      <a:endParaRPr lang="en-US" dirty="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Ratios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venir Next LT Pro Light"/>
                        </a:rPr>
                        <a:t>Writing equations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103581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2498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5D5AA8-773B-469A-8802-9645A4DC9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5AF42C-C556-454E-B2D3-2C917CB81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C44B7B1-CE3D-4C53-BED2-54000A4CF2D9}"/>
              </a:ext>
            </a:extLst>
          </p:cNvPr>
          <p:cNvGraphicFramePr>
            <a:graphicFrameLocks noGrp="1"/>
          </p:cNvGraphicFramePr>
          <p:nvPr/>
        </p:nvGraphicFramePr>
        <p:xfrm>
          <a:off x="1580444" y="-42333"/>
          <a:ext cx="8430058" cy="7033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095">
                  <a:extLst>
                    <a:ext uri="{9D8B030D-6E8A-4147-A177-3AD203B41FA5}">
                      <a16:colId xmlns:a16="http://schemas.microsoft.com/office/drawing/2014/main" val="4174694116"/>
                    </a:ext>
                  </a:extLst>
                </a:gridCol>
                <a:gridCol w="3023311">
                  <a:extLst>
                    <a:ext uri="{9D8B030D-6E8A-4147-A177-3AD203B41FA5}">
                      <a16:colId xmlns:a16="http://schemas.microsoft.com/office/drawing/2014/main" val="587877393"/>
                    </a:ext>
                  </a:extLst>
                </a:gridCol>
                <a:gridCol w="3303652">
                  <a:extLst>
                    <a:ext uri="{9D8B030D-6E8A-4147-A177-3AD203B41FA5}">
                      <a16:colId xmlns:a16="http://schemas.microsoft.com/office/drawing/2014/main" val="3937237379"/>
                    </a:ext>
                  </a:extLst>
                </a:gridCol>
              </a:tblGrid>
              <a:tr h="430706">
                <a:tc>
                  <a:txBody>
                    <a:bodyPr/>
                    <a:lstStyle/>
                    <a:p>
                      <a:r>
                        <a:rPr lang="en-US" sz="2300" dirty="0"/>
                        <a:t>DATE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Periods 1, 3-6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 2- Adv. math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1180805704"/>
                  </a:ext>
                </a:extLst>
              </a:tr>
              <a:tr h="1396537">
                <a:tc>
                  <a:txBody>
                    <a:bodyPr/>
                    <a:lstStyle/>
                    <a:p>
                      <a:r>
                        <a:rPr lang="en-US" sz="2300" b="1" dirty="0"/>
                        <a:t>Monday, May 8th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'B' Day</a:t>
                      </a:r>
                    </a:p>
                    <a:p>
                      <a:pPr lvl="0">
                        <a:buNone/>
                      </a:pPr>
                      <a:endParaRPr lang="en-US" sz="2300" b="1" dirty="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SBAC and probability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SBAC and transformation project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77760855"/>
                  </a:ext>
                </a:extLst>
              </a:tr>
              <a:tr h="1187707">
                <a:tc>
                  <a:txBody>
                    <a:bodyPr/>
                    <a:lstStyle/>
                    <a:p>
                      <a:r>
                        <a:rPr lang="en-US" sz="2300" b="1" dirty="0"/>
                        <a:t>Tues.,  May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9th 'A' Day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SBAC and prob. Of simple events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SBAC and transformation 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project</a:t>
                      </a:r>
                      <a:endParaRPr lang="en-US" dirty="0"/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2618824183"/>
                  </a:ext>
                </a:extLst>
              </a:tr>
              <a:tr h="109634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1" dirty="0"/>
                        <a:t>Wed., May  10th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SBAC and probability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SBAC and transformation </a:t>
                      </a:r>
                      <a:endParaRPr lang="en-US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project</a:t>
                      </a:r>
                      <a:endParaRPr lang="en-US" dirty="0"/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677377566"/>
                  </a:ext>
                </a:extLst>
              </a:tr>
              <a:tr h="1396537">
                <a:tc>
                  <a:txBody>
                    <a:bodyPr/>
                    <a:lstStyle/>
                    <a:p>
                      <a:r>
                        <a:rPr lang="en-US" sz="2300" b="1" dirty="0"/>
                        <a:t>Thurs., May 11th</a:t>
                      </a:r>
                    </a:p>
                    <a:p>
                      <a:pPr lvl="0">
                        <a:buNone/>
                      </a:pPr>
                      <a:endParaRPr lang="en-US" sz="2300" b="1" dirty="0"/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SBAC and histograms</a:t>
                      </a:r>
                    </a:p>
                    <a:p>
                      <a:pPr lvl="0">
                        <a:buNone/>
                      </a:pPr>
                      <a:endParaRPr lang="en-US" sz="23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SBAC and transformation 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project</a:t>
                      </a:r>
                      <a:endParaRPr lang="en-US" dirty="0"/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87156889"/>
                  </a:ext>
                </a:extLst>
              </a:tr>
              <a:tr h="1096344">
                <a:tc>
                  <a:txBody>
                    <a:bodyPr/>
                    <a:lstStyle/>
                    <a:p>
                      <a:r>
                        <a:rPr lang="en-US" sz="2300" b="1" dirty="0"/>
                        <a:t>Fri., May 12th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SBAC and tree diagrams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SBAC and transformation 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project</a:t>
                      </a:r>
                      <a:endParaRPr lang="en-US" dirty="0"/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103581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0816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5D5AA8-773B-469A-8802-9645A4DC9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5AF42C-C556-454E-B2D3-2C917CB81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C44B7B1-CE3D-4C53-BED2-54000A4CF2D9}"/>
              </a:ext>
            </a:extLst>
          </p:cNvPr>
          <p:cNvGraphicFramePr>
            <a:graphicFrameLocks noGrp="1"/>
          </p:cNvGraphicFramePr>
          <p:nvPr/>
        </p:nvGraphicFramePr>
        <p:xfrm>
          <a:off x="1578428" y="27214"/>
          <a:ext cx="8430060" cy="6602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096">
                  <a:extLst>
                    <a:ext uri="{9D8B030D-6E8A-4147-A177-3AD203B41FA5}">
                      <a16:colId xmlns:a16="http://schemas.microsoft.com/office/drawing/2014/main" val="4174694116"/>
                    </a:ext>
                  </a:extLst>
                </a:gridCol>
                <a:gridCol w="3163482">
                  <a:extLst>
                    <a:ext uri="{9D8B030D-6E8A-4147-A177-3AD203B41FA5}">
                      <a16:colId xmlns:a16="http://schemas.microsoft.com/office/drawing/2014/main" val="587877393"/>
                    </a:ext>
                  </a:extLst>
                </a:gridCol>
                <a:gridCol w="3163482">
                  <a:extLst>
                    <a:ext uri="{9D8B030D-6E8A-4147-A177-3AD203B41FA5}">
                      <a16:colId xmlns:a16="http://schemas.microsoft.com/office/drawing/2014/main" val="3937237379"/>
                    </a:ext>
                  </a:extLst>
                </a:gridCol>
              </a:tblGrid>
              <a:tr h="406910">
                <a:tc>
                  <a:txBody>
                    <a:bodyPr/>
                    <a:lstStyle/>
                    <a:p>
                      <a:r>
                        <a:rPr lang="en-US" sz="2300" dirty="0"/>
                        <a:t>DATE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Periods 1, 3-6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 2- Adv. math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1180805704"/>
                  </a:ext>
                </a:extLst>
              </a:tr>
              <a:tr h="1011463">
                <a:tc>
                  <a:txBody>
                    <a:bodyPr/>
                    <a:lstStyle/>
                    <a:p>
                      <a:r>
                        <a:rPr lang="en-US" sz="2300" b="1" dirty="0"/>
                        <a:t>Monday, Nov. 21st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'B' Day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Distribute and solve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Finish Test and cube root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77760855"/>
                  </a:ext>
                </a:extLst>
              </a:tr>
              <a:tr h="1011463">
                <a:tc>
                  <a:txBody>
                    <a:bodyPr/>
                    <a:lstStyle/>
                    <a:p>
                      <a:r>
                        <a:rPr lang="en-US" sz="2300" b="1" dirty="0"/>
                        <a:t>Tues.,  Nov.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22nd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Combining like terms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Volume of cylinders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2618824183"/>
                  </a:ext>
                </a:extLst>
              </a:tr>
              <a:tr h="1313741">
                <a:tc>
                  <a:txBody>
                    <a:bodyPr/>
                    <a:lstStyle/>
                    <a:p>
                      <a:r>
                        <a:rPr lang="en-US" sz="2300" b="1" dirty="0"/>
                        <a:t>Wed., Nov. 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23rd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No School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No School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677377566"/>
                  </a:ext>
                </a:extLst>
              </a:tr>
              <a:tr h="1011463">
                <a:tc>
                  <a:txBody>
                    <a:bodyPr/>
                    <a:lstStyle/>
                    <a:p>
                      <a:r>
                        <a:rPr lang="en-US" sz="2300" b="1" dirty="0"/>
                        <a:t>Thurs., Nov.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24th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No School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No School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87156889"/>
                  </a:ext>
                </a:extLst>
              </a:tr>
              <a:tr h="1313741">
                <a:tc>
                  <a:txBody>
                    <a:bodyPr/>
                    <a:lstStyle/>
                    <a:p>
                      <a:r>
                        <a:rPr lang="en-US" sz="2300" b="1" dirty="0"/>
                        <a:t>Fri., Nov.  25th</a:t>
                      </a:r>
                      <a:endParaRPr lang="en-US" dirty="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No School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venir Next LT Pro Light"/>
                        </a:rPr>
                        <a:t>No School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103581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72243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5D5AA8-773B-469A-8802-9645A4DC9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5AF42C-C556-454E-B2D3-2C917CB81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C44B7B1-CE3D-4C53-BED2-54000A4CF2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250812"/>
              </p:ext>
            </p:extLst>
          </p:nvPr>
        </p:nvGraphicFramePr>
        <p:xfrm>
          <a:off x="1578428" y="27214"/>
          <a:ext cx="8430060" cy="6602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096">
                  <a:extLst>
                    <a:ext uri="{9D8B030D-6E8A-4147-A177-3AD203B41FA5}">
                      <a16:colId xmlns:a16="http://schemas.microsoft.com/office/drawing/2014/main" val="4174694116"/>
                    </a:ext>
                  </a:extLst>
                </a:gridCol>
                <a:gridCol w="3163482">
                  <a:extLst>
                    <a:ext uri="{9D8B030D-6E8A-4147-A177-3AD203B41FA5}">
                      <a16:colId xmlns:a16="http://schemas.microsoft.com/office/drawing/2014/main" val="587877393"/>
                    </a:ext>
                  </a:extLst>
                </a:gridCol>
                <a:gridCol w="3163482">
                  <a:extLst>
                    <a:ext uri="{9D8B030D-6E8A-4147-A177-3AD203B41FA5}">
                      <a16:colId xmlns:a16="http://schemas.microsoft.com/office/drawing/2014/main" val="3937237379"/>
                    </a:ext>
                  </a:extLst>
                </a:gridCol>
              </a:tblGrid>
              <a:tr h="406910">
                <a:tc>
                  <a:txBody>
                    <a:bodyPr/>
                    <a:lstStyle/>
                    <a:p>
                      <a:r>
                        <a:rPr lang="en-US" sz="2300" dirty="0"/>
                        <a:t>DATE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Periods 1, 3-6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 2- Adv. math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1180805704"/>
                  </a:ext>
                </a:extLst>
              </a:tr>
              <a:tr h="1011463">
                <a:tc>
                  <a:txBody>
                    <a:bodyPr/>
                    <a:lstStyle/>
                    <a:p>
                      <a:r>
                        <a:rPr lang="en-US" sz="2300" b="1" dirty="0"/>
                        <a:t>Monday, Nov. 14th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'A' Day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Two-step equations mastery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Applying the </a:t>
                      </a:r>
                      <a:r>
                        <a:rPr lang="en-US" sz="2300" dirty="0" err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pythagorean</a:t>
                      </a:r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theorem</a:t>
                      </a:r>
                      <a:endParaRPr lang="en-US" sz="2300" dirty="0" err="1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77760855"/>
                  </a:ext>
                </a:extLst>
              </a:tr>
              <a:tr h="1011463">
                <a:tc>
                  <a:txBody>
                    <a:bodyPr/>
                    <a:lstStyle/>
                    <a:p>
                      <a:r>
                        <a:rPr lang="en-US" sz="2300" b="1" dirty="0"/>
                        <a:t>Tues.,  Nov.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15th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Intro. To Dist. property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Distance on the Coordinate plane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2618824183"/>
                  </a:ext>
                </a:extLst>
              </a:tr>
              <a:tr h="1313741">
                <a:tc>
                  <a:txBody>
                    <a:bodyPr/>
                    <a:lstStyle/>
                    <a:p>
                      <a:r>
                        <a:rPr lang="en-US" sz="2300" b="1" dirty="0"/>
                        <a:t>Wed., Nov. 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16th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Distr. property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Distance Formula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677377566"/>
                  </a:ext>
                </a:extLst>
              </a:tr>
              <a:tr h="1011463">
                <a:tc>
                  <a:txBody>
                    <a:bodyPr/>
                    <a:lstStyle/>
                    <a:p>
                      <a:r>
                        <a:rPr lang="en-US" sz="2300" b="1" dirty="0"/>
                        <a:t>Thurs., Nov.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17th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Simplifying expressions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Block 2 review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87156889"/>
                  </a:ext>
                </a:extLst>
              </a:tr>
              <a:tr h="1313741">
                <a:tc>
                  <a:txBody>
                    <a:bodyPr/>
                    <a:lstStyle/>
                    <a:p>
                      <a:r>
                        <a:rPr lang="en-US" sz="2300" b="1" dirty="0"/>
                        <a:t>Fri., Nov.  18th</a:t>
                      </a:r>
                      <a:endParaRPr lang="en-US" dirty="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Combining like terms mastery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venir Next LT Pro Light"/>
                        </a:rPr>
                        <a:t>Block 2 test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103581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94402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5D5AA8-773B-469A-8802-9645A4DC9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5AF42C-C556-454E-B2D3-2C917CB81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C44B7B1-CE3D-4C53-BED2-54000A4CF2D9}"/>
              </a:ext>
            </a:extLst>
          </p:cNvPr>
          <p:cNvGraphicFramePr>
            <a:graphicFrameLocks noGrp="1"/>
          </p:cNvGraphicFramePr>
          <p:nvPr/>
        </p:nvGraphicFramePr>
        <p:xfrm>
          <a:off x="1578428" y="27214"/>
          <a:ext cx="8430060" cy="6953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096">
                  <a:extLst>
                    <a:ext uri="{9D8B030D-6E8A-4147-A177-3AD203B41FA5}">
                      <a16:colId xmlns:a16="http://schemas.microsoft.com/office/drawing/2014/main" val="4174694116"/>
                    </a:ext>
                  </a:extLst>
                </a:gridCol>
                <a:gridCol w="3163482">
                  <a:extLst>
                    <a:ext uri="{9D8B030D-6E8A-4147-A177-3AD203B41FA5}">
                      <a16:colId xmlns:a16="http://schemas.microsoft.com/office/drawing/2014/main" val="587877393"/>
                    </a:ext>
                  </a:extLst>
                </a:gridCol>
                <a:gridCol w="3163482">
                  <a:extLst>
                    <a:ext uri="{9D8B030D-6E8A-4147-A177-3AD203B41FA5}">
                      <a16:colId xmlns:a16="http://schemas.microsoft.com/office/drawing/2014/main" val="3937237379"/>
                    </a:ext>
                  </a:extLst>
                </a:gridCol>
              </a:tblGrid>
              <a:tr h="406910">
                <a:tc>
                  <a:txBody>
                    <a:bodyPr/>
                    <a:lstStyle/>
                    <a:p>
                      <a:r>
                        <a:rPr lang="en-US" sz="2300" dirty="0"/>
                        <a:t>DATE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Periods 1, 3-6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 2- Adv. math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1180805704"/>
                  </a:ext>
                </a:extLst>
              </a:tr>
              <a:tr h="1011463">
                <a:tc>
                  <a:txBody>
                    <a:bodyPr/>
                    <a:lstStyle/>
                    <a:p>
                      <a:r>
                        <a:rPr lang="en-US" sz="2300" b="1" dirty="0"/>
                        <a:t>Monday, Nov. 7th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'B' Day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Solving one-step equations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Pythagorean Theorem-</a:t>
                      </a:r>
                      <a:r>
                        <a:rPr lang="en-US" sz="2300" dirty="0" err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webquest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77760855"/>
                  </a:ext>
                </a:extLst>
              </a:tr>
              <a:tr h="1011463">
                <a:tc>
                  <a:txBody>
                    <a:bodyPr/>
                    <a:lstStyle/>
                    <a:p>
                      <a:r>
                        <a:rPr lang="en-US" sz="2300" b="1" dirty="0"/>
                        <a:t>Tues.,  Nov.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8th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Solving two-step equations with integers</a:t>
                      </a:r>
                    </a:p>
                    <a:p>
                      <a:pPr lvl="0">
                        <a:buNone/>
                      </a:pPr>
                      <a:endParaRPr lang="en-US" sz="23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Pythagorean Theorem- finding hypotenuse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2618824183"/>
                  </a:ext>
                </a:extLst>
              </a:tr>
              <a:tr h="1313741">
                <a:tc>
                  <a:txBody>
                    <a:bodyPr/>
                    <a:lstStyle/>
                    <a:p>
                      <a:r>
                        <a:rPr lang="en-US" sz="2300" b="1" dirty="0"/>
                        <a:t>Wed., Nov. 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9th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Two step equations with rat. numbers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Pythagorean Theorem- find the missing leg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677377566"/>
                  </a:ext>
                </a:extLst>
              </a:tr>
              <a:tr h="1011463">
                <a:tc>
                  <a:txBody>
                    <a:bodyPr/>
                    <a:lstStyle/>
                    <a:p>
                      <a:r>
                        <a:rPr lang="en-US" sz="2300" b="1" dirty="0"/>
                        <a:t>Thurs., Nov.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10th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Distributive property banking and art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Converse of </a:t>
                      </a:r>
                      <a:r>
                        <a:rPr lang="en-US" sz="2300" b="0" i="0" u="none" strike="noStrike" noProof="0" dirty="0" err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pythagorean</a:t>
                      </a: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 theorem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87156889"/>
                  </a:ext>
                </a:extLst>
              </a:tr>
              <a:tr h="1313741">
                <a:tc>
                  <a:txBody>
                    <a:bodyPr/>
                    <a:lstStyle/>
                    <a:p>
                      <a:r>
                        <a:rPr lang="en-US" sz="2300" b="1" dirty="0"/>
                        <a:t>Fri., Nov.  11th</a:t>
                      </a:r>
                      <a:endParaRPr lang="en-US" dirty="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Distributive property lesson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venir Next LT Pro Light"/>
                        </a:rPr>
                        <a:t>Applying the </a:t>
                      </a:r>
                      <a:r>
                        <a:rPr lang="en-US" sz="2300" b="0" i="0" u="none" strike="noStrike" noProof="0" dirty="0" err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venir Next LT Pro Light"/>
                        </a:rPr>
                        <a:t>pythagorean</a:t>
                      </a: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venir Next LT Pro Light"/>
                        </a:rPr>
                        <a:t> theorem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103581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59057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5D5AA8-773B-469A-8802-9645A4DC9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5AF42C-C556-454E-B2D3-2C917CB81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C44B7B1-CE3D-4C53-BED2-54000A4CF2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895901"/>
              </p:ext>
            </p:extLst>
          </p:nvPr>
        </p:nvGraphicFramePr>
        <p:xfrm>
          <a:off x="1578428" y="27214"/>
          <a:ext cx="8430060" cy="6602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096">
                  <a:extLst>
                    <a:ext uri="{9D8B030D-6E8A-4147-A177-3AD203B41FA5}">
                      <a16:colId xmlns:a16="http://schemas.microsoft.com/office/drawing/2014/main" val="4174694116"/>
                    </a:ext>
                  </a:extLst>
                </a:gridCol>
                <a:gridCol w="3163482">
                  <a:extLst>
                    <a:ext uri="{9D8B030D-6E8A-4147-A177-3AD203B41FA5}">
                      <a16:colId xmlns:a16="http://schemas.microsoft.com/office/drawing/2014/main" val="587877393"/>
                    </a:ext>
                  </a:extLst>
                </a:gridCol>
                <a:gridCol w="3163482">
                  <a:extLst>
                    <a:ext uri="{9D8B030D-6E8A-4147-A177-3AD203B41FA5}">
                      <a16:colId xmlns:a16="http://schemas.microsoft.com/office/drawing/2014/main" val="3937237379"/>
                    </a:ext>
                  </a:extLst>
                </a:gridCol>
              </a:tblGrid>
              <a:tr h="406910">
                <a:tc>
                  <a:txBody>
                    <a:bodyPr/>
                    <a:lstStyle/>
                    <a:p>
                      <a:r>
                        <a:rPr lang="en-US" sz="2300" dirty="0"/>
                        <a:t>DATE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Periods 1, 3-6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 2- Adv. math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1180805704"/>
                  </a:ext>
                </a:extLst>
              </a:tr>
              <a:tr h="1011463">
                <a:tc>
                  <a:txBody>
                    <a:bodyPr/>
                    <a:lstStyle/>
                    <a:p>
                      <a:r>
                        <a:rPr lang="en-US" sz="2300" b="1" dirty="0"/>
                        <a:t>Monday, Oct. 31st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'A' Day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Integer review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Applications of </a:t>
                      </a:r>
                      <a:r>
                        <a:rPr lang="en-US" sz="2300" dirty="0" err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scien</a:t>
                      </a:r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. Notation activity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77760855"/>
                  </a:ext>
                </a:extLst>
              </a:tr>
              <a:tr h="1011463">
                <a:tc>
                  <a:txBody>
                    <a:bodyPr/>
                    <a:lstStyle/>
                    <a:p>
                      <a:r>
                        <a:rPr lang="en-US" sz="2300" b="1" dirty="0"/>
                        <a:t>Tues.,  Nov.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1st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Adding rational numbers</a:t>
                      </a:r>
                    </a:p>
                    <a:p>
                      <a:pPr lvl="0">
                        <a:buNone/>
                      </a:pPr>
                      <a:endParaRPr lang="en-US" sz="23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Grains of rice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2618824183"/>
                  </a:ext>
                </a:extLst>
              </a:tr>
              <a:tr h="1313741">
                <a:tc>
                  <a:txBody>
                    <a:bodyPr/>
                    <a:lstStyle/>
                    <a:p>
                      <a:r>
                        <a:rPr lang="en-US" sz="2300" b="1" dirty="0"/>
                        <a:t>Wed., Nov. 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2nd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Multiplying rational numbers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Perfect squares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677377566"/>
                  </a:ext>
                </a:extLst>
              </a:tr>
              <a:tr h="1011463">
                <a:tc>
                  <a:txBody>
                    <a:bodyPr/>
                    <a:lstStyle/>
                    <a:p>
                      <a:r>
                        <a:rPr lang="en-US" sz="2300" b="1" dirty="0"/>
                        <a:t>Thurs., Nov.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3rd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Expressions and equations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Estimating square roots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87156889"/>
                  </a:ext>
                </a:extLst>
              </a:tr>
              <a:tr h="1313741">
                <a:tc>
                  <a:txBody>
                    <a:bodyPr/>
                    <a:lstStyle/>
                    <a:p>
                      <a:r>
                        <a:rPr lang="en-US" sz="2300" b="1" dirty="0"/>
                        <a:t>Fri., Nov.  4th</a:t>
                      </a:r>
                      <a:endParaRPr lang="en-US" dirty="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Solving one-step equations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venir Next LT Pro Light"/>
                        </a:rPr>
                        <a:t>Pythagorean Theorem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103581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31573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5D5AA8-773B-469A-8802-9645A4DC9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5AF42C-C556-454E-B2D3-2C917CB81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C44B7B1-CE3D-4C53-BED2-54000A4CF2D9}"/>
              </a:ext>
            </a:extLst>
          </p:cNvPr>
          <p:cNvGraphicFramePr>
            <a:graphicFrameLocks noGrp="1"/>
          </p:cNvGraphicFramePr>
          <p:nvPr/>
        </p:nvGraphicFramePr>
        <p:xfrm>
          <a:off x="1578428" y="27214"/>
          <a:ext cx="8430060" cy="6602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096">
                  <a:extLst>
                    <a:ext uri="{9D8B030D-6E8A-4147-A177-3AD203B41FA5}">
                      <a16:colId xmlns:a16="http://schemas.microsoft.com/office/drawing/2014/main" val="4174694116"/>
                    </a:ext>
                  </a:extLst>
                </a:gridCol>
                <a:gridCol w="3163482">
                  <a:extLst>
                    <a:ext uri="{9D8B030D-6E8A-4147-A177-3AD203B41FA5}">
                      <a16:colId xmlns:a16="http://schemas.microsoft.com/office/drawing/2014/main" val="587877393"/>
                    </a:ext>
                  </a:extLst>
                </a:gridCol>
                <a:gridCol w="3163482">
                  <a:extLst>
                    <a:ext uri="{9D8B030D-6E8A-4147-A177-3AD203B41FA5}">
                      <a16:colId xmlns:a16="http://schemas.microsoft.com/office/drawing/2014/main" val="3937237379"/>
                    </a:ext>
                  </a:extLst>
                </a:gridCol>
              </a:tblGrid>
              <a:tr h="406910">
                <a:tc>
                  <a:txBody>
                    <a:bodyPr/>
                    <a:lstStyle/>
                    <a:p>
                      <a:r>
                        <a:rPr lang="en-US" sz="2300" dirty="0"/>
                        <a:t>DATE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Periods 1, 3-6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 2- Adv. math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1180805704"/>
                  </a:ext>
                </a:extLst>
              </a:tr>
              <a:tr h="1011463">
                <a:tc>
                  <a:txBody>
                    <a:bodyPr/>
                    <a:lstStyle/>
                    <a:p>
                      <a:r>
                        <a:rPr lang="en-US" sz="2300" b="1" dirty="0"/>
                        <a:t>Monday, Oct. 24th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'B' Day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Fractions and decimals review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Scientific notation- add and </a:t>
                      </a:r>
                      <a:r>
                        <a:rPr lang="en-US" sz="2300" dirty="0" err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subt</a:t>
                      </a:r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.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77760855"/>
                  </a:ext>
                </a:extLst>
              </a:tr>
              <a:tr h="1011463">
                <a:tc>
                  <a:txBody>
                    <a:bodyPr/>
                    <a:lstStyle/>
                    <a:p>
                      <a:r>
                        <a:rPr lang="en-US" sz="2300" b="1" dirty="0"/>
                        <a:t>Tues.,  Oct.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25th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Quiz on fractions and decimals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Applications of scientific notation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2618824183"/>
                  </a:ext>
                </a:extLst>
              </a:tr>
              <a:tr h="1313741">
                <a:tc>
                  <a:txBody>
                    <a:bodyPr/>
                    <a:lstStyle/>
                    <a:p>
                      <a:r>
                        <a:rPr lang="en-US" sz="2300" b="1" dirty="0"/>
                        <a:t>Wed., Oct.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26th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Estimating sums and differences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Exponents and roots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677377566"/>
                  </a:ext>
                </a:extLst>
              </a:tr>
              <a:tr h="1011463">
                <a:tc>
                  <a:txBody>
                    <a:bodyPr/>
                    <a:lstStyle/>
                    <a:p>
                      <a:r>
                        <a:rPr lang="en-US" sz="2300" b="1" dirty="0"/>
                        <a:t>Thurs., Oct 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27th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Adding rational numbers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quiz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87156889"/>
                  </a:ext>
                </a:extLst>
              </a:tr>
              <a:tr h="1313741">
                <a:tc>
                  <a:txBody>
                    <a:bodyPr/>
                    <a:lstStyle/>
                    <a:p>
                      <a:r>
                        <a:rPr lang="en-US" sz="2300" b="1" dirty="0"/>
                        <a:t>Fri., Oct  28th</a:t>
                      </a:r>
                      <a:endParaRPr lang="en-US" dirty="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Estimating products and quotients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venir Next LT Pro Light"/>
                        </a:rPr>
                        <a:t>Volume of cylinders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103581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47965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5D5AA8-773B-469A-8802-9645A4DC9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5AF42C-C556-454E-B2D3-2C917CB81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C44B7B1-CE3D-4C53-BED2-54000A4CF2D9}"/>
              </a:ext>
            </a:extLst>
          </p:cNvPr>
          <p:cNvGraphicFramePr>
            <a:graphicFrameLocks noGrp="1"/>
          </p:cNvGraphicFramePr>
          <p:nvPr/>
        </p:nvGraphicFramePr>
        <p:xfrm>
          <a:off x="1578428" y="27214"/>
          <a:ext cx="8430060" cy="6602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096">
                  <a:extLst>
                    <a:ext uri="{9D8B030D-6E8A-4147-A177-3AD203B41FA5}">
                      <a16:colId xmlns:a16="http://schemas.microsoft.com/office/drawing/2014/main" val="4174694116"/>
                    </a:ext>
                  </a:extLst>
                </a:gridCol>
                <a:gridCol w="3163482">
                  <a:extLst>
                    <a:ext uri="{9D8B030D-6E8A-4147-A177-3AD203B41FA5}">
                      <a16:colId xmlns:a16="http://schemas.microsoft.com/office/drawing/2014/main" val="587877393"/>
                    </a:ext>
                  </a:extLst>
                </a:gridCol>
                <a:gridCol w="3163482">
                  <a:extLst>
                    <a:ext uri="{9D8B030D-6E8A-4147-A177-3AD203B41FA5}">
                      <a16:colId xmlns:a16="http://schemas.microsoft.com/office/drawing/2014/main" val="3937237379"/>
                    </a:ext>
                  </a:extLst>
                </a:gridCol>
              </a:tblGrid>
              <a:tr h="406910">
                <a:tc>
                  <a:txBody>
                    <a:bodyPr/>
                    <a:lstStyle/>
                    <a:p>
                      <a:r>
                        <a:rPr lang="en-US" sz="2300" dirty="0"/>
                        <a:t>DATE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Periods 1, 3-6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 2- Adv. math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1180805704"/>
                  </a:ext>
                </a:extLst>
              </a:tr>
              <a:tr h="1011463">
                <a:tc>
                  <a:txBody>
                    <a:bodyPr/>
                    <a:lstStyle/>
                    <a:p>
                      <a:r>
                        <a:rPr lang="en-US" sz="2300" b="1" dirty="0"/>
                        <a:t>Monday, </a:t>
                      </a:r>
                      <a:r>
                        <a:rPr lang="en-US" sz="2300" b="1"/>
                        <a:t>Oct. 10th</a:t>
                      </a:r>
                      <a:endParaRPr lang="en-US"/>
                    </a:p>
                    <a:p>
                      <a:pPr lvl="0">
                        <a:buNone/>
                      </a:pPr>
                      <a:r>
                        <a:rPr lang="en-US" sz="2300" b="1"/>
                        <a:t>'B' Day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Finish test</a:t>
                      </a:r>
                    </a:p>
                    <a:p>
                      <a:pPr lvl="0">
                        <a:buNone/>
                      </a:pPr>
                      <a:r>
                        <a:rPr lang="en-US" sz="23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Order of operations notes</a:t>
                      </a:r>
                      <a:endParaRPr lang="en-US" sz="23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Finish test- beginning </a:t>
                      </a:r>
                      <a:r>
                        <a:rPr lang="en-US" sz="23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Geom.</a:t>
                      </a:r>
                      <a:endParaRPr lang="en-US" sz="23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77760855"/>
                  </a:ext>
                </a:extLst>
              </a:tr>
              <a:tr h="1011463">
                <a:tc>
                  <a:txBody>
                    <a:bodyPr/>
                    <a:lstStyle/>
                    <a:p>
                      <a:r>
                        <a:rPr lang="en-US" sz="2300" b="1" dirty="0"/>
                        <a:t>Tues.,  Oct.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/>
                        <a:t>11th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Order of Operations with integers</a:t>
                      </a:r>
                      <a:endParaRPr lang="en-US" sz="23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Discovery of why we </a:t>
                      </a:r>
                      <a:r>
                        <a:rPr lang="en-US" sz="23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have geom. formulas</a:t>
                      </a:r>
                      <a:endParaRPr lang="en-US" sz="23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2618824183"/>
                  </a:ext>
                </a:extLst>
              </a:tr>
              <a:tr h="1313741">
                <a:tc>
                  <a:txBody>
                    <a:bodyPr/>
                    <a:lstStyle/>
                    <a:p>
                      <a:r>
                        <a:rPr lang="en-US" sz="2300" b="1" dirty="0"/>
                        <a:t>Wed., Oct.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r>
                        <a:rPr lang="en-US" sz="2300" b="1"/>
                        <a:t>12th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Order of Operations- </a:t>
                      </a:r>
                      <a:r>
                        <a:rPr lang="en-US" sz="23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beginning equations</a:t>
                      </a:r>
                      <a:endParaRPr lang="en-US" sz="23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Geom. 4.1 </a:t>
                      </a:r>
                      <a:r>
                        <a:rPr lang="en-US" sz="2300" b="0" i="0" u="none" strike="noStrike" noProof="0" err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Mult</a:t>
                      </a: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. </a:t>
                      </a:r>
                      <a:r>
                        <a:rPr lang="en-US" sz="2300" b="0" i="0" u="none" strike="noStrike" noProof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Prop. Of exponents</a:t>
                      </a:r>
                      <a:endParaRPr lang="en-US" sz="2300" b="0" i="0" u="none" strike="noStrike" noProof="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entury Gothic"/>
                      </a:endParaRP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677377566"/>
                  </a:ext>
                </a:extLst>
              </a:tr>
              <a:tr h="1011463">
                <a:tc>
                  <a:txBody>
                    <a:bodyPr/>
                    <a:lstStyle/>
                    <a:p>
                      <a:r>
                        <a:rPr lang="en-US" sz="2300" b="1" dirty="0"/>
                        <a:t>Thurs., Oct 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/>
                        <a:t>13th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Adding and </a:t>
                      </a:r>
                      <a:r>
                        <a:rPr lang="en-US" sz="23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subtracting decimals</a:t>
                      </a:r>
                      <a:endParaRPr lang="en-US" sz="23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4.2 Division prop. Of </a:t>
                      </a:r>
                      <a:r>
                        <a:rPr lang="en-US" sz="2300" b="0" i="0" u="none" strike="noStrike" noProof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exponents</a:t>
                      </a:r>
                      <a:endParaRPr lang="en-US" sz="2300" b="0" i="0" u="none" strike="noStrike" noProof="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entury Gothic"/>
                      </a:endParaRP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87156889"/>
                  </a:ext>
                </a:extLst>
              </a:tr>
              <a:tr h="1313741">
                <a:tc>
                  <a:txBody>
                    <a:bodyPr/>
                    <a:lstStyle/>
                    <a:p>
                      <a:r>
                        <a:rPr lang="en-US" sz="2300" b="1"/>
                        <a:t>Fri., Oct  14th</a:t>
                      </a:r>
                      <a:endParaRPr lang="en-US" dirty="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err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Mult</a:t>
                      </a:r>
                      <a:r>
                        <a:rPr lang="en-US" sz="23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. And dividing decimals</a:t>
                      </a:r>
                      <a:endParaRPr lang="en-US" sz="23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venir Next LT Pro Light"/>
                        </a:rPr>
                        <a:t>Scientific notation basics</a:t>
                      </a:r>
                      <a:endParaRPr lang="en-US" sz="2300" b="0" i="0" u="none" strike="noStrike" noProof="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Avenir Next LT Pro Light"/>
                      </a:endParaRP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103581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74927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5D5AA8-773B-469A-8802-9645A4DC9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5AF42C-C556-454E-B2D3-2C917CB81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C44B7B1-CE3D-4C53-BED2-54000A4CF2D9}"/>
              </a:ext>
            </a:extLst>
          </p:cNvPr>
          <p:cNvGraphicFramePr>
            <a:graphicFrameLocks noGrp="1"/>
          </p:cNvGraphicFramePr>
          <p:nvPr/>
        </p:nvGraphicFramePr>
        <p:xfrm>
          <a:off x="1578428" y="27214"/>
          <a:ext cx="8430060" cy="6602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096">
                  <a:extLst>
                    <a:ext uri="{9D8B030D-6E8A-4147-A177-3AD203B41FA5}">
                      <a16:colId xmlns:a16="http://schemas.microsoft.com/office/drawing/2014/main" val="4174694116"/>
                    </a:ext>
                  </a:extLst>
                </a:gridCol>
                <a:gridCol w="3163482">
                  <a:extLst>
                    <a:ext uri="{9D8B030D-6E8A-4147-A177-3AD203B41FA5}">
                      <a16:colId xmlns:a16="http://schemas.microsoft.com/office/drawing/2014/main" val="587877393"/>
                    </a:ext>
                  </a:extLst>
                </a:gridCol>
                <a:gridCol w="3163482">
                  <a:extLst>
                    <a:ext uri="{9D8B030D-6E8A-4147-A177-3AD203B41FA5}">
                      <a16:colId xmlns:a16="http://schemas.microsoft.com/office/drawing/2014/main" val="3937237379"/>
                    </a:ext>
                  </a:extLst>
                </a:gridCol>
              </a:tblGrid>
              <a:tr h="406910">
                <a:tc>
                  <a:txBody>
                    <a:bodyPr/>
                    <a:lstStyle/>
                    <a:p>
                      <a:r>
                        <a:rPr lang="en-US" sz="2300" dirty="0"/>
                        <a:t>DATE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Periods 1, 3-6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 2- Adv. math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1180805704"/>
                  </a:ext>
                </a:extLst>
              </a:tr>
              <a:tr h="1011463">
                <a:tc>
                  <a:txBody>
                    <a:bodyPr/>
                    <a:lstStyle/>
                    <a:p>
                      <a:r>
                        <a:rPr lang="en-US" sz="2300" b="1" dirty="0"/>
                        <a:t>Monday, Oct. 3rd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'A' Day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Multiplying integers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Solving multi-step equations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77760855"/>
                  </a:ext>
                </a:extLst>
              </a:tr>
              <a:tr h="1011463">
                <a:tc>
                  <a:txBody>
                    <a:bodyPr/>
                    <a:lstStyle/>
                    <a:p>
                      <a:r>
                        <a:rPr lang="en-US" sz="2300" b="1" dirty="0"/>
                        <a:t>Tues.,  Oct.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4th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Dividing integers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Solutions to linear equations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2618824183"/>
                  </a:ext>
                </a:extLst>
              </a:tr>
              <a:tr h="1313741">
                <a:tc>
                  <a:txBody>
                    <a:bodyPr/>
                    <a:lstStyle/>
                    <a:p>
                      <a:r>
                        <a:rPr lang="en-US" sz="2300" b="1" dirty="0"/>
                        <a:t>Wed., Oct.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5th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Multiplying integers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Linear inequalities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677377566"/>
                  </a:ext>
                </a:extLst>
              </a:tr>
              <a:tr h="1011463">
                <a:tc>
                  <a:txBody>
                    <a:bodyPr/>
                    <a:lstStyle/>
                    <a:p>
                      <a:r>
                        <a:rPr lang="en-US" sz="2300" b="1" dirty="0"/>
                        <a:t>Thurs., Oct 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6th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Powers and exponents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Real world applications of equations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87156889"/>
                  </a:ext>
                </a:extLst>
              </a:tr>
              <a:tr h="1313741">
                <a:tc>
                  <a:txBody>
                    <a:bodyPr/>
                    <a:lstStyle/>
                    <a:p>
                      <a:r>
                        <a:rPr lang="en-US" sz="2300" b="1" dirty="0"/>
                        <a:t>Fri., Oct  7th</a:t>
                      </a:r>
                      <a:endParaRPr lang="en-US" dirty="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Block 2- integer quiz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venir Next LT Pro Light"/>
                        </a:rPr>
                        <a:t>LE- Block 1 test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103581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96405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5D5AA8-773B-469A-8802-9645A4DC9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5AF42C-C556-454E-B2D3-2C917CB81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C44B7B1-CE3D-4C53-BED2-54000A4CF2D9}"/>
              </a:ext>
            </a:extLst>
          </p:cNvPr>
          <p:cNvGraphicFramePr>
            <a:graphicFrameLocks noGrp="1"/>
          </p:cNvGraphicFramePr>
          <p:nvPr/>
        </p:nvGraphicFramePr>
        <p:xfrm>
          <a:off x="1578428" y="27214"/>
          <a:ext cx="8430060" cy="6602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096">
                  <a:extLst>
                    <a:ext uri="{9D8B030D-6E8A-4147-A177-3AD203B41FA5}">
                      <a16:colId xmlns:a16="http://schemas.microsoft.com/office/drawing/2014/main" val="4174694116"/>
                    </a:ext>
                  </a:extLst>
                </a:gridCol>
                <a:gridCol w="3163482">
                  <a:extLst>
                    <a:ext uri="{9D8B030D-6E8A-4147-A177-3AD203B41FA5}">
                      <a16:colId xmlns:a16="http://schemas.microsoft.com/office/drawing/2014/main" val="587877393"/>
                    </a:ext>
                  </a:extLst>
                </a:gridCol>
                <a:gridCol w="3163482">
                  <a:extLst>
                    <a:ext uri="{9D8B030D-6E8A-4147-A177-3AD203B41FA5}">
                      <a16:colId xmlns:a16="http://schemas.microsoft.com/office/drawing/2014/main" val="3937237379"/>
                    </a:ext>
                  </a:extLst>
                </a:gridCol>
              </a:tblGrid>
              <a:tr h="406910">
                <a:tc>
                  <a:txBody>
                    <a:bodyPr/>
                    <a:lstStyle/>
                    <a:p>
                      <a:r>
                        <a:rPr lang="en-US" sz="2300" dirty="0"/>
                        <a:t>DATE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Periods 1, 3-6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 2- Adv. math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1180805704"/>
                  </a:ext>
                </a:extLst>
              </a:tr>
              <a:tr h="1011463">
                <a:tc>
                  <a:txBody>
                    <a:bodyPr/>
                    <a:lstStyle/>
                    <a:p>
                      <a:r>
                        <a:rPr lang="en-US" sz="2300" b="1" dirty="0"/>
                        <a:t>Monday, Sept. 26th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'B' Day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Adding integers with diff. signs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Evaluating expressions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77760855"/>
                  </a:ext>
                </a:extLst>
              </a:tr>
              <a:tr h="1011463">
                <a:tc>
                  <a:txBody>
                    <a:bodyPr/>
                    <a:lstStyle/>
                    <a:p>
                      <a:r>
                        <a:rPr lang="en-US" sz="2300" b="1" dirty="0"/>
                        <a:t>Tues.,  Sept.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27th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Subtracting integers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Distributive property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2618824183"/>
                  </a:ext>
                </a:extLst>
              </a:tr>
              <a:tr h="1313741">
                <a:tc>
                  <a:txBody>
                    <a:bodyPr/>
                    <a:lstStyle/>
                    <a:p>
                      <a:r>
                        <a:rPr lang="en-US" sz="2300" b="1" dirty="0"/>
                        <a:t>Wed., Sept. 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28th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Multiplying integers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Solving 1 step and 2 step equations</a:t>
                      </a:r>
                    </a:p>
                    <a:p>
                      <a:pPr lvl="0">
                        <a:buNone/>
                      </a:pPr>
                      <a:endParaRPr lang="en-US" sz="23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677377566"/>
                  </a:ext>
                </a:extLst>
              </a:tr>
              <a:tr h="1011463">
                <a:tc>
                  <a:txBody>
                    <a:bodyPr/>
                    <a:lstStyle/>
                    <a:p>
                      <a:r>
                        <a:rPr lang="en-US" sz="2300" b="1" dirty="0"/>
                        <a:t>Thurs., Sept. 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29th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Integer card game/ dividing integers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Real world applications of equations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87156889"/>
                  </a:ext>
                </a:extLst>
              </a:tr>
              <a:tr h="1313741">
                <a:tc>
                  <a:txBody>
                    <a:bodyPr/>
                    <a:lstStyle/>
                    <a:p>
                      <a:r>
                        <a:rPr lang="en-US" sz="2300" b="1" dirty="0"/>
                        <a:t>Fri., Sept. 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30th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Integer quiz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venir Next LT Pro Light"/>
                        </a:rPr>
                        <a:t>Solving multi-step equations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103581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2860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5D5AA8-773B-469A-8802-9645A4DC9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5AF42C-C556-454E-B2D3-2C917CB81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C44B7B1-CE3D-4C53-BED2-54000A4CF2D9}"/>
              </a:ext>
            </a:extLst>
          </p:cNvPr>
          <p:cNvGraphicFramePr>
            <a:graphicFrameLocks noGrp="1"/>
          </p:cNvGraphicFramePr>
          <p:nvPr/>
        </p:nvGraphicFramePr>
        <p:xfrm>
          <a:off x="1578428" y="27214"/>
          <a:ext cx="8430060" cy="6602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096">
                  <a:extLst>
                    <a:ext uri="{9D8B030D-6E8A-4147-A177-3AD203B41FA5}">
                      <a16:colId xmlns:a16="http://schemas.microsoft.com/office/drawing/2014/main" val="4174694116"/>
                    </a:ext>
                  </a:extLst>
                </a:gridCol>
                <a:gridCol w="3163482">
                  <a:extLst>
                    <a:ext uri="{9D8B030D-6E8A-4147-A177-3AD203B41FA5}">
                      <a16:colId xmlns:a16="http://schemas.microsoft.com/office/drawing/2014/main" val="587877393"/>
                    </a:ext>
                  </a:extLst>
                </a:gridCol>
                <a:gridCol w="3163482">
                  <a:extLst>
                    <a:ext uri="{9D8B030D-6E8A-4147-A177-3AD203B41FA5}">
                      <a16:colId xmlns:a16="http://schemas.microsoft.com/office/drawing/2014/main" val="3937237379"/>
                    </a:ext>
                  </a:extLst>
                </a:gridCol>
              </a:tblGrid>
              <a:tr h="406910">
                <a:tc>
                  <a:txBody>
                    <a:bodyPr/>
                    <a:lstStyle/>
                    <a:p>
                      <a:r>
                        <a:rPr lang="en-US" sz="2300" dirty="0"/>
                        <a:t>DATE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Periods 1, 3-6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 2- Adv. math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1180805704"/>
                  </a:ext>
                </a:extLst>
              </a:tr>
              <a:tr h="1011463">
                <a:tc>
                  <a:txBody>
                    <a:bodyPr/>
                    <a:lstStyle/>
                    <a:p>
                      <a:r>
                        <a:rPr lang="en-US" sz="2300" b="1" dirty="0"/>
                        <a:t>Monday, Sept. 19th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'A' Day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Divisibility Rules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Adding and subtracting with integers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77760855"/>
                  </a:ext>
                </a:extLst>
              </a:tr>
              <a:tr h="1011463">
                <a:tc>
                  <a:txBody>
                    <a:bodyPr/>
                    <a:lstStyle/>
                    <a:p>
                      <a:r>
                        <a:rPr lang="en-US" sz="2300" b="1" dirty="0"/>
                        <a:t>Tues.,  Sept.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20th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Converting from fractions to decimals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Multiplying and dividing with integers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2618824183"/>
                  </a:ext>
                </a:extLst>
              </a:tr>
              <a:tr h="1313741">
                <a:tc>
                  <a:txBody>
                    <a:bodyPr/>
                    <a:lstStyle/>
                    <a:p>
                      <a:r>
                        <a:rPr lang="en-US" sz="2300" b="1" dirty="0"/>
                        <a:t>Wed., Sept. 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21st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Beginning integers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Order of operations with integers</a:t>
                      </a:r>
                    </a:p>
                    <a:p>
                      <a:pPr lvl="0">
                        <a:buNone/>
                      </a:pPr>
                      <a:endParaRPr lang="en-US" sz="23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677377566"/>
                  </a:ext>
                </a:extLst>
              </a:tr>
              <a:tr h="1011463">
                <a:tc>
                  <a:txBody>
                    <a:bodyPr/>
                    <a:lstStyle/>
                    <a:p>
                      <a:r>
                        <a:rPr lang="en-US" sz="2300" b="1" dirty="0"/>
                        <a:t>Thurs., Sept. 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22nd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Adding integers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Evaluating expressions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87156889"/>
                  </a:ext>
                </a:extLst>
              </a:tr>
              <a:tr h="1313741">
                <a:tc>
                  <a:txBody>
                    <a:bodyPr/>
                    <a:lstStyle/>
                    <a:p>
                      <a:r>
                        <a:rPr lang="en-US" sz="2300" b="1" dirty="0"/>
                        <a:t>Fri., Sept. 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23rd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Adding integer applications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venir Next LT Pro Light"/>
                        </a:rPr>
                        <a:t>Distributive property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103581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9281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5D5AA8-773B-469A-8802-9645A4DC9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5AF42C-C556-454E-B2D3-2C917CB81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C44B7B1-CE3D-4C53-BED2-54000A4CF2D9}"/>
              </a:ext>
            </a:extLst>
          </p:cNvPr>
          <p:cNvGraphicFramePr>
            <a:graphicFrameLocks noGrp="1"/>
          </p:cNvGraphicFramePr>
          <p:nvPr/>
        </p:nvGraphicFramePr>
        <p:xfrm>
          <a:off x="1578428" y="27214"/>
          <a:ext cx="8430060" cy="68086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096">
                  <a:extLst>
                    <a:ext uri="{9D8B030D-6E8A-4147-A177-3AD203B41FA5}">
                      <a16:colId xmlns:a16="http://schemas.microsoft.com/office/drawing/2014/main" val="4174694116"/>
                    </a:ext>
                  </a:extLst>
                </a:gridCol>
                <a:gridCol w="3163482">
                  <a:extLst>
                    <a:ext uri="{9D8B030D-6E8A-4147-A177-3AD203B41FA5}">
                      <a16:colId xmlns:a16="http://schemas.microsoft.com/office/drawing/2014/main" val="587877393"/>
                    </a:ext>
                  </a:extLst>
                </a:gridCol>
                <a:gridCol w="3163482">
                  <a:extLst>
                    <a:ext uri="{9D8B030D-6E8A-4147-A177-3AD203B41FA5}">
                      <a16:colId xmlns:a16="http://schemas.microsoft.com/office/drawing/2014/main" val="3937237379"/>
                    </a:ext>
                  </a:extLst>
                </a:gridCol>
              </a:tblGrid>
              <a:tr h="406910">
                <a:tc>
                  <a:txBody>
                    <a:bodyPr/>
                    <a:lstStyle/>
                    <a:p>
                      <a:r>
                        <a:rPr lang="en-US" sz="2300" dirty="0"/>
                        <a:t>DATE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Periods 1, 3-6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 2- Adv. math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1180805704"/>
                  </a:ext>
                </a:extLst>
              </a:tr>
              <a:tr h="1011463">
                <a:tc>
                  <a:txBody>
                    <a:bodyPr/>
                    <a:lstStyle/>
                    <a:p>
                      <a:r>
                        <a:rPr lang="en-US" sz="2300" b="1" dirty="0"/>
                        <a:t>Monday, Sept. 12th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'B' Day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/>
                          </a:solidFill>
                        </a:rPr>
                        <a:t>Cipher and iReady testing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Cipher and iReady testing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77760855"/>
                  </a:ext>
                </a:extLst>
              </a:tr>
              <a:tr h="1011463">
                <a:tc>
                  <a:txBody>
                    <a:bodyPr/>
                    <a:lstStyle/>
                    <a:p>
                      <a:r>
                        <a:rPr lang="en-US" sz="2300" b="1" dirty="0"/>
                        <a:t>Tues.,  Sept.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13th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/>
                          </a:solidFill>
                        </a:rPr>
                        <a:t>IReady testing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IReady testing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2618824183"/>
                  </a:ext>
                </a:extLst>
              </a:tr>
              <a:tr h="1313741">
                <a:tc>
                  <a:txBody>
                    <a:bodyPr/>
                    <a:lstStyle/>
                    <a:p>
                      <a:r>
                        <a:rPr lang="en-US" sz="2300" b="1" dirty="0"/>
                        <a:t>Wed., Sept. 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14th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Real Number system, game strategy, decimals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0" i="0" u="none" strike="noStrike" noProof="0" dirty="0">
                          <a:latin typeface="Century Gothic"/>
                        </a:rPr>
                        <a:t>Number classification, integer review</a:t>
                      </a:r>
                    </a:p>
                    <a:p>
                      <a:pPr lvl="0">
                        <a:buNone/>
                      </a:pPr>
                      <a:endParaRPr lang="en-US" sz="2300" dirty="0"/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677377566"/>
                  </a:ext>
                </a:extLst>
              </a:tr>
              <a:tr h="1011463">
                <a:tc>
                  <a:txBody>
                    <a:bodyPr/>
                    <a:lstStyle/>
                    <a:p>
                      <a:r>
                        <a:rPr lang="en-US" sz="2300" b="1" dirty="0"/>
                        <a:t>Thurs., Sept. 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15th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Number classification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latin typeface="Century Gothic"/>
                        </a:rPr>
                        <a:t>Linear equations – order of operations with integers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87156889"/>
                  </a:ext>
                </a:extLst>
              </a:tr>
              <a:tr h="1313741">
                <a:tc>
                  <a:txBody>
                    <a:bodyPr/>
                    <a:lstStyle/>
                    <a:p>
                      <a:r>
                        <a:rPr lang="en-US" sz="2300" b="1" dirty="0"/>
                        <a:t>Fri., Sept. 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16th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Integers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latin typeface="Avenir Next LT Pro Light"/>
                        </a:rPr>
                        <a:t>Linear equations- area models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103581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3588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5D5AA8-773B-469A-8802-9645A4DC9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5AF42C-C556-454E-B2D3-2C917CB81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C44B7B1-CE3D-4C53-BED2-54000A4CF2D9}"/>
              </a:ext>
            </a:extLst>
          </p:cNvPr>
          <p:cNvGraphicFramePr>
            <a:graphicFrameLocks noGrp="1"/>
          </p:cNvGraphicFramePr>
          <p:nvPr/>
        </p:nvGraphicFramePr>
        <p:xfrm>
          <a:off x="1580444" y="-42333"/>
          <a:ext cx="8430058" cy="7107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095">
                  <a:extLst>
                    <a:ext uri="{9D8B030D-6E8A-4147-A177-3AD203B41FA5}">
                      <a16:colId xmlns:a16="http://schemas.microsoft.com/office/drawing/2014/main" val="4174694116"/>
                    </a:ext>
                  </a:extLst>
                </a:gridCol>
                <a:gridCol w="3023311">
                  <a:extLst>
                    <a:ext uri="{9D8B030D-6E8A-4147-A177-3AD203B41FA5}">
                      <a16:colId xmlns:a16="http://schemas.microsoft.com/office/drawing/2014/main" val="587877393"/>
                    </a:ext>
                  </a:extLst>
                </a:gridCol>
                <a:gridCol w="3303652">
                  <a:extLst>
                    <a:ext uri="{9D8B030D-6E8A-4147-A177-3AD203B41FA5}">
                      <a16:colId xmlns:a16="http://schemas.microsoft.com/office/drawing/2014/main" val="3937237379"/>
                    </a:ext>
                  </a:extLst>
                </a:gridCol>
              </a:tblGrid>
              <a:tr h="440074">
                <a:tc>
                  <a:txBody>
                    <a:bodyPr/>
                    <a:lstStyle/>
                    <a:p>
                      <a:r>
                        <a:rPr lang="en-US" sz="2300" dirty="0"/>
                        <a:t>DATE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Periods 1, 3-6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 2- Adv. math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1180805704"/>
                  </a:ext>
                </a:extLst>
              </a:tr>
              <a:tr h="1440239">
                <a:tc>
                  <a:txBody>
                    <a:bodyPr/>
                    <a:lstStyle/>
                    <a:p>
                      <a:r>
                        <a:rPr lang="en-US" sz="2300" b="1" dirty="0"/>
                        <a:t>Monday, May 1st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'A' Day</a:t>
                      </a:r>
                    </a:p>
                    <a:p>
                      <a:pPr lvl="0">
                        <a:buNone/>
                      </a:pPr>
                      <a:endParaRPr lang="en-US" sz="2300" b="1" dirty="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Calculate circumference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Calculate circumference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77760855"/>
                  </a:ext>
                </a:extLst>
              </a:tr>
              <a:tr h="1253544">
                <a:tc>
                  <a:txBody>
                    <a:bodyPr/>
                    <a:lstStyle/>
                    <a:p>
                      <a:r>
                        <a:rPr lang="en-US" sz="2300" b="1" dirty="0"/>
                        <a:t>Tues.,  May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2nd 'B' Day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Calculate area of circles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Transformations- rotations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2618824183"/>
                  </a:ext>
                </a:extLst>
              </a:tr>
              <a:tr h="11735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1" dirty="0"/>
                        <a:t>Wed., May  3rd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Nearpod – and instruction on composite shapes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Dilations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677377566"/>
                  </a:ext>
                </a:extLst>
              </a:tr>
              <a:tr h="1426908">
                <a:tc>
                  <a:txBody>
                    <a:bodyPr/>
                    <a:lstStyle/>
                    <a:p>
                      <a:r>
                        <a:rPr lang="en-US" sz="2300" b="1" dirty="0"/>
                        <a:t>Thurs., May 4th</a:t>
                      </a:r>
                    </a:p>
                    <a:p>
                      <a:pPr lvl="0">
                        <a:buNone/>
                      </a:pPr>
                      <a:endParaRPr lang="en-US" sz="2300" b="1" dirty="0"/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Area of composite figures</a:t>
                      </a:r>
                    </a:p>
                    <a:p>
                      <a:pPr lvl="0">
                        <a:buNone/>
                      </a:pPr>
                      <a:endParaRPr lang="en-US" sz="23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Exponent review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87156889"/>
                  </a:ext>
                </a:extLst>
              </a:tr>
              <a:tr h="1173532">
                <a:tc>
                  <a:txBody>
                    <a:bodyPr/>
                    <a:lstStyle/>
                    <a:p>
                      <a:r>
                        <a:rPr lang="en-US" sz="2300" b="1" dirty="0"/>
                        <a:t>Fri., May 5th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Work on yesterday's assign.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venir Next LT Pro Light"/>
                        </a:rPr>
                        <a:t>Pick your pixel image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103581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51442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C44B7B1-CE3D-4C53-BED2-54000A4CF2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748167"/>
              </p:ext>
            </p:extLst>
          </p:nvPr>
        </p:nvGraphicFramePr>
        <p:xfrm>
          <a:off x="1578428" y="27214"/>
          <a:ext cx="8457300" cy="6664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9892">
                  <a:extLst>
                    <a:ext uri="{9D8B030D-6E8A-4147-A177-3AD203B41FA5}">
                      <a16:colId xmlns:a16="http://schemas.microsoft.com/office/drawing/2014/main" val="4174694116"/>
                    </a:ext>
                  </a:extLst>
                </a:gridCol>
                <a:gridCol w="3173704">
                  <a:extLst>
                    <a:ext uri="{9D8B030D-6E8A-4147-A177-3AD203B41FA5}">
                      <a16:colId xmlns:a16="http://schemas.microsoft.com/office/drawing/2014/main" val="587877393"/>
                    </a:ext>
                  </a:extLst>
                </a:gridCol>
                <a:gridCol w="3173704">
                  <a:extLst>
                    <a:ext uri="{9D8B030D-6E8A-4147-A177-3AD203B41FA5}">
                      <a16:colId xmlns:a16="http://schemas.microsoft.com/office/drawing/2014/main" val="3937237379"/>
                    </a:ext>
                  </a:extLst>
                </a:gridCol>
              </a:tblGrid>
              <a:tr h="460392">
                <a:tc>
                  <a:txBody>
                    <a:bodyPr/>
                    <a:lstStyle/>
                    <a:p>
                      <a:r>
                        <a:rPr lang="en-US" sz="2300" dirty="0"/>
                        <a:t>DATE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Periods 1, 3-6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 2- Adv. math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1180805704"/>
                  </a:ext>
                </a:extLst>
              </a:tr>
              <a:tr h="808797">
                <a:tc>
                  <a:txBody>
                    <a:bodyPr/>
                    <a:lstStyle/>
                    <a:p>
                      <a:r>
                        <a:rPr lang="en-US" sz="2300" b="1" dirty="0"/>
                        <a:t>Monday, Sept. 5th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/>
                          </a:solidFill>
                        </a:rPr>
                        <a:t>No School for 7th grade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No School for 7th grade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77760855"/>
                  </a:ext>
                </a:extLst>
              </a:tr>
              <a:tr h="1144759">
                <a:tc>
                  <a:txBody>
                    <a:bodyPr/>
                    <a:lstStyle/>
                    <a:p>
                      <a:r>
                        <a:rPr lang="en-US" sz="2300" b="1" dirty="0"/>
                        <a:t>Tues.,  Sept.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6th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/>
                          </a:solidFill>
                        </a:rPr>
                        <a:t>Personal Cipher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Personal Cipher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2618824183"/>
                  </a:ext>
                </a:extLst>
              </a:tr>
              <a:tr h="1493166">
                <a:tc>
                  <a:txBody>
                    <a:bodyPr/>
                    <a:lstStyle/>
                    <a:p>
                      <a:r>
                        <a:rPr lang="en-US" sz="2300" b="1" dirty="0"/>
                        <a:t>Wed., Sept. 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7th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Real Number system and Personal Cipher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0" i="0" u="none" strike="noStrike" noProof="0" dirty="0">
                          <a:latin typeface="Century Gothic"/>
                        </a:rPr>
                        <a:t>Real Number system and Personal Cipher</a:t>
                      </a:r>
                    </a:p>
                    <a:p>
                      <a:pPr lvl="0">
                        <a:buNone/>
                      </a:pPr>
                      <a:endParaRPr lang="en-US" sz="2300" dirty="0"/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677377566"/>
                  </a:ext>
                </a:extLst>
              </a:tr>
              <a:tr h="1144759">
                <a:tc>
                  <a:txBody>
                    <a:bodyPr/>
                    <a:lstStyle/>
                    <a:p>
                      <a:r>
                        <a:rPr lang="en-US" sz="2300" b="1" dirty="0"/>
                        <a:t>Thurs., Sept. 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8th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TEAMS intro</a:t>
                      </a:r>
                    </a:p>
                    <a:p>
                      <a:pPr lvl="0">
                        <a:buNone/>
                      </a:pPr>
                      <a:r>
                        <a:rPr lang="en-US" sz="2300" dirty="0"/>
                        <a:t>Real Number system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latin typeface="Century Gothic"/>
                        </a:rPr>
                        <a:t>TEAMS intro</a:t>
                      </a:r>
                    </a:p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latin typeface="Century Gothic"/>
                        </a:rPr>
                        <a:t>Real Number System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87156889"/>
                  </a:ext>
                </a:extLst>
              </a:tr>
              <a:tr h="1493166">
                <a:tc>
                  <a:txBody>
                    <a:bodyPr/>
                    <a:lstStyle/>
                    <a:p>
                      <a:r>
                        <a:rPr lang="en-US" sz="2300" b="1" dirty="0"/>
                        <a:t>Fri., Sept. 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9th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Terminating and repeating decimals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latin typeface="Avenir Next LT Pro Light"/>
                        </a:rPr>
                        <a:t>8 math practices</a:t>
                      </a:r>
                    </a:p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latin typeface="Avenir Next LT Pro Light"/>
                        </a:rPr>
                        <a:t>Poison game and strategy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103581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55541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C44B7B1-CE3D-4C53-BED2-54000A4CF2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680503"/>
              </p:ext>
            </p:extLst>
          </p:nvPr>
        </p:nvGraphicFramePr>
        <p:xfrm>
          <a:off x="897705" y="643467"/>
          <a:ext cx="9343878" cy="5571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1072">
                  <a:extLst>
                    <a:ext uri="{9D8B030D-6E8A-4147-A177-3AD203B41FA5}">
                      <a16:colId xmlns:a16="http://schemas.microsoft.com/office/drawing/2014/main" val="4174694116"/>
                    </a:ext>
                  </a:extLst>
                </a:gridCol>
                <a:gridCol w="3506403">
                  <a:extLst>
                    <a:ext uri="{9D8B030D-6E8A-4147-A177-3AD203B41FA5}">
                      <a16:colId xmlns:a16="http://schemas.microsoft.com/office/drawing/2014/main" val="587877393"/>
                    </a:ext>
                  </a:extLst>
                </a:gridCol>
                <a:gridCol w="3506403">
                  <a:extLst>
                    <a:ext uri="{9D8B030D-6E8A-4147-A177-3AD203B41FA5}">
                      <a16:colId xmlns:a16="http://schemas.microsoft.com/office/drawing/2014/main" val="3937237379"/>
                    </a:ext>
                  </a:extLst>
                </a:gridCol>
              </a:tblGrid>
              <a:tr h="517146">
                <a:tc>
                  <a:txBody>
                    <a:bodyPr/>
                    <a:lstStyle/>
                    <a:p>
                      <a:r>
                        <a:rPr lang="en-US" sz="2300" dirty="0"/>
                        <a:t>DATE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Periods 1, 3-6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 2- Adv. math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1180805704"/>
                  </a:ext>
                </a:extLst>
              </a:tr>
              <a:tr h="869745">
                <a:tc>
                  <a:txBody>
                    <a:bodyPr/>
                    <a:lstStyle/>
                    <a:p>
                      <a:r>
                        <a:rPr lang="en-US" sz="2300" b="1" dirty="0"/>
                        <a:t>Monday, Aug. 29th</a:t>
                      </a:r>
                      <a:endParaRPr lang="en-US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/>
                          </a:solidFill>
                        </a:rPr>
                        <a:t>No School for 7th grade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No School for 7th grade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77760855"/>
                  </a:ext>
                </a:extLst>
              </a:tr>
              <a:tr h="1222344">
                <a:tc>
                  <a:txBody>
                    <a:bodyPr/>
                    <a:lstStyle/>
                    <a:p>
                      <a:r>
                        <a:rPr lang="en-US" sz="2300" b="1" dirty="0"/>
                        <a:t>Tues.,  Aug.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30th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/>
                          </a:solidFill>
                        </a:rPr>
                        <a:t>No School for 7th grade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No School for 7th grade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2618824183"/>
                  </a:ext>
                </a:extLst>
              </a:tr>
              <a:tr h="869745">
                <a:tc>
                  <a:txBody>
                    <a:bodyPr/>
                    <a:lstStyle/>
                    <a:p>
                      <a:r>
                        <a:rPr lang="en-US" sz="2300" b="1" dirty="0"/>
                        <a:t>Wed., Aug. 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31st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No School for 7th grade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No School for 7th grade</a:t>
                      </a:r>
                      <a:endParaRPr lang="en-US" sz="2300" dirty="0" err="1"/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677377566"/>
                  </a:ext>
                </a:extLst>
              </a:tr>
              <a:tr h="1222344">
                <a:tc>
                  <a:txBody>
                    <a:bodyPr/>
                    <a:lstStyle/>
                    <a:p>
                      <a:r>
                        <a:rPr lang="en-US" sz="2300" b="1" dirty="0"/>
                        <a:t>Thurs., Sept. 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1st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Chromebooks, textbooks, and height data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latin typeface="Century Gothic"/>
                        </a:rPr>
                        <a:t>Chromebooks, 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latin typeface="Century Gothic"/>
                        </a:rPr>
                        <a:t>textbooks, and height data</a:t>
                      </a:r>
                      <a:endParaRPr lang="en-US" dirty="0"/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87156889"/>
                  </a:ext>
                </a:extLst>
              </a:tr>
              <a:tr h="869745">
                <a:tc>
                  <a:txBody>
                    <a:bodyPr/>
                    <a:lstStyle/>
                    <a:p>
                      <a:r>
                        <a:rPr lang="en-US" sz="2300" b="1" dirty="0"/>
                        <a:t>Fri., Sept. 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2nd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Personal Cipher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latin typeface="Avenir Next LT Pro Light"/>
                        </a:rPr>
                        <a:t>Personal Cipher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103581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4955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5D5AA8-773B-469A-8802-9645A4DC9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5AF42C-C556-454E-B2D3-2C917CB81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C44B7B1-CE3D-4C53-BED2-54000A4CF2D9}"/>
              </a:ext>
            </a:extLst>
          </p:cNvPr>
          <p:cNvGraphicFramePr>
            <a:graphicFrameLocks noGrp="1"/>
          </p:cNvGraphicFramePr>
          <p:nvPr/>
        </p:nvGraphicFramePr>
        <p:xfrm>
          <a:off x="1580444" y="-42333"/>
          <a:ext cx="8430058" cy="6903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095">
                  <a:extLst>
                    <a:ext uri="{9D8B030D-6E8A-4147-A177-3AD203B41FA5}">
                      <a16:colId xmlns:a16="http://schemas.microsoft.com/office/drawing/2014/main" val="4174694116"/>
                    </a:ext>
                  </a:extLst>
                </a:gridCol>
                <a:gridCol w="3023311">
                  <a:extLst>
                    <a:ext uri="{9D8B030D-6E8A-4147-A177-3AD203B41FA5}">
                      <a16:colId xmlns:a16="http://schemas.microsoft.com/office/drawing/2014/main" val="587877393"/>
                    </a:ext>
                  </a:extLst>
                </a:gridCol>
                <a:gridCol w="3303652">
                  <a:extLst>
                    <a:ext uri="{9D8B030D-6E8A-4147-A177-3AD203B41FA5}">
                      <a16:colId xmlns:a16="http://schemas.microsoft.com/office/drawing/2014/main" val="3937237379"/>
                    </a:ext>
                  </a:extLst>
                </a:gridCol>
              </a:tblGrid>
              <a:tr h="452512">
                <a:tc>
                  <a:txBody>
                    <a:bodyPr/>
                    <a:lstStyle/>
                    <a:p>
                      <a:r>
                        <a:rPr lang="en-US" sz="2300" dirty="0"/>
                        <a:t>DATE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Periods 1, 3-6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 2- Adv. math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1180805704"/>
                  </a:ext>
                </a:extLst>
              </a:tr>
              <a:tr h="1495044">
                <a:tc>
                  <a:txBody>
                    <a:bodyPr/>
                    <a:lstStyle/>
                    <a:p>
                      <a:r>
                        <a:rPr lang="en-US" sz="2300" b="1" dirty="0"/>
                        <a:t>Monday, April 17th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'A' Day</a:t>
                      </a:r>
                    </a:p>
                    <a:p>
                      <a:pPr lvl="0">
                        <a:buNone/>
                      </a:pPr>
                      <a:endParaRPr lang="en-US" sz="2300" b="1" dirty="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1.4  vertical and adjacent angles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Geom. 1.3 classify triangles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77760855"/>
                  </a:ext>
                </a:extLst>
              </a:tr>
              <a:tr h="1300177">
                <a:tc>
                  <a:txBody>
                    <a:bodyPr/>
                    <a:lstStyle/>
                    <a:p>
                      <a:r>
                        <a:rPr lang="en-US" sz="2300" b="1" dirty="0"/>
                        <a:t>Tues.,  April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18th  'B' Day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1.5 Geom. shapes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1.4 &amp; 1.5 angle sum and special triangles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2618824183"/>
                  </a:ext>
                </a:extLst>
              </a:tr>
              <a:tr h="122345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1" dirty="0"/>
                        <a:t>Wed., April 19th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Basic- area and perimeter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1.6 congruent and similar triangles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677377566"/>
                  </a:ext>
                </a:extLst>
              </a:tr>
              <a:tr h="1139661">
                <a:tc>
                  <a:txBody>
                    <a:bodyPr/>
                    <a:lstStyle/>
                    <a:p>
                      <a:r>
                        <a:rPr lang="en-US" sz="2300" b="1" dirty="0"/>
                        <a:t>Thurs., April 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20th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Quiz- angle relations</a:t>
                      </a:r>
                    </a:p>
                    <a:p>
                      <a:pPr lvl="0">
                        <a:buNone/>
                      </a:pPr>
                      <a:endParaRPr lang="en-US" sz="23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1.7 angle relations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87156889"/>
                  </a:ext>
                </a:extLst>
              </a:tr>
              <a:tr h="1223459">
                <a:tc>
                  <a:txBody>
                    <a:bodyPr/>
                    <a:lstStyle/>
                    <a:p>
                      <a:r>
                        <a:rPr lang="en-US" sz="2300" b="1" dirty="0"/>
                        <a:t>Fri., April  21st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Probability- combined events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venir Next LT Pro Light"/>
                        </a:rPr>
                        <a:t>Quiz – block 1 Geom. 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103581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992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5D5AA8-773B-469A-8802-9645A4DC9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5AF42C-C556-454E-B2D3-2C917CB81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C44B7B1-CE3D-4C53-BED2-54000A4CF2D9}"/>
              </a:ext>
            </a:extLst>
          </p:cNvPr>
          <p:cNvGraphicFramePr>
            <a:graphicFrameLocks noGrp="1"/>
          </p:cNvGraphicFramePr>
          <p:nvPr/>
        </p:nvGraphicFramePr>
        <p:xfrm>
          <a:off x="1580444" y="-42333"/>
          <a:ext cx="8430058" cy="6903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095">
                  <a:extLst>
                    <a:ext uri="{9D8B030D-6E8A-4147-A177-3AD203B41FA5}">
                      <a16:colId xmlns:a16="http://schemas.microsoft.com/office/drawing/2014/main" val="4174694116"/>
                    </a:ext>
                  </a:extLst>
                </a:gridCol>
                <a:gridCol w="3023311">
                  <a:extLst>
                    <a:ext uri="{9D8B030D-6E8A-4147-A177-3AD203B41FA5}">
                      <a16:colId xmlns:a16="http://schemas.microsoft.com/office/drawing/2014/main" val="587877393"/>
                    </a:ext>
                  </a:extLst>
                </a:gridCol>
                <a:gridCol w="3303652">
                  <a:extLst>
                    <a:ext uri="{9D8B030D-6E8A-4147-A177-3AD203B41FA5}">
                      <a16:colId xmlns:a16="http://schemas.microsoft.com/office/drawing/2014/main" val="3937237379"/>
                    </a:ext>
                  </a:extLst>
                </a:gridCol>
              </a:tblGrid>
              <a:tr h="452512">
                <a:tc>
                  <a:txBody>
                    <a:bodyPr/>
                    <a:lstStyle/>
                    <a:p>
                      <a:r>
                        <a:rPr lang="en-US" sz="2300" dirty="0"/>
                        <a:t>DATE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Periods 1, 3-6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 2- Adv. math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1180805704"/>
                  </a:ext>
                </a:extLst>
              </a:tr>
              <a:tr h="1495044">
                <a:tc>
                  <a:txBody>
                    <a:bodyPr/>
                    <a:lstStyle/>
                    <a:p>
                      <a:r>
                        <a:rPr lang="en-US" sz="2300" b="1" dirty="0"/>
                        <a:t>Monday, April 10th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'B' Day</a:t>
                      </a:r>
                    </a:p>
                    <a:p>
                      <a:pPr lvl="0">
                        <a:buNone/>
                      </a:pPr>
                      <a:endParaRPr lang="en-US" sz="2300" b="1" dirty="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1.1 measuring and naming angles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5.7 bivariate data and frequency tables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77760855"/>
                  </a:ext>
                </a:extLst>
              </a:tr>
              <a:tr h="1300177">
                <a:tc>
                  <a:txBody>
                    <a:bodyPr/>
                    <a:lstStyle/>
                    <a:p>
                      <a:r>
                        <a:rPr lang="en-US" sz="2300" b="1" dirty="0"/>
                        <a:t>Tues.,  April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11th  'A' Day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1..2 classify angles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Block 5 review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2618824183"/>
                  </a:ext>
                </a:extLst>
              </a:tr>
              <a:tr h="122345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1" dirty="0"/>
                        <a:t>Wed., April 12th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1.3 complementary and supplementary angles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Block 5 test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677377566"/>
                  </a:ext>
                </a:extLst>
              </a:tr>
              <a:tr h="1139661">
                <a:tc>
                  <a:txBody>
                    <a:bodyPr/>
                    <a:lstStyle/>
                    <a:p>
                      <a:r>
                        <a:rPr lang="en-US" sz="2300" b="1" dirty="0"/>
                        <a:t>Thurs., April 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13th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1.4 vertical and adjacent angles</a:t>
                      </a:r>
                    </a:p>
                    <a:p>
                      <a:pPr lvl="0">
                        <a:buNone/>
                      </a:pPr>
                      <a:endParaRPr lang="en-US" sz="23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G 1.1 Alt. Ext. And int. angles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87156889"/>
                  </a:ext>
                </a:extLst>
              </a:tr>
              <a:tr h="1223459">
                <a:tc>
                  <a:txBody>
                    <a:bodyPr/>
                    <a:lstStyle/>
                    <a:p>
                      <a:r>
                        <a:rPr lang="en-US" sz="2300" b="1" dirty="0"/>
                        <a:t>Fri., April  14th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Probability- combined events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venir Next LT Pro Light"/>
                        </a:rPr>
                        <a:t>G 1.2 Corresponding and same-side int. angles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103581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8891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5D5AA8-773B-469A-8802-9645A4DC9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5AF42C-C556-454E-B2D3-2C917CB81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C44B7B1-CE3D-4C53-BED2-54000A4CF2D9}"/>
              </a:ext>
            </a:extLst>
          </p:cNvPr>
          <p:cNvGraphicFramePr>
            <a:graphicFrameLocks noGrp="1"/>
          </p:cNvGraphicFramePr>
          <p:nvPr/>
        </p:nvGraphicFramePr>
        <p:xfrm>
          <a:off x="1580444" y="-42333"/>
          <a:ext cx="8430058" cy="6903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095">
                  <a:extLst>
                    <a:ext uri="{9D8B030D-6E8A-4147-A177-3AD203B41FA5}">
                      <a16:colId xmlns:a16="http://schemas.microsoft.com/office/drawing/2014/main" val="4174694116"/>
                    </a:ext>
                  </a:extLst>
                </a:gridCol>
                <a:gridCol w="3023311">
                  <a:extLst>
                    <a:ext uri="{9D8B030D-6E8A-4147-A177-3AD203B41FA5}">
                      <a16:colId xmlns:a16="http://schemas.microsoft.com/office/drawing/2014/main" val="587877393"/>
                    </a:ext>
                  </a:extLst>
                </a:gridCol>
                <a:gridCol w="3303652">
                  <a:extLst>
                    <a:ext uri="{9D8B030D-6E8A-4147-A177-3AD203B41FA5}">
                      <a16:colId xmlns:a16="http://schemas.microsoft.com/office/drawing/2014/main" val="3937237379"/>
                    </a:ext>
                  </a:extLst>
                </a:gridCol>
              </a:tblGrid>
              <a:tr h="452512">
                <a:tc>
                  <a:txBody>
                    <a:bodyPr/>
                    <a:lstStyle/>
                    <a:p>
                      <a:r>
                        <a:rPr lang="en-US" sz="2300" dirty="0"/>
                        <a:t>DATE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Periods 1, 3-6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 2- Adv. math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1180805704"/>
                  </a:ext>
                </a:extLst>
              </a:tr>
              <a:tr h="1495044">
                <a:tc>
                  <a:txBody>
                    <a:bodyPr/>
                    <a:lstStyle/>
                    <a:p>
                      <a:r>
                        <a:rPr lang="en-US" sz="2300" b="1" dirty="0"/>
                        <a:t>Monday, </a:t>
                      </a:r>
                      <a:r>
                        <a:rPr lang="en-US" sz="2300" b="1"/>
                        <a:t>April 3rd</a:t>
                      </a:r>
                      <a:endParaRPr lang="en-US" sz="2300" b="1" dirty="0"/>
                    </a:p>
                    <a:p>
                      <a:pPr lvl="0">
                        <a:buNone/>
                      </a:pPr>
                      <a:r>
                        <a:rPr lang="en-US" sz="2300" b="1"/>
                        <a:t>'A' Day</a:t>
                      </a:r>
                    </a:p>
                    <a:p>
                      <a:pPr lvl="0">
                        <a:buNone/>
                      </a:pPr>
                      <a:endParaRPr lang="en-US" sz="2300" b="1" dirty="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Calculating sales tax in </a:t>
                      </a:r>
                      <a:r>
                        <a:rPr lang="en-US"/>
                        <a:t>various states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Box and whisker plots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77760855"/>
                  </a:ext>
                </a:extLst>
              </a:tr>
              <a:tr h="1300177">
                <a:tc>
                  <a:txBody>
                    <a:bodyPr/>
                    <a:lstStyle/>
                    <a:p>
                      <a:r>
                        <a:rPr lang="en-US" sz="2300" b="1"/>
                        <a:t>Tues.,  April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/>
                        <a:t>4th  'B' Day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Circle graphs and </a:t>
                      </a:r>
                      <a:r>
                        <a:rPr lang="en-US" sz="2300" b="0" i="0" u="none" strike="noStrike" noProof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percent</a:t>
                      </a:r>
                      <a:endParaRPr lang="en-US" sz="2300" b="0" i="0" u="none" strike="noStrike" noProof="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entury Gothic"/>
                      </a:endParaRPr>
                    </a:p>
                    <a:p>
                      <a:pPr lvl="0">
                        <a:buNone/>
                      </a:pPr>
                      <a:endParaRPr lang="en-US" sz="23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5.4 Q-points</a:t>
                      </a:r>
                      <a:endParaRPr lang="en-US" sz="23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2618824183"/>
                  </a:ext>
                </a:extLst>
              </a:tr>
              <a:tr h="122345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1" dirty="0"/>
                        <a:t>Wed., April </a:t>
                      </a:r>
                      <a:r>
                        <a:rPr lang="en-US" sz="2300" b="1"/>
                        <a:t>5th</a:t>
                      </a:r>
                      <a:endParaRPr lang="en-US" sz="2300" b="1" dirty="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Block 3 review</a:t>
                      </a:r>
                      <a:endParaRPr lang="en-US" sz="23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0" i="0" u="none" strike="noStrike" noProof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5.5 predicting with equations</a:t>
                      </a:r>
                      <a:endParaRPr lang="en-US" sz="2300" b="0" i="0" u="none" strike="noStrike" noProof="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entury Gothic"/>
                      </a:endParaRP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677377566"/>
                  </a:ext>
                </a:extLst>
              </a:tr>
              <a:tr h="1139661">
                <a:tc>
                  <a:txBody>
                    <a:bodyPr/>
                    <a:lstStyle/>
                    <a:p>
                      <a:r>
                        <a:rPr lang="en-US" sz="2300" b="1"/>
                        <a:t>Thurs., April 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/>
                        <a:t>6th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Block 3 test</a:t>
                      </a:r>
                      <a:endParaRPr lang="en-US" sz="23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sz="23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5.6 data and graphs to </a:t>
                      </a:r>
                      <a:r>
                        <a:rPr lang="en-US" sz="2300" b="0" i="0" u="none" strike="noStrike" noProof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persuade</a:t>
                      </a:r>
                      <a:endParaRPr lang="en-US" sz="2300" b="0" i="0" u="none" strike="noStrike" noProof="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entury Gothic"/>
                      </a:endParaRP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87156889"/>
                  </a:ext>
                </a:extLst>
              </a:tr>
              <a:tr h="1223459">
                <a:tc>
                  <a:txBody>
                    <a:bodyPr/>
                    <a:lstStyle/>
                    <a:p>
                      <a:r>
                        <a:rPr lang="en-US" sz="2300" b="1"/>
                        <a:t>Fri., April  7th</a:t>
                      </a:r>
                      <a:endParaRPr lang="en-US" sz="2300" b="1" dirty="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Geom. 'lil book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venir Next LT Pro Light"/>
                        </a:rPr>
                        <a:t>5.7 bivariate data and </a:t>
                      </a:r>
                      <a:r>
                        <a:rPr lang="en-US" sz="2300" b="0" i="0" u="none" strike="noStrike" noProof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venir Next LT Pro Light"/>
                        </a:rPr>
                        <a:t>frequency table</a:t>
                      </a:r>
                      <a:endParaRPr lang="en-US" sz="2300" b="0" i="0" u="none" strike="noStrike" noProof="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Avenir Next LT Pro Light"/>
                      </a:endParaRP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103581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1248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5D5AA8-773B-469A-8802-9645A4DC9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5AF42C-C556-454E-B2D3-2C917CB81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C44B7B1-CE3D-4C53-BED2-54000A4CF2D9}"/>
              </a:ext>
            </a:extLst>
          </p:cNvPr>
          <p:cNvGraphicFramePr>
            <a:graphicFrameLocks noGrp="1"/>
          </p:cNvGraphicFramePr>
          <p:nvPr/>
        </p:nvGraphicFramePr>
        <p:xfrm>
          <a:off x="1580444" y="-42333"/>
          <a:ext cx="8430058" cy="6903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095">
                  <a:extLst>
                    <a:ext uri="{9D8B030D-6E8A-4147-A177-3AD203B41FA5}">
                      <a16:colId xmlns:a16="http://schemas.microsoft.com/office/drawing/2014/main" val="4174694116"/>
                    </a:ext>
                  </a:extLst>
                </a:gridCol>
                <a:gridCol w="3023311">
                  <a:extLst>
                    <a:ext uri="{9D8B030D-6E8A-4147-A177-3AD203B41FA5}">
                      <a16:colId xmlns:a16="http://schemas.microsoft.com/office/drawing/2014/main" val="587877393"/>
                    </a:ext>
                  </a:extLst>
                </a:gridCol>
                <a:gridCol w="3303652">
                  <a:extLst>
                    <a:ext uri="{9D8B030D-6E8A-4147-A177-3AD203B41FA5}">
                      <a16:colId xmlns:a16="http://schemas.microsoft.com/office/drawing/2014/main" val="3937237379"/>
                    </a:ext>
                  </a:extLst>
                </a:gridCol>
              </a:tblGrid>
              <a:tr h="452512">
                <a:tc>
                  <a:txBody>
                    <a:bodyPr/>
                    <a:lstStyle/>
                    <a:p>
                      <a:r>
                        <a:rPr lang="en-US" sz="2300" dirty="0"/>
                        <a:t>DATE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Periods 1, 3-6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 2- Adv. math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1180805704"/>
                  </a:ext>
                </a:extLst>
              </a:tr>
              <a:tr h="1495044">
                <a:tc>
                  <a:txBody>
                    <a:bodyPr/>
                    <a:lstStyle/>
                    <a:p>
                      <a:r>
                        <a:rPr lang="en-US" sz="2300" b="1" dirty="0"/>
                        <a:t>Monday, </a:t>
                      </a:r>
                      <a:r>
                        <a:rPr lang="en-US" sz="2300" b="1"/>
                        <a:t>Mar. 13</a:t>
                      </a:r>
                      <a:r>
                        <a:rPr lang="en-US" sz="2300" b="1" dirty="0"/>
                        <a:t>th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/>
                        <a:t>'A' Day</a:t>
                      </a:r>
                    </a:p>
                    <a:p>
                      <a:pPr lvl="0">
                        <a:buNone/>
                      </a:pPr>
                      <a:endParaRPr lang="en-US" sz="2300" b="1" dirty="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/>
                        <a:t>Calculating tax and tip</a:t>
                      </a:r>
                      <a:endParaRPr lang="en-US" dirty="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Car project and finish test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77760855"/>
                  </a:ext>
                </a:extLst>
              </a:tr>
              <a:tr h="1300177">
                <a:tc>
                  <a:txBody>
                    <a:bodyPr/>
                    <a:lstStyle/>
                    <a:p>
                      <a:r>
                        <a:rPr lang="en-US" sz="2300" b="1" dirty="0"/>
                        <a:t>Tues.,  Mar.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/>
                        <a:t>14th  'B' Day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0" i="0" u="none" strike="noStrike" noProof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Pi Day</a:t>
                      </a:r>
                      <a:endParaRPr lang="en-US" sz="2300" b="0" i="0" u="none" strike="noStrike" noProof="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entury Gothic"/>
                      </a:endParaRPr>
                    </a:p>
                    <a:p>
                      <a:pPr lvl="0">
                        <a:buNone/>
                      </a:pPr>
                      <a:endParaRPr lang="en-US" sz="23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Pi Day </a:t>
                      </a:r>
                      <a:endParaRPr lang="en-US" sz="23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2618824183"/>
                  </a:ext>
                </a:extLst>
              </a:tr>
              <a:tr h="122345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1" dirty="0"/>
                        <a:t>Wed., </a:t>
                      </a:r>
                      <a:r>
                        <a:rPr lang="en-US" sz="2300" b="1"/>
                        <a:t>Mar.  15th</a:t>
                      </a:r>
                      <a:endParaRPr lang="en-US" sz="2300" b="1" dirty="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3.4 Calculating % change</a:t>
                      </a:r>
                      <a:endParaRPr lang="en-US" sz="23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0" i="0" u="none" strike="noStrike" noProof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Systems- inequalities</a:t>
                      </a:r>
                      <a:endParaRPr lang="en-US" sz="2300" b="0" i="0" u="none" strike="noStrike" noProof="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entury Gothic"/>
                      </a:endParaRP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677377566"/>
                  </a:ext>
                </a:extLst>
              </a:tr>
              <a:tr h="1139661">
                <a:tc>
                  <a:txBody>
                    <a:bodyPr/>
                    <a:lstStyle/>
                    <a:p>
                      <a:r>
                        <a:rPr lang="en-US" sz="2300" b="1" dirty="0"/>
                        <a:t>Thurs., Mar. 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/>
                        <a:t>16th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Calculating discount</a:t>
                      </a:r>
                      <a:endParaRPr lang="en-US" sz="23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sz="23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5.1 Scatter plots and </a:t>
                      </a:r>
                      <a:r>
                        <a:rPr lang="en-US" sz="2300" b="0" i="0" u="none" strike="noStrike" noProof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correlation</a:t>
                      </a:r>
                      <a:endParaRPr lang="en-US" sz="2300" b="0" i="0" u="none" strike="noStrike" noProof="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entury Gothic"/>
                      </a:endParaRP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87156889"/>
                  </a:ext>
                </a:extLst>
              </a:tr>
              <a:tr h="1223459">
                <a:tc>
                  <a:txBody>
                    <a:bodyPr/>
                    <a:lstStyle/>
                    <a:p>
                      <a:r>
                        <a:rPr lang="en-US" sz="2300" b="1"/>
                        <a:t>Fri., Mar. 17th</a:t>
                      </a:r>
                      <a:endParaRPr lang="en-US" sz="2300" b="1" dirty="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St. Patrick's Day graphing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venir Next LT Pro Light"/>
                        </a:rPr>
                        <a:t>St. Patrick's Day – </a:t>
                      </a:r>
                      <a:r>
                        <a:rPr lang="en-US" sz="2300" b="0" i="0" u="none" strike="noStrike" noProof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venir Next LT Pro Light"/>
                        </a:rPr>
                        <a:t>graphing/car project finish </a:t>
                      </a:r>
                      <a:endParaRPr lang="en-US" sz="2300" b="0" i="0" u="none" strike="noStrike" noProof="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Avenir Next LT Pro Light"/>
                      </a:endParaRP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103581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807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5D5AA8-773B-469A-8802-9645A4DC9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5AF42C-C556-454E-B2D3-2C917CB81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C44B7B1-CE3D-4C53-BED2-54000A4CF2D9}"/>
              </a:ext>
            </a:extLst>
          </p:cNvPr>
          <p:cNvGraphicFramePr>
            <a:graphicFrameLocks noGrp="1"/>
          </p:cNvGraphicFramePr>
          <p:nvPr/>
        </p:nvGraphicFramePr>
        <p:xfrm>
          <a:off x="1580444" y="-42333"/>
          <a:ext cx="8430058" cy="6903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095">
                  <a:extLst>
                    <a:ext uri="{9D8B030D-6E8A-4147-A177-3AD203B41FA5}">
                      <a16:colId xmlns:a16="http://schemas.microsoft.com/office/drawing/2014/main" val="4174694116"/>
                    </a:ext>
                  </a:extLst>
                </a:gridCol>
                <a:gridCol w="3023311">
                  <a:extLst>
                    <a:ext uri="{9D8B030D-6E8A-4147-A177-3AD203B41FA5}">
                      <a16:colId xmlns:a16="http://schemas.microsoft.com/office/drawing/2014/main" val="587877393"/>
                    </a:ext>
                  </a:extLst>
                </a:gridCol>
                <a:gridCol w="3303652">
                  <a:extLst>
                    <a:ext uri="{9D8B030D-6E8A-4147-A177-3AD203B41FA5}">
                      <a16:colId xmlns:a16="http://schemas.microsoft.com/office/drawing/2014/main" val="3937237379"/>
                    </a:ext>
                  </a:extLst>
                </a:gridCol>
              </a:tblGrid>
              <a:tr h="452512">
                <a:tc>
                  <a:txBody>
                    <a:bodyPr/>
                    <a:lstStyle/>
                    <a:p>
                      <a:r>
                        <a:rPr lang="en-US" sz="2300" dirty="0"/>
                        <a:t>DATE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Periods 1, 3-6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 2- Adv. math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1180805704"/>
                  </a:ext>
                </a:extLst>
              </a:tr>
              <a:tr h="1495044">
                <a:tc>
                  <a:txBody>
                    <a:bodyPr/>
                    <a:lstStyle/>
                    <a:p>
                      <a:r>
                        <a:rPr lang="en-US" sz="2300" b="1" dirty="0"/>
                        <a:t>Monday, Mar. 6th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'B' Day</a:t>
                      </a:r>
                    </a:p>
                    <a:p>
                      <a:pPr lvl="0">
                        <a:buNone/>
                      </a:pPr>
                      <a:endParaRPr lang="en-US" sz="2300" b="1" dirty="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Direct variation test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Car project and partial review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77760855"/>
                  </a:ext>
                </a:extLst>
              </a:tr>
              <a:tr h="1300177">
                <a:tc>
                  <a:txBody>
                    <a:bodyPr/>
                    <a:lstStyle/>
                    <a:p>
                      <a:r>
                        <a:rPr lang="en-US" sz="2300" b="1" dirty="0"/>
                        <a:t>Tues.,  Mar.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7th  'A' Day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Fractions, decimals, percents</a:t>
                      </a:r>
                    </a:p>
                    <a:p>
                      <a:pPr lvl="0">
                        <a:buNone/>
                      </a:pPr>
                      <a:endParaRPr lang="en-US" sz="23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Converting a fraction to repeating decimal and review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2618824183"/>
                  </a:ext>
                </a:extLst>
              </a:tr>
              <a:tr h="122345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1" dirty="0"/>
                        <a:t>Wed., Mar.  8th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Percent proportion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Block 4 test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677377566"/>
                  </a:ext>
                </a:extLst>
              </a:tr>
              <a:tr h="1139661">
                <a:tc>
                  <a:txBody>
                    <a:bodyPr/>
                    <a:lstStyle/>
                    <a:p>
                      <a:r>
                        <a:rPr lang="en-US" sz="2300" b="1" dirty="0"/>
                        <a:t>Thurs., Mar. 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9th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Handout on calculating %</a:t>
                      </a:r>
                    </a:p>
                    <a:p>
                      <a:pPr lvl="0">
                        <a:buNone/>
                      </a:pPr>
                      <a:endParaRPr lang="en-US" sz="23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Systems - inequalities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87156889"/>
                  </a:ext>
                </a:extLst>
              </a:tr>
              <a:tr h="1223459">
                <a:tc>
                  <a:txBody>
                    <a:bodyPr/>
                    <a:lstStyle/>
                    <a:p>
                      <a:r>
                        <a:rPr lang="en-US" sz="2300" b="1" dirty="0"/>
                        <a:t>Fri., Mar. 10th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Handout on %- discount and tip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venir Next LT Pro Light"/>
                        </a:rPr>
                        <a:t>Car project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103581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6091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5D5AA8-773B-469A-8802-9645A4DC9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5AF42C-C556-454E-B2D3-2C917CB81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C44B7B1-CE3D-4C53-BED2-54000A4CF2D9}"/>
              </a:ext>
            </a:extLst>
          </p:cNvPr>
          <p:cNvGraphicFramePr>
            <a:graphicFrameLocks noGrp="1"/>
          </p:cNvGraphicFramePr>
          <p:nvPr/>
        </p:nvGraphicFramePr>
        <p:xfrm>
          <a:off x="1580444" y="-42333"/>
          <a:ext cx="8430060" cy="6903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096">
                  <a:extLst>
                    <a:ext uri="{9D8B030D-6E8A-4147-A177-3AD203B41FA5}">
                      <a16:colId xmlns:a16="http://schemas.microsoft.com/office/drawing/2014/main" val="4174694116"/>
                    </a:ext>
                  </a:extLst>
                </a:gridCol>
                <a:gridCol w="3163482">
                  <a:extLst>
                    <a:ext uri="{9D8B030D-6E8A-4147-A177-3AD203B41FA5}">
                      <a16:colId xmlns:a16="http://schemas.microsoft.com/office/drawing/2014/main" val="587877393"/>
                    </a:ext>
                  </a:extLst>
                </a:gridCol>
                <a:gridCol w="3163482">
                  <a:extLst>
                    <a:ext uri="{9D8B030D-6E8A-4147-A177-3AD203B41FA5}">
                      <a16:colId xmlns:a16="http://schemas.microsoft.com/office/drawing/2014/main" val="3937237379"/>
                    </a:ext>
                  </a:extLst>
                </a:gridCol>
              </a:tblGrid>
              <a:tr h="452512">
                <a:tc>
                  <a:txBody>
                    <a:bodyPr/>
                    <a:lstStyle/>
                    <a:p>
                      <a:r>
                        <a:rPr lang="en-US" sz="2300" dirty="0"/>
                        <a:t>DATE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Periods 1, 3-6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Period 2- Adv. math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1180805704"/>
                  </a:ext>
                </a:extLst>
              </a:tr>
              <a:tr h="1391056">
                <a:tc>
                  <a:txBody>
                    <a:bodyPr/>
                    <a:lstStyle/>
                    <a:p>
                      <a:r>
                        <a:rPr lang="en-US" sz="2300" b="1" dirty="0"/>
                        <a:t>Monday, Feb. 20th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'B' Day</a:t>
                      </a:r>
                    </a:p>
                    <a:p>
                      <a:pPr lvl="0">
                        <a:buNone/>
                      </a:pPr>
                      <a:endParaRPr lang="en-US" sz="2300" b="1" dirty="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School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No School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77760855"/>
                  </a:ext>
                </a:extLst>
              </a:tr>
              <a:tr h="1300177">
                <a:tc>
                  <a:txBody>
                    <a:bodyPr/>
                    <a:lstStyle/>
                    <a:p>
                      <a:r>
                        <a:rPr lang="en-US" sz="2300" b="1" dirty="0"/>
                        <a:t>Tues.,  Feb.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21st  'A' Day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Input/output tables</a:t>
                      </a:r>
                    </a:p>
                    <a:p>
                      <a:pPr lvl="0">
                        <a:buNone/>
                      </a:pPr>
                      <a:endParaRPr lang="en-US" sz="23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4.6 Choosing the best method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2618824183"/>
                  </a:ext>
                </a:extLst>
              </a:tr>
              <a:tr h="122345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1" dirty="0"/>
                        <a:t>Wed., Feb. 22nd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5.3 Direct variation 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4.7  systems of equations word problems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677377566"/>
                  </a:ext>
                </a:extLst>
              </a:tr>
              <a:tr h="1139661">
                <a:tc>
                  <a:txBody>
                    <a:bodyPr/>
                    <a:lstStyle/>
                    <a:p>
                      <a:r>
                        <a:rPr lang="en-US" sz="2300" b="1" dirty="0"/>
                        <a:t>Thurs., Feb. </a:t>
                      </a:r>
                    </a:p>
                    <a:p>
                      <a:pPr lvl="0">
                        <a:buNone/>
                      </a:pPr>
                      <a:r>
                        <a:rPr lang="en-US" sz="2300" b="1" dirty="0"/>
                        <a:t>23rd</a:t>
                      </a:r>
                    </a:p>
                    <a:p>
                      <a:pPr lvl="0">
                        <a:buNone/>
                      </a:pPr>
                      <a:endParaRPr lang="en-US" sz="2300"/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5.4  Direct variation equations</a:t>
                      </a:r>
                    </a:p>
                    <a:p>
                      <a:pPr lvl="0">
                        <a:buNone/>
                      </a:pPr>
                      <a:endParaRPr lang="en-US" sz="23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entury Gothic"/>
                        </a:rPr>
                        <a:t>4.7 writing system of equations word problems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587156889"/>
                  </a:ext>
                </a:extLst>
              </a:tr>
              <a:tr h="1223459">
                <a:tc>
                  <a:txBody>
                    <a:bodyPr/>
                    <a:lstStyle/>
                    <a:p>
                      <a:r>
                        <a:rPr lang="en-US" sz="2300" b="1" dirty="0"/>
                        <a:t>Fri., Feb. 24th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5.5 Recognize direct variations</a:t>
                      </a:r>
                    </a:p>
                  </a:txBody>
                  <a:tcPr marL="117533" marR="117533" marT="58767" marB="58767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300" b="0" i="0" u="none" strike="noStrike" noProof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venir Next LT Pro Light"/>
                        </a:rPr>
                        <a:t>4.8 systems of linear inequalities</a:t>
                      </a:r>
                    </a:p>
                  </a:txBody>
                  <a:tcPr marL="117533" marR="117533" marT="58767" marB="58767"/>
                </a:tc>
                <a:extLst>
                  <a:ext uri="{0D108BD9-81ED-4DB2-BD59-A6C34878D82A}">
                    <a16:rowId xmlns:a16="http://schemas.microsoft.com/office/drawing/2014/main" val="3103581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2852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1251</cp:revision>
  <dcterms:created xsi:type="dcterms:W3CDTF">2022-08-29T21:02:14Z</dcterms:created>
  <dcterms:modified xsi:type="dcterms:W3CDTF">2023-05-23T15:34:07Z</dcterms:modified>
</cp:coreProperties>
</file>