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64" r:id="rId3"/>
    <p:sldId id="265" r:id="rId4"/>
    <p:sldId id="266" r:id="rId5"/>
    <p:sldId id="267" r:id="rId6"/>
    <p:sldId id="268" r:id="rId7"/>
    <p:sldId id="258" r:id="rId8"/>
    <p:sldId id="259" r:id="rId9"/>
    <p:sldId id="260" r:id="rId10"/>
    <p:sldId id="261" r:id="rId11"/>
    <p:sldId id="262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44CAE-23B7-C94E-8CFF-F446D5E7EFF1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12177-2034-CC4A-A205-A1C25241E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2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28DF79-E3B6-D449-9FDA-573DF7C52AC3}" type="slidenum">
              <a:rPr lang="en-US"/>
              <a:pPr/>
              <a:t>2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00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AE513D-A40C-2540-9987-DE8D82ECC2BA}" type="slidenum">
              <a:rPr lang="en-US"/>
              <a:pPr/>
              <a:t>11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2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C578D-81CD-CA41-8DD1-2FAAA8C76F9E}" type="slidenum">
              <a:rPr lang="en-US"/>
              <a:pPr/>
              <a:t>12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10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52F72-9B37-AA45-924A-AEB2C4F211DA}" type="slidenum">
              <a:rPr lang="en-US"/>
              <a:pPr/>
              <a:t>13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97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86E5D-A876-AE44-825E-84974C8B216D}" type="slidenum">
              <a:rPr lang="en-US"/>
              <a:pPr/>
              <a:t>14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Figure 45.13 Maintenance of glucose homeostasis by insulin and glucagon.</a:t>
            </a:r>
          </a:p>
        </p:txBody>
      </p:sp>
    </p:spTree>
    <p:extLst>
      <p:ext uri="{BB962C8B-B14F-4D97-AF65-F5344CB8AC3E}">
        <p14:creationId xmlns:p14="http://schemas.microsoft.com/office/powerpoint/2010/main" val="1883823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578FE-B3ED-0E4B-924C-2CB86BF553AE}" type="slidenum">
              <a:rPr lang="en-US"/>
              <a:pPr/>
              <a:t>15</a:t>
            </a:fld>
            <a:endParaRPr lang="en-US"/>
          </a:p>
        </p:txBody>
      </p:sp>
      <p:sp>
        <p:nvSpPr>
          <p:cNvPr id="655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Figure 45.13 Maintenance of glucose homeostasis by insulin and glucagon.</a:t>
            </a:r>
          </a:p>
        </p:txBody>
      </p:sp>
    </p:spTree>
    <p:extLst>
      <p:ext uri="{BB962C8B-B14F-4D97-AF65-F5344CB8AC3E}">
        <p14:creationId xmlns:p14="http://schemas.microsoft.com/office/powerpoint/2010/main" val="103803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5497C-C514-FA4D-B1FC-6652EDB5CC59}" type="slidenum">
              <a:rPr lang="en-US"/>
              <a:pPr/>
              <a:t>16</a:t>
            </a:fld>
            <a:endParaRPr lang="en-US"/>
          </a:p>
        </p:txBody>
      </p:sp>
      <p:sp>
        <p:nvSpPr>
          <p:cNvPr id="657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Figure 45.13 Maintenance of glucose homeostasis by insulin and glucagon.</a:t>
            </a:r>
          </a:p>
        </p:txBody>
      </p:sp>
    </p:spTree>
    <p:extLst>
      <p:ext uri="{BB962C8B-B14F-4D97-AF65-F5344CB8AC3E}">
        <p14:creationId xmlns:p14="http://schemas.microsoft.com/office/powerpoint/2010/main" val="189967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A9C18-DAA4-8E42-BA06-DEC55E47DC5F}" type="slidenum">
              <a:rPr lang="en-US"/>
              <a:pPr/>
              <a:t>17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Figure 45.13 Maintenance of glucose homeostasis by insulin and glucagon.</a:t>
            </a:r>
          </a:p>
        </p:txBody>
      </p:sp>
    </p:spTree>
    <p:extLst>
      <p:ext uri="{BB962C8B-B14F-4D97-AF65-F5344CB8AC3E}">
        <p14:creationId xmlns:p14="http://schemas.microsoft.com/office/powerpoint/2010/main" val="3913553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7C962-6B1F-4B48-B19E-7076B199B2D9}" type="slidenum">
              <a:rPr lang="en-US"/>
              <a:pPr/>
              <a:t>18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Figure 45.13 Maintenance of glucose homeostasis by insulin and glucagon.</a:t>
            </a:r>
          </a:p>
        </p:txBody>
      </p:sp>
    </p:spTree>
    <p:extLst>
      <p:ext uri="{BB962C8B-B14F-4D97-AF65-F5344CB8AC3E}">
        <p14:creationId xmlns:p14="http://schemas.microsoft.com/office/powerpoint/2010/main" val="1608347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2E56C-C9C8-384A-A3DB-ECC362A38B3C}" type="slidenum">
              <a:rPr lang="en-US"/>
              <a:pPr/>
              <a:t>19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15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D82F3-889D-D54F-9BC2-D7D1CDB8794E}" type="slidenum">
              <a:rPr lang="en-US"/>
              <a:pPr/>
              <a:t>20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2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07CA31-9533-3D40-B979-247EF32B4880}" type="slidenum">
              <a:rPr lang="en-US"/>
              <a:pPr/>
              <a:t>3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1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4C132E-CE1F-4542-AC75-70EA81672F1C}" type="slidenum">
              <a:rPr lang="en-US"/>
              <a:pPr/>
              <a:t>21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90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15A4A-69A3-7F49-818C-82E00DC2ACB9}" type="slidenum">
              <a:rPr lang="en-US"/>
              <a:pPr/>
              <a:t>22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72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2BFD1-B5CE-6447-AEB4-F1FAAB1A904C}" type="slidenum">
              <a:rPr lang="en-US"/>
              <a:pPr/>
              <a:t>23</a:t>
            </a:fld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Figure 45.UN02 Summary figure, Concept 45.2 </a:t>
            </a:r>
          </a:p>
        </p:txBody>
      </p:sp>
    </p:spTree>
    <p:extLst>
      <p:ext uri="{BB962C8B-B14F-4D97-AF65-F5344CB8AC3E}">
        <p14:creationId xmlns:p14="http://schemas.microsoft.com/office/powerpoint/2010/main" val="390123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91A051-B256-4646-B548-2A078AD667A1}" type="slidenum">
              <a:rPr lang="en-US"/>
              <a:pPr/>
              <a:t>4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Figure 45.5 Hormones differ in structure and solubility.</a:t>
            </a:r>
          </a:p>
        </p:txBody>
      </p:sp>
    </p:spTree>
    <p:extLst>
      <p:ext uri="{BB962C8B-B14F-4D97-AF65-F5344CB8AC3E}">
        <p14:creationId xmlns:p14="http://schemas.microsoft.com/office/powerpoint/2010/main" val="141231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2A0A0-C572-974F-A010-7BC880497136}" type="slidenum">
              <a:rPr lang="en-US"/>
              <a:pPr/>
              <a:t>5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3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399A3-1AB2-924E-902A-C61B3DD501CB}" type="slidenum">
              <a:rPr lang="en-US"/>
              <a:pPr/>
              <a:t>6</a:t>
            </a:fld>
            <a:endParaRPr lang="en-US"/>
          </a:p>
        </p:txBody>
      </p:sp>
      <p:sp>
        <p:nvSpPr>
          <p:cNvPr id="64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Figure 45.6 Receptor location varies with hormone type.</a:t>
            </a:r>
          </a:p>
        </p:txBody>
      </p:sp>
    </p:spTree>
    <p:extLst>
      <p:ext uri="{BB962C8B-B14F-4D97-AF65-F5344CB8AC3E}">
        <p14:creationId xmlns:p14="http://schemas.microsoft.com/office/powerpoint/2010/main" val="540518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4FE66-F10C-E24F-9353-B24739F8F82F}" type="slidenum">
              <a:rPr lang="en-US"/>
              <a:pPr/>
              <a:t>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54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42FF3-A019-4A43-B8E6-906210597121}" type="slidenum">
              <a:rPr lang="en-US"/>
              <a:pPr/>
              <a:t>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84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BBE19F-A581-BF47-A7B4-4EA14CDBBD07}" type="slidenum">
              <a:rPr lang="en-US"/>
              <a:pPr/>
              <a:t>9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transduction: the action or process of converting something and especially energy or a message into another form</a:t>
            </a:r>
          </a:p>
        </p:txBody>
      </p:sp>
    </p:spTree>
    <p:extLst>
      <p:ext uri="{BB962C8B-B14F-4D97-AF65-F5344CB8AC3E}">
        <p14:creationId xmlns:p14="http://schemas.microsoft.com/office/powerpoint/2010/main" val="3724100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9E307-DE41-5841-8578-6BBC1D9B94A3}" type="slidenum">
              <a:rPr lang="en-US"/>
              <a:pPr/>
              <a:t>10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3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2864-C424-5746-8FE9-7D48FDF43DA7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A0107-0055-874D-9885-FFB9C3A4A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1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2864-C424-5746-8FE9-7D48FDF43DA7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A0107-0055-874D-9885-FFB9C3A4A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7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2864-C424-5746-8FE9-7D48FDF43DA7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A0107-0055-874D-9885-FFB9C3A4A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6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2864-C424-5746-8FE9-7D48FDF43DA7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A0107-0055-874D-9885-FFB9C3A4A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7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2864-C424-5746-8FE9-7D48FDF43DA7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A0107-0055-874D-9885-FFB9C3A4A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9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2864-C424-5746-8FE9-7D48FDF43DA7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A0107-0055-874D-9885-FFB9C3A4A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9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2864-C424-5746-8FE9-7D48FDF43DA7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A0107-0055-874D-9885-FFB9C3A4A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3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2864-C424-5746-8FE9-7D48FDF43DA7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A0107-0055-874D-9885-FFB9C3A4A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8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2864-C424-5746-8FE9-7D48FDF43DA7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A0107-0055-874D-9885-FFB9C3A4A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6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2864-C424-5746-8FE9-7D48FDF43DA7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A0107-0055-874D-9885-FFB9C3A4A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3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2864-C424-5746-8FE9-7D48FDF43DA7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A0107-0055-874D-9885-FFB9C3A4A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7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2864-C424-5746-8FE9-7D48FDF43DA7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0107-0055-874D-9885-FFB9C3A4A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7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bin"/><Relationship Id="rId3" Type="http://schemas.openxmlformats.org/officeDocument/2006/relationships/audio" Target="../media/audio1.bin"/><Relationship Id="rId7" Type="http://schemas.openxmlformats.org/officeDocument/2006/relationships/audio" Target="../media/audio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bin"/><Relationship Id="rId11" Type="http://schemas.openxmlformats.org/officeDocument/2006/relationships/image" Target="../media/image7.jpeg"/><Relationship Id="rId5" Type="http://schemas.openxmlformats.org/officeDocument/2006/relationships/audio" Target="../media/audio2.bin"/><Relationship Id="rId10" Type="http://schemas.openxmlformats.org/officeDocument/2006/relationships/image" Target="../media/image6.jpeg"/><Relationship Id="rId4" Type="http://schemas.openxmlformats.org/officeDocument/2006/relationships/audio" Target="../media/audio3.bin"/><Relationship Id="rId9" Type="http://schemas.openxmlformats.org/officeDocument/2006/relationships/audio" Target="../media/audio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audio" Target="../media/audio2.bin"/><Relationship Id="rId4" Type="http://schemas.openxmlformats.org/officeDocument/2006/relationships/audio" Target="../media/audio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audio1.bin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audio" Target="../media/audio5.bin"/><Relationship Id="rId4" Type="http://schemas.openxmlformats.org/officeDocument/2006/relationships/audio" Target="../media/audio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bin"/><Relationship Id="rId3" Type="http://schemas.openxmlformats.org/officeDocument/2006/relationships/audio" Target="../media/audio1.bin"/><Relationship Id="rId7" Type="http://schemas.openxmlformats.org/officeDocument/2006/relationships/audio" Target="../media/audio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bin"/><Relationship Id="rId5" Type="http://schemas.openxmlformats.org/officeDocument/2006/relationships/audio" Target="../media/audio5.bin"/><Relationship Id="rId4" Type="http://schemas.openxmlformats.org/officeDocument/2006/relationships/audio" Target="../media/audio3.bin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Signaling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Specific Examples from the Endocrine System in Animals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78201" y="42378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0"/>
          <p:cNvSpPr>
            <a:spLocks noChangeArrowheads="1"/>
          </p:cNvSpPr>
          <p:nvPr/>
        </p:nvSpPr>
        <p:spPr bwMode="auto">
          <a:xfrm>
            <a:off x="157163" y="6253163"/>
            <a:ext cx="1209675" cy="6048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10"/>
          <a:srcRect l="11250" t="3000" r="14626"/>
          <a:stretch>
            <a:fillRect/>
          </a:stretch>
        </p:blipFill>
        <p:spPr bwMode="auto">
          <a:xfrm>
            <a:off x="1447800" y="1295400"/>
            <a:ext cx="56515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Freeform 67"/>
          <p:cNvSpPr>
            <a:spLocks/>
          </p:cNvSpPr>
          <p:nvPr/>
        </p:nvSpPr>
        <p:spPr bwMode="auto">
          <a:xfrm>
            <a:off x="2432050" y="3148013"/>
            <a:ext cx="4618038" cy="3563937"/>
          </a:xfrm>
          <a:custGeom>
            <a:avLst/>
            <a:gdLst>
              <a:gd name="T0" fmla="*/ 0 w 2909"/>
              <a:gd name="T1" fmla="*/ 2147483647 h 2230"/>
              <a:gd name="T2" fmla="*/ 2147483647 w 2909"/>
              <a:gd name="T3" fmla="*/ 2147483647 h 2230"/>
              <a:gd name="T4" fmla="*/ 2147483647 w 2909"/>
              <a:gd name="T5" fmla="*/ 2147483647 h 2230"/>
              <a:gd name="T6" fmla="*/ 2147483647 w 2909"/>
              <a:gd name="T7" fmla="*/ 0 h 2230"/>
              <a:gd name="T8" fmla="*/ 2147483647 w 2909"/>
              <a:gd name="T9" fmla="*/ 0 h 2230"/>
              <a:gd name="T10" fmla="*/ 2147483647 w 2909"/>
              <a:gd name="T11" fmla="*/ 2147483647 h 2230"/>
              <a:gd name="T12" fmla="*/ 2147483647 w 2909"/>
              <a:gd name="T13" fmla="*/ 2147483647 h 2230"/>
              <a:gd name="T14" fmla="*/ 2147483647 w 2909"/>
              <a:gd name="T15" fmla="*/ 2147483647 h 2230"/>
              <a:gd name="T16" fmla="*/ 2147483647 w 2909"/>
              <a:gd name="T17" fmla="*/ 2147483647 h 2230"/>
              <a:gd name="T18" fmla="*/ 2147483647 w 2909"/>
              <a:gd name="T19" fmla="*/ 2147483647 h 2230"/>
              <a:gd name="T20" fmla="*/ 2147483647 w 2909"/>
              <a:gd name="T21" fmla="*/ 2147483647 h 2230"/>
              <a:gd name="T22" fmla="*/ 2147483647 w 2909"/>
              <a:gd name="T23" fmla="*/ 2147483647 h 2230"/>
              <a:gd name="T24" fmla="*/ 2147483647 w 2909"/>
              <a:gd name="T25" fmla="*/ 2147483647 h 2230"/>
              <a:gd name="T26" fmla="*/ 0 w 2909"/>
              <a:gd name="T27" fmla="*/ 2147483647 h 22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09"/>
              <a:gd name="T43" fmla="*/ 0 h 2230"/>
              <a:gd name="T44" fmla="*/ 2909 w 2909"/>
              <a:gd name="T45" fmla="*/ 2230 h 223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09" h="2230">
                <a:moveTo>
                  <a:pt x="0" y="756"/>
                </a:moveTo>
                <a:lnTo>
                  <a:pt x="398" y="2230"/>
                </a:lnTo>
                <a:lnTo>
                  <a:pt x="2909" y="2230"/>
                </a:lnTo>
                <a:lnTo>
                  <a:pt x="2909" y="0"/>
                </a:lnTo>
                <a:lnTo>
                  <a:pt x="2420" y="0"/>
                </a:lnTo>
                <a:lnTo>
                  <a:pt x="1775" y="232"/>
                </a:lnTo>
                <a:lnTo>
                  <a:pt x="1600" y="344"/>
                </a:lnTo>
                <a:lnTo>
                  <a:pt x="1406" y="431"/>
                </a:lnTo>
                <a:lnTo>
                  <a:pt x="1130" y="431"/>
                </a:lnTo>
                <a:lnTo>
                  <a:pt x="902" y="305"/>
                </a:lnTo>
                <a:lnTo>
                  <a:pt x="742" y="412"/>
                </a:lnTo>
                <a:cubicBezTo>
                  <a:pt x="565" y="602"/>
                  <a:pt x="620" y="533"/>
                  <a:pt x="563" y="606"/>
                </a:cubicBezTo>
                <a:cubicBezTo>
                  <a:pt x="192" y="644"/>
                  <a:pt x="194" y="520"/>
                  <a:pt x="194" y="649"/>
                </a:cubicBezTo>
                <a:lnTo>
                  <a:pt x="0" y="756"/>
                </a:lnTo>
                <a:close/>
              </a:path>
            </a:pathLst>
          </a:custGeom>
          <a:solidFill>
            <a:srgbClr val="F1E599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7267575" y="1227138"/>
            <a:ext cx="1835150" cy="2581275"/>
            <a:chOff x="4578" y="803"/>
            <a:chExt cx="1156" cy="1626"/>
          </a:xfrm>
        </p:grpSpPr>
        <p:pic>
          <p:nvPicPr>
            <p:cNvPr id="44077" name="Picture 34"/>
            <p:cNvPicPr>
              <a:picLocks noChangeAspect="1" noChangeArrowheads="1"/>
            </p:cNvPicPr>
            <p:nvPr/>
          </p:nvPicPr>
          <p:blipFill>
            <a:blip r:embed="rId11"/>
            <a:srcRect l="68625" t="30000" b="16499"/>
            <a:stretch>
              <a:fillRect/>
            </a:stretch>
          </p:blipFill>
          <p:spPr bwMode="auto">
            <a:xfrm>
              <a:off x="4656" y="1091"/>
              <a:ext cx="1046" cy="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78" name="Rectangle 35"/>
            <p:cNvSpPr>
              <a:spLocks noChangeArrowheads="1"/>
            </p:cNvSpPr>
            <p:nvPr/>
          </p:nvSpPr>
          <p:spPr bwMode="auto">
            <a:xfrm>
              <a:off x="4578" y="803"/>
              <a:ext cx="11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b="1">
                  <a:solidFill>
                    <a:srgbClr val="000000"/>
                  </a:solidFill>
                </a:rPr>
                <a:t>adrenal gland</a:t>
              </a:r>
            </a:p>
          </p:txBody>
        </p:sp>
      </p:grpSp>
      <p:sp>
        <p:nvSpPr>
          <p:cNvPr id="44038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698500"/>
            <a:ext cx="8534400" cy="762000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smtClean="0"/>
              <a:t>Ex: Action of epinephrine (adrenaline)</a:t>
            </a:r>
          </a:p>
        </p:txBody>
      </p:sp>
      <p:sp>
        <p:nvSpPr>
          <p:cNvPr id="443399" name="AutoShape 7"/>
          <p:cNvSpPr>
            <a:spLocks noChangeArrowheads="1"/>
          </p:cNvSpPr>
          <p:nvPr/>
        </p:nvSpPr>
        <p:spPr bwMode="auto">
          <a:xfrm>
            <a:off x="5067300" y="4289425"/>
            <a:ext cx="2181225" cy="427038"/>
          </a:xfrm>
          <a:prstGeom prst="rect">
            <a:avLst/>
          </a:prstGeom>
          <a:solidFill>
            <a:srgbClr val="80A1F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75000"/>
              </a:lnSpc>
            </a:pPr>
            <a:r>
              <a:rPr lang="en-US" sz="1800" b="1">
                <a:solidFill>
                  <a:srgbClr val="000000"/>
                </a:solidFill>
              </a:rPr>
              <a:t>activates</a:t>
            </a:r>
          </a:p>
          <a:p>
            <a:pPr>
              <a:lnSpc>
                <a:spcPct val="75000"/>
              </a:lnSpc>
            </a:pPr>
            <a:r>
              <a:rPr lang="en-US" sz="1800" b="1">
                <a:solidFill>
                  <a:srgbClr val="000000"/>
                </a:solidFill>
              </a:rPr>
              <a:t>protein kinase-A</a:t>
            </a:r>
          </a:p>
        </p:txBody>
      </p:sp>
      <p:sp>
        <p:nvSpPr>
          <p:cNvPr id="443400" name="AutoShape 8"/>
          <p:cNvSpPr>
            <a:spLocks noChangeArrowheads="1"/>
          </p:cNvSpPr>
          <p:nvPr/>
        </p:nvSpPr>
        <p:spPr bwMode="auto">
          <a:xfrm>
            <a:off x="4529138" y="5441950"/>
            <a:ext cx="2719387" cy="427038"/>
          </a:xfrm>
          <a:prstGeom prst="rect">
            <a:avLst/>
          </a:prstGeom>
          <a:solidFill>
            <a:srgbClr val="80A1F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75000"/>
              </a:lnSpc>
            </a:pPr>
            <a:r>
              <a:rPr lang="en-US" sz="1800" b="1">
                <a:solidFill>
                  <a:srgbClr val="000000"/>
                </a:solidFill>
              </a:rPr>
              <a:t>activates</a:t>
            </a:r>
          </a:p>
          <a:p>
            <a:pPr>
              <a:lnSpc>
                <a:spcPct val="75000"/>
              </a:lnSpc>
            </a:pPr>
            <a:r>
              <a:rPr lang="en-US" sz="1800" b="1">
                <a:solidFill>
                  <a:srgbClr val="000000"/>
                </a:solidFill>
              </a:rPr>
              <a:t>glycogen phosphorylase</a:t>
            </a:r>
          </a:p>
        </p:txBody>
      </p:sp>
      <p:sp>
        <p:nvSpPr>
          <p:cNvPr id="443401" name="AutoShape 9"/>
          <p:cNvSpPr>
            <a:spLocks noChangeArrowheads="1"/>
          </p:cNvSpPr>
          <p:nvPr/>
        </p:nvSpPr>
        <p:spPr bwMode="auto">
          <a:xfrm>
            <a:off x="5253038" y="2943225"/>
            <a:ext cx="1995487" cy="450850"/>
          </a:xfrm>
          <a:prstGeom prst="rect">
            <a:avLst/>
          </a:prstGeom>
          <a:solidFill>
            <a:srgbClr val="80A1F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75000"/>
              </a:lnSpc>
            </a:pPr>
            <a:r>
              <a:rPr lang="en-US" sz="1900" b="1">
                <a:solidFill>
                  <a:srgbClr val="000000"/>
                </a:solidFill>
              </a:rPr>
              <a:t>activates</a:t>
            </a:r>
            <a:br>
              <a:rPr lang="en-US" sz="1900" b="1">
                <a:solidFill>
                  <a:srgbClr val="000000"/>
                </a:solidFill>
              </a:rPr>
            </a:br>
            <a:r>
              <a:rPr lang="en-US" sz="1900" b="1">
                <a:solidFill>
                  <a:srgbClr val="000000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</a:rPr>
              <a:t>adenylyl cyclase</a:t>
            </a:r>
            <a:endParaRPr lang="en-US" sz="2100" b="1">
              <a:solidFill>
                <a:srgbClr val="000000"/>
              </a:solidFill>
            </a:endParaRPr>
          </a:p>
        </p:txBody>
      </p:sp>
      <p:sp>
        <p:nvSpPr>
          <p:cNvPr id="443404" name="Rectangle 12"/>
          <p:cNvSpPr>
            <a:spLocks noChangeArrowheads="1"/>
          </p:cNvSpPr>
          <p:nvPr/>
        </p:nvSpPr>
        <p:spPr bwMode="auto">
          <a:xfrm>
            <a:off x="361950" y="1890713"/>
            <a:ext cx="1600200" cy="3857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epinephrine</a:t>
            </a:r>
          </a:p>
        </p:txBody>
      </p:sp>
      <p:sp>
        <p:nvSpPr>
          <p:cNvPr id="443405" name="Line 13"/>
          <p:cNvSpPr>
            <a:spLocks noChangeShapeType="1"/>
          </p:cNvSpPr>
          <p:nvPr/>
        </p:nvSpPr>
        <p:spPr bwMode="auto">
          <a:xfrm flipV="1">
            <a:off x="1509713" y="3148013"/>
            <a:ext cx="1287462" cy="746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421" name="Rectangle 29"/>
          <p:cNvSpPr>
            <a:spLocks noChangeArrowheads="1"/>
          </p:cNvSpPr>
          <p:nvPr/>
        </p:nvSpPr>
        <p:spPr bwMode="auto">
          <a:xfrm>
            <a:off x="762000" y="6338888"/>
            <a:ext cx="1468438" cy="442912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liver cell</a:t>
            </a:r>
            <a:endParaRPr lang="en-US" sz="2100" b="1">
              <a:solidFill>
                <a:schemeClr val="bg1"/>
              </a:solidFill>
            </a:endParaRPr>
          </a:p>
        </p:txBody>
      </p:sp>
      <p:sp>
        <p:nvSpPr>
          <p:cNvPr id="443425" name="AutoShape 33"/>
          <p:cNvSpPr>
            <a:spLocks noChangeArrowheads="1"/>
          </p:cNvSpPr>
          <p:nvPr/>
        </p:nvSpPr>
        <p:spPr bwMode="auto">
          <a:xfrm>
            <a:off x="7867650" y="5346700"/>
            <a:ext cx="1165225" cy="5524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00000"/>
                </a:solidFill>
              </a:rPr>
              <a:t>released</a:t>
            </a:r>
            <a:br>
              <a:rPr lang="en-US" sz="2000" b="1">
                <a:solidFill>
                  <a:srgbClr val="000000"/>
                </a:solidFill>
              </a:rPr>
            </a:br>
            <a:r>
              <a:rPr lang="en-US" sz="2000" b="1">
                <a:solidFill>
                  <a:srgbClr val="000000"/>
                </a:solidFill>
              </a:rPr>
              <a:t>to blood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443432" name="Oval 40"/>
          <p:cNvSpPr>
            <a:spLocks noChangeArrowheads="1"/>
          </p:cNvSpPr>
          <p:nvPr/>
        </p:nvSpPr>
        <p:spPr bwMode="auto">
          <a:xfrm>
            <a:off x="1879600" y="1543050"/>
            <a:ext cx="342900" cy="342900"/>
          </a:xfrm>
          <a:prstGeom prst="ellipse">
            <a:avLst/>
          </a:prstGeom>
          <a:solidFill>
            <a:srgbClr val="FFEA18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43433" name="Oval 41"/>
          <p:cNvSpPr>
            <a:spLocks noChangeArrowheads="1"/>
          </p:cNvSpPr>
          <p:nvPr/>
        </p:nvSpPr>
        <p:spPr bwMode="auto">
          <a:xfrm>
            <a:off x="3427413" y="4130675"/>
            <a:ext cx="342900" cy="342900"/>
          </a:xfrm>
          <a:prstGeom prst="ellipse">
            <a:avLst/>
          </a:prstGeom>
          <a:solidFill>
            <a:srgbClr val="FFEA18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3434" name="Oval 42"/>
          <p:cNvSpPr>
            <a:spLocks noChangeArrowheads="1"/>
          </p:cNvSpPr>
          <p:nvPr/>
        </p:nvSpPr>
        <p:spPr bwMode="auto">
          <a:xfrm>
            <a:off x="7516813" y="4289425"/>
            <a:ext cx="342900" cy="342900"/>
          </a:xfrm>
          <a:prstGeom prst="ellipse">
            <a:avLst/>
          </a:prstGeom>
          <a:solidFill>
            <a:srgbClr val="FFEA18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252413" y="3011488"/>
            <a:ext cx="1566862" cy="122555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100" b="1">
                <a:solidFill>
                  <a:schemeClr val="bg1"/>
                </a:solidFill>
              </a:rPr>
              <a:t>receptor</a:t>
            </a:r>
          </a:p>
          <a:p>
            <a:pPr algn="l">
              <a:lnSpc>
                <a:spcPct val="85000"/>
              </a:lnSpc>
            </a:pPr>
            <a:r>
              <a:rPr lang="en-US" sz="2100" b="1">
                <a:solidFill>
                  <a:schemeClr val="bg1"/>
                </a:solidFill>
              </a:rPr>
              <a:t>protein</a:t>
            </a:r>
          </a:p>
          <a:p>
            <a:pPr algn="l">
              <a:lnSpc>
                <a:spcPct val="85000"/>
              </a:lnSpc>
            </a:pPr>
            <a:r>
              <a:rPr lang="en-US" sz="2100" b="1">
                <a:solidFill>
                  <a:schemeClr val="bg1"/>
                </a:solidFill>
              </a:rPr>
              <a:t>in cell </a:t>
            </a:r>
            <a:br>
              <a:rPr lang="en-US" sz="2100" b="1">
                <a:solidFill>
                  <a:schemeClr val="bg1"/>
                </a:solidFill>
              </a:rPr>
            </a:br>
            <a:r>
              <a:rPr lang="en-US" sz="2100" b="1">
                <a:solidFill>
                  <a:schemeClr val="bg1"/>
                </a:solidFill>
              </a:rPr>
              <a:t>membrane</a:t>
            </a:r>
          </a:p>
        </p:txBody>
      </p:sp>
      <p:sp>
        <p:nvSpPr>
          <p:cNvPr id="443436" name="Rectangle 44"/>
          <p:cNvSpPr>
            <a:spLocks noChangeArrowheads="1"/>
          </p:cNvSpPr>
          <p:nvPr/>
        </p:nvSpPr>
        <p:spPr bwMode="auto">
          <a:xfrm>
            <a:off x="1157288" y="5310188"/>
            <a:ext cx="1416050" cy="385762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chemeClr val="bg1"/>
                </a:solidFill>
              </a:rPr>
              <a:t>cytoplasm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4051" name="Rectangle 46"/>
          <p:cNvSpPr>
            <a:spLocks noChangeArrowheads="1"/>
          </p:cNvSpPr>
          <p:nvPr/>
        </p:nvSpPr>
        <p:spPr bwMode="auto">
          <a:xfrm>
            <a:off x="3103563" y="6213475"/>
            <a:ext cx="3948112" cy="425450"/>
          </a:xfrm>
          <a:prstGeom prst="rect">
            <a:avLst/>
          </a:prstGeom>
          <a:solidFill>
            <a:srgbClr val="F1E5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437" name="Oval 45"/>
          <p:cNvSpPr>
            <a:spLocks noChangeArrowheads="1"/>
          </p:cNvSpPr>
          <p:nvPr/>
        </p:nvSpPr>
        <p:spPr bwMode="auto">
          <a:xfrm>
            <a:off x="5111750" y="6288088"/>
            <a:ext cx="342900" cy="342900"/>
          </a:xfrm>
          <a:prstGeom prst="ellipse">
            <a:avLst/>
          </a:prstGeom>
          <a:solidFill>
            <a:srgbClr val="FFEA18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43423" name="AutoShape 31"/>
          <p:cNvSpPr>
            <a:spLocks noChangeArrowheads="1"/>
          </p:cNvSpPr>
          <p:nvPr/>
        </p:nvSpPr>
        <p:spPr bwMode="auto">
          <a:xfrm>
            <a:off x="3402013" y="6286500"/>
            <a:ext cx="1392237" cy="3143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t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100" b="1">
                <a:solidFill>
                  <a:srgbClr val="000000"/>
                </a:solidFill>
              </a:rPr>
              <a:t>glycogen</a:t>
            </a:r>
            <a:endParaRPr lang="en-US"/>
          </a:p>
        </p:txBody>
      </p:sp>
      <p:sp>
        <p:nvSpPr>
          <p:cNvPr id="443442" name="AutoShape 50"/>
          <p:cNvSpPr>
            <a:spLocks noChangeArrowheads="1"/>
          </p:cNvSpPr>
          <p:nvPr/>
        </p:nvSpPr>
        <p:spPr bwMode="auto">
          <a:xfrm>
            <a:off x="4824413" y="4865688"/>
            <a:ext cx="2424112" cy="427037"/>
          </a:xfrm>
          <a:prstGeom prst="rect">
            <a:avLst/>
          </a:prstGeom>
          <a:solidFill>
            <a:srgbClr val="80A1F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75000"/>
              </a:lnSpc>
            </a:pPr>
            <a:r>
              <a:rPr lang="en-US" sz="1800" b="1">
                <a:solidFill>
                  <a:srgbClr val="000000"/>
                </a:solidFill>
              </a:rPr>
              <a:t>activates</a:t>
            </a:r>
          </a:p>
          <a:p>
            <a:pPr>
              <a:lnSpc>
                <a:spcPct val="75000"/>
              </a:lnSpc>
            </a:pPr>
            <a:r>
              <a:rPr lang="en-US" sz="1800" b="1">
                <a:solidFill>
                  <a:srgbClr val="000000"/>
                </a:solidFill>
              </a:rPr>
              <a:t>phosphorylase kinase</a:t>
            </a:r>
          </a:p>
        </p:txBody>
      </p:sp>
      <p:sp>
        <p:nvSpPr>
          <p:cNvPr id="443444" name="AutoShape 52"/>
          <p:cNvSpPr>
            <a:spLocks noChangeArrowheads="1"/>
          </p:cNvSpPr>
          <p:nvPr/>
        </p:nvSpPr>
        <p:spPr bwMode="auto">
          <a:xfrm>
            <a:off x="2603500" y="4203700"/>
            <a:ext cx="654050" cy="654050"/>
          </a:xfrm>
          <a:prstGeom prst="irregularSeal1">
            <a:avLst/>
          </a:prstGeom>
          <a:solidFill>
            <a:schemeClr val="folHlink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GTP</a:t>
            </a:r>
          </a:p>
        </p:txBody>
      </p:sp>
      <p:sp>
        <p:nvSpPr>
          <p:cNvPr id="44056" name="Oval 55"/>
          <p:cNvSpPr>
            <a:spLocks noChangeArrowheads="1"/>
          </p:cNvSpPr>
          <p:nvPr/>
        </p:nvSpPr>
        <p:spPr bwMode="auto">
          <a:xfrm>
            <a:off x="6357938" y="3663950"/>
            <a:ext cx="315912" cy="315913"/>
          </a:xfrm>
          <a:prstGeom prst="ellipse">
            <a:avLst/>
          </a:prstGeom>
          <a:solidFill>
            <a:srgbClr val="F1E599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439" name="Oval 47"/>
          <p:cNvSpPr>
            <a:spLocks noChangeArrowheads="1"/>
          </p:cNvSpPr>
          <p:nvPr/>
        </p:nvSpPr>
        <p:spPr bwMode="auto">
          <a:xfrm>
            <a:off x="5422900" y="3408363"/>
            <a:ext cx="1041400" cy="534987"/>
          </a:xfrm>
          <a:prstGeom prst="ellipse">
            <a:avLst/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wrap="none" lIns="45720" tIns="91440" rIns="45720" bIns="9144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chemeClr val="bg1"/>
                </a:solidFill>
              </a:rPr>
              <a:t>cAMP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43435" name="Oval 43"/>
          <p:cNvSpPr>
            <a:spLocks noChangeArrowheads="1"/>
          </p:cNvSpPr>
          <p:nvPr/>
        </p:nvSpPr>
        <p:spPr bwMode="auto">
          <a:xfrm>
            <a:off x="5033963" y="3881438"/>
            <a:ext cx="342900" cy="342900"/>
          </a:xfrm>
          <a:prstGeom prst="ellipse">
            <a:avLst/>
          </a:prstGeom>
          <a:solidFill>
            <a:srgbClr val="FFEA18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43451" name="Freeform 59"/>
          <p:cNvSpPr>
            <a:spLocks/>
          </p:cNvSpPr>
          <p:nvPr/>
        </p:nvSpPr>
        <p:spPr bwMode="auto">
          <a:xfrm>
            <a:off x="6996113" y="5957888"/>
            <a:ext cx="1023937" cy="484187"/>
          </a:xfrm>
          <a:custGeom>
            <a:avLst/>
            <a:gdLst>
              <a:gd name="T0" fmla="*/ 0 w 645"/>
              <a:gd name="T1" fmla="*/ 2147483647 h 305"/>
              <a:gd name="T2" fmla="*/ 2147483647 w 645"/>
              <a:gd name="T3" fmla="*/ 2147483647 h 305"/>
              <a:gd name="T4" fmla="*/ 2147483647 w 645"/>
              <a:gd name="T5" fmla="*/ 0 h 305"/>
              <a:gd name="T6" fmla="*/ 0 60000 65536"/>
              <a:gd name="T7" fmla="*/ 0 60000 65536"/>
              <a:gd name="T8" fmla="*/ 0 60000 65536"/>
              <a:gd name="T9" fmla="*/ 0 w 645"/>
              <a:gd name="T10" fmla="*/ 0 h 305"/>
              <a:gd name="T11" fmla="*/ 645 w 645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5" h="305">
                <a:moveTo>
                  <a:pt x="0" y="305"/>
                </a:moveTo>
                <a:cubicBezTo>
                  <a:pt x="60" y="216"/>
                  <a:pt x="121" y="128"/>
                  <a:pt x="228" y="77"/>
                </a:cubicBezTo>
                <a:cubicBezTo>
                  <a:pt x="335" y="26"/>
                  <a:pt x="490" y="13"/>
                  <a:pt x="645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452" name="Freeform 60"/>
          <p:cNvSpPr>
            <a:spLocks/>
          </p:cNvSpPr>
          <p:nvPr/>
        </p:nvSpPr>
        <p:spPr bwMode="auto">
          <a:xfrm>
            <a:off x="6462713" y="3724275"/>
            <a:ext cx="238125" cy="509588"/>
          </a:xfrm>
          <a:custGeom>
            <a:avLst/>
            <a:gdLst>
              <a:gd name="T0" fmla="*/ 0 w 150"/>
              <a:gd name="T1" fmla="*/ 0 h 252"/>
              <a:gd name="T2" fmla="*/ 2147483647 w 150"/>
              <a:gd name="T3" fmla="*/ 2147483647 h 252"/>
              <a:gd name="T4" fmla="*/ 2147483647 w 150"/>
              <a:gd name="T5" fmla="*/ 2147483647 h 252"/>
              <a:gd name="T6" fmla="*/ 0 60000 65536"/>
              <a:gd name="T7" fmla="*/ 0 60000 65536"/>
              <a:gd name="T8" fmla="*/ 0 60000 65536"/>
              <a:gd name="T9" fmla="*/ 0 w 150"/>
              <a:gd name="T10" fmla="*/ 0 h 252"/>
              <a:gd name="T11" fmla="*/ 150 w 150"/>
              <a:gd name="T12" fmla="*/ 252 h 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" h="252">
                <a:moveTo>
                  <a:pt x="0" y="0"/>
                </a:moveTo>
                <a:cubicBezTo>
                  <a:pt x="60" y="27"/>
                  <a:pt x="120" y="55"/>
                  <a:pt x="135" y="97"/>
                </a:cubicBezTo>
                <a:cubicBezTo>
                  <a:pt x="150" y="139"/>
                  <a:pt x="121" y="195"/>
                  <a:pt x="92" y="252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455" name="Freeform 63"/>
          <p:cNvSpPr>
            <a:spLocks/>
          </p:cNvSpPr>
          <p:nvPr/>
        </p:nvSpPr>
        <p:spPr bwMode="auto">
          <a:xfrm>
            <a:off x="7273925" y="4556125"/>
            <a:ext cx="207963" cy="531813"/>
          </a:xfrm>
          <a:custGeom>
            <a:avLst/>
            <a:gdLst>
              <a:gd name="T0" fmla="*/ 0 w 131"/>
              <a:gd name="T1" fmla="*/ 0 h 335"/>
              <a:gd name="T2" fmla="*/ 2147483647 w 131"/>
              <a:gd name="T3" fmla="*/ 2147483647 h 335"/>
              <a:gd name="T4" fmla="*/ 0 w 131"/>
              <a:gd name="T5" fmla="*/ 2147483647 h 335"/>
              <a:gd name="T6" fmla="*/ 0 60000 65536"/>
              <a:gd name="T7" fmla="*/ 0 60000 65536"/>
              <a:gd name="T8" fmla="*/ 0 60000 65536"/>
              <a:gd name="T9" fmla="*/ 0 w 131"/>
              <a:gd name="T10" fmla="*/ 0 h 335"/>
              <a:gd name="T11" fmla="*/ 131 w 131"/>
              <a:gd name="T12" fmla="*/ 335 h 3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" h="335">
                <a:moveTo>
                  <a:pt x="0" y="0"/>
                </a:moveTo>
                <a:cubicBezTo>
                  <a:pt x="65" y="42"/>
                  <a:pt x="131" y="85"/>
                  <a:pt x="131" y="141"/>
                </a:cubicBezTo>
                <a:cubicBezTo>
                  <a:pt x="131" y="197"/>
                  <a:pt x="65" y="266"/>
                  <a:pt x="0" y="33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456" name="Freeform 64"/>
          <p:cNvSpPr>
            <a:spLocks/>
          </p:cNvSpPr>
          <p:nvPr/>
        </p:nvSpPr>
        <p:spPr bwMode="auto">
          <a:xfrm>
            <a:off x="7273925" y="5226050"/>
            <a:ext cx="207963" cy="531813"/>
          </a:xfrm>
          <a:custGeom>
            <a:avLst/>
            <a:gdLst>
              <a:gd name="T0" fmla="*/ 0 w 131"/>
              <a:gd name="T1" fmla="*/ 0 h 335"/>
              <a:gd name="T2" fmla="*/ 2147483647 w 131"/>
              <a:gd name="T3" fmla="*/ 2147483647 h 335"/>
              <a:gd name="T4" fmla="*/ 0 w 131"/>
              <a:gd name="T5" fmla="*/ 2147483647 h 335"/>
              <a:gd name="T6" fmla="*/ 0 60000 65536"/>
              <a:gd name="T7" fmla="*/ 0 60000 65536"/>
              <a:gd name="T8" fmla="*/ 0 60000 65536"/>
              <a:gd name="T9" fmla="*/ 0 w 131"/>
              <a:gd name="T10" fmla="*/ 0 h 335"/>
              <a:gd name="T11" fmla="*/ 131 w 131"/>
              <a:gd name="T12" fmla="*/ 335 h 3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" h="335">
                <a:moveTo>
                  <a:pt x="0" y="0"/>
                </a:moveTo>
                <a:cubicBezTo>
                  <a:pt x="65" y="42"/>
                  <a:pt x="131" y="85"/>
                  <a:pt x="131" y="141"/>
                </a:cubicBezTo>
                <a:cubicBezTo>
                  <a:pt x="131" y="197"/>
                  <a:pt x="65" y="266"/>
                  <a:pt x="0" y="33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457" name="Freeform 65"/>
          <p:cNvSpPr>
            <a:spLocks/>
          </p:cNvSpPr>
          <p:nvPr/>
        </p:nvSpPr>
        <p:spPr bwMode="auto">
          <a:xfrm>
            <a:off x="4294188" y="5953125"/>
            <a:ext cx="1831975" cy="328613"/>
          </a:xfrm>
          <a:custGeom>
            <a:avLst/>
            <a:gdLst>
              <a:gd name="T0" fmla="*/ 0 w 1125"/>
              <a:gd name="T1" fmla="*/ 2147483647 h 158"/>
              <a:gd name="T2" fmla="*/ 2147483647 w 1125"/>
              <a:gd name="T3" fmla="*/ 2147483647 h 158"/>
              <a:gd name="T4" fmla="*/ 2147483647 w 1125"/>
              <a:gd name="T5" fmla="*/ 2147483647 h 158"/>
              <a:gd name="T6" fmla="*/ 0 60000 65536"/>
              <a:gd name="T7" fmla="*/ 0 60000 65536"/>
              <a:gd name="T8" fmla="*/ 0 60000 65536"/>
              <a:gd name="T9" fmla="*/ 0 w 1125"/>
              <a:gd name="T10" fmla="*/ 0 h 158"/>
              <a:gd name="T11" fmla="*/ 1125 w 1125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5" h="158">
                <a:moveTo>
                  <a:pt x="0" y="158"/>
                </a:moveTo>
                <a:cubicBezTo>
                  <a:pt x="193" y="82"/>
                  <a:pt x="386" y="6"/>
                  <a:pt x="573" y="3"/>
                </a:cubicBezTo>
                <a:cubicBezTo>
                  <a:pt x="760" y="0"/>
                  <a:pt x="942" y="69"/>
                  <a:pt x="1125" y="138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420" name="AutoShape 28"/>
          <p:cNvSpPr>
            <a:spLocks noChangeArrowheads="1"/>
          </p:cNvSpPr>
          <p:nvPr/>
        </p:nvSpPr>
        <p:spPr bwMode="auto">
          <a:xfrm>
            <a:off x="3338513" y="2732088"/>
            <a:ext cx="1096962" cy="539750"/>
          </a:xfrm>
          <a:prstGeom prst="rect">
            <a:avLst/>
          </a:prstGeom>
          <a:solidFill>
            <a:srgbClr val="80A1F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activates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G protein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44065" name="Freeform 70"/>
          <p:cNvSpPr>
            <a:spLocks/>
          </p:cNvSpPr>
          <p:nvPr/>
        </p:nvSpPr>
        <p:spPr bwMode="auto">
          <a:xfrm>
            <a:off x="3394075" y="3479800"/>
            <a:ext cx="423863" cy="354013"/>
          </a:xfrm>
          <a:custGeom>
            <a:avLst/>
            <a:gdLst>
              <a:gd name="T0" fmla="*/ 2147483647 w 267"/>
              <a:gd name="T1" fmla="*/ 2147483647 h 223"/>
              <a:gd name="T2" fmla="*/ 0 w 267"/>
              <a:gd name="T3" fmla="*/ 2147483647 h 223"/>
              <a:gd name="T4" fmla="*/ 2147483647 w 267"/>
              <a:gd name="T5" fmla="*/ 2147483647 h 223"/>
              <a:gd name="T6" fmla="*/ 2147483647 w 267"/>
              <a:gd name="T7" fmla="*/ 2147483647 h 223"/>
              <a:gd name="T8" fmla="*/ 2147483647 w 267"/>
              <a:gd name="T9" fmla="*/ 0 h 223"/>
              <a:gd name="T10" fmla="*/ 2147483647 w 267"/>
              <a:gd name="T11" fmla="*/ 2147483647 h 223"/>
              <a:gd name="T12" fmla="*/ 2147483647 w 267"/>
              <a:gd name="T13" fmla="*/ 2147483647 h 2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7"/>
              <a:gd name="T22" fmla="*/ 0 h 223"/>
              <a:gd name="T23" fmla="*/ 267 w 267"/>
              <a:gd name="T24" fmla="*/ 223 h 2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7" h="223">
                <a:moveTo>
                  <a:pt x="39" y="92"/>
                </a:moveTo>
                <a:lnTo>
                  <a:pt x="0" y="155"/>
                </a:lnTo>
                <a:lnTo>
                  <a:pt x="39" y="223"/>
                </a:lnTo>
                <a:lnTo>
                  <a:pt x="247" y="130"/>
                </a:lnTo>
                <a:lnTo>
                  <a:pt x="267" y="0"/>
                </a:lnTo>
                <a:lnTo>
                  <a:pt x="78" y="29"/>
                </a:lnTo>
                <a:lnTo>
                  <a:pt x="39" y="92"/>
                </a:lnTo>
                <a:close/>
              </a:path>
            </a:pathLst>
          </a:custGeom>
          <a:solidFill>
            <a:srgbClr val="F1E599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463" name="Freeform 71"/>
          <p:cNvSpPr>
            <a:spLocks/>
          </p:cNvSpPr>
          <p:nvPr/>
        </p:nvSpPr>
        <p:spPr bwMode="auto">
          <a:xfrm>
            <a:off x="4672013" y="3740150"/>
            <a:ext cx="738187" cy="431800"/>
          </a:xfrm>
          <a:custGeom>
            <a:avLst/>
            <a:gdLst>
              <a:gd name="T0" fmla="*/ 0 w 780"/>
              <a:gd name="T1" fmla="*/ 2147483647 h 330"/>
              <a:gd name="T2" fmla="*/ 2147483647 w 780"/>
              <a:gd name="T3" fmla="*/ 2147483647 h 330"/>
              <a:gd name="T4" fmla="*/ 2147483647 w 780"/>
              <a:gd name="T5" fmla="*/ 0 h 330"/>
              <a:gd name="T6" fmla="*/ 0 60000 65536"/>
              <a:gd name="T7" fmla="*/ 0 60000 65536"/>
              <a:gd name="T8" fmla="*/ 0 60000 65536"/>
              <a:gd name="T9" fmla="*/ 0 w 780"/>
              <a:gd name="T10" fmla="*/ 0 h 330"/>
              <a:gd name="T11" fmla="*/ 780 w 780"/>
              <a:gd name="T12" fmla="*/ 330 h 3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0" h="330">
                <a:moveTo>
                  <a:pt x="0" y="330"/>
                </a:moveTo>
                <a:cubicBezTo>
                  <a:pt x="75" y="243"/>
                  <a:pt x="151" y="157"/>
                  <a:pt x="281" y="102"/>
                </a:cubicBezTo>
                <a:cubicBezTo>
                  <a:pt x="411" y="47"/>
                  <a:pt x="595" y="23"/>
                  <a:pt x="780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443" name="AutoShape 51"/>
          <p:cNvSpPr>
            <a:spLocks noChangeArrowheads="1"/>
          </p:cNvSpPr>
          <p:nvPr/>
        </p:nvSpPr>
        <p:spPr bwMode="auto">
          <a:xfrm>
            <a:off x="4165600" y="3986213"/>
            <a:ext cx="815975" cy="815975"/>
          </a:xfrm>
          <a:prstGeom prst="irregularSeal1">
            <a:avLst/>
          </a:prstGeom>
          <a:solidFill>
            <a:srgbClr val="CC0000"/>
          </a:soli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FDFF06"/>
                </a:solidFill>
              </a:rPr>
              <a:t>ATP</a:t>
            </a:r>
            <a:endParaRPr lang="en-US" sz="1900" b="1">
              <a:solidFill>
                <a:schemeClr val="bg1"/>
              </a:solidFill>
            </a:endParaRPr>
          </a:p>
        </p:txBody>
      </p:sp>
      <p:sp>
        <p:nvSpPr>
          <p:cNvPr id="443422" name="AutoShape 30"/>
          <p:cNvSpPr>
            <a:spLocks noChangeArrowheads="1"/>
          </p:cNvSpPr>
          <p:nvPr/>
        </p:nvSpPr>
        <p:spPr bwMode="auto">
          <a:xfrm>
            <a:off x="5792788" y="6286500"/>
            <a:ext cx="1230312" cy="3143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t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100" b="1">
                <a:solidFill>
                  <a:schemeClr val="bg1"/>
                </a:solidFill>
              </a:rPr>
              <a:t>glucose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803275" y="4445000"/>
            <a:ext cx="1706563" cy="334963"/>
          </a:xfrm>
          <a:prstGeom prst="rect">
            <a:avLst/>
          </a:prstGeom>
          <a:solidFill>
            <a:srgbClr val="80A1F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>
                <a:solidFill>
                  <a:srgbClr val="000000"/>
                </a:solidFill>
              </a:rPr>
              <a:t>activates GTP</a:t>
            </a: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4670425" y="2744788"/>
            <a:ext cx="342900" cy="342900"/>
          </a:xfrm>
          <a:prstGeom prst="ellipse">
            <a:avLst/>
          </a:prstGeom>
          <a:solidFill>
            <a:srgbClr val="FFEA18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4" name="AutoShape 43"/>
          <p:cNvSpPr>
            <a:spLocks noChangeArrowheads="1"/>
          </p:cNvSpPr>
          <p:nvPr/>
        </p:nvSpPr>
        <p:spPr bwMode="auto">
          <a:xfrm>
            <a:off x="192088" y="1300163"/>
            <a:ext cx="1058862" cy="42545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500" b="1">
                <a:solidFill>
                  <a:srgbClr val="CC0000"/>
                </a:solidFill>
              </a:rPr>
              <a:t>signal</a:t>
            </a:r>
          </a:p>
        </p:txBody>
      </p:sp>
      <p:sp>
        <p:nvSpPr>
          <p:cNvPr id="45" name="AutoShape 24"/>
          <p:cNvSpPr>
            <a:spLocks noChangeArrowheads="1"/>
          </p:cNvSpPr>
          <p:nvPr/>
        </p:nvSpPr>
        <p:spPr bwMode="auto">
          <a:xfrm>
            <a:off x="7088188" y="3795713"/>
            <a:ext cx="2055812" cy="42227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lIns="45720" tIns="0" rIns="4572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500" b="1">
                <a:solidFill>
                  <a:srgbClr val="CC0000"/>
                </a:solidFill>
              </a:rPr>
              <a:t>transduction</a:t>
            </a:r>
          </a:p>
        </p:txBody>
      </p:sp>
      <p:sp>
        <p:nvSpPr>
          <p:cNvPr id="46" name="AutoShape 42"/>
          <p:cNvSpPr>
            <a:spLocks noChangeArrowheads="1"/>
          </p:cNvSpPr>
          <p:nvPr/>
        </p:nvSpPr>
        <p:spPr bwMode="auto">
          <a:xfrm>
            <a:off x="7467600" y="6362700"/>
            <a:ext cx="1544638" cy="42227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500" b="1">
                <a:solidFill>
                  <a:srgbClr val="CC0000"/>
                </a:solidFill>
              </a:rPr>
              <a:t>response</a:t>
            </a:r>
          </a:p>
        </p:txBody>
      </p:sp>
      <p:sp>
        <p:nvSpPr>
          <p:cNvPr id="443464" name="Oval 72"/>
          <p:cNvSpPr>
            <a:spLocks noChangeArrowheads="1"/>
          </p:cNvSpPr>
          <p:nvPr/>
        </p:nvSpPr>
        <p:spPr bwMode="auto">
          <a:xfrm>
            <a:off x="7373938" y="6094413"/>
            <a:ext cx="342900" cy="342900"/>
          </a:xfrm>
          <a:prstGeom prst="ellipse">
            <a:avLst/>
          </a:prstGeom>
          <a:solidFill>
            <a:srgbClr val="FFEA18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443461" name="Freeform 69"/>
          <p:cNvSpPr>
            <a:spLocks/>
          </p:cNvSpPr>
          <p:nvPr/>
        </p:nvSpPr>
        <p:spPr bwMode="auto">
          <a:xfrm>
            <a:off x="3209925" y="3482975"/>
            <a:ext cx="1155700" cy="788988"/>
          </a:xfrm>
          <a:custGeom>
            <a:avLst/>
            <a:gdLst>
              <a:gd name="T0" fmla="*/ 0 w 780"/>
              <a:gd name="T1" fmla="*/ 2147483647 h 330"/>
              <a:gd name="T2" fmla="*/ 2147483647 w 780"/>
              <a:gd name="T3" fmla="*/ 2147483647 h 330"/>
              <a:gd name="T4" fmla="*/ 2147483647 w 780"/>
              <a:gd name="T5" fmla="*/ 0 h 330"/>
              <a:gd name="T6" fmla="*/ 0 60000 65536"/>
              <a:gd name="T7" fmla="*/ 0 60000 65536"/>
              <a:gd name="T8" fmla="*/ 0 60000 65536"/>
              <a:gd name="T9" fmla="*/ 0 w 780"/>
              <a:gd name="T10" fmla="*/ 0 h 330"/>
              <a:gd name="T11" fmla="*/ 780 w 780"/>
              <a:gd name="T12" fmla="*/ 330 h 3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0" h="330">
                <a:moveTo>
                  <a:pt x="0" y="330"/>
                </a:moveTo>
                <a:cubicBezTo>
                  <a:pt x="75" y="243"/>
                  <a:pt x="151" y="157"/>
                  <a:pt x="281" y="102"/>
                </a:cubicBezTo>
                <a:cubicBezTo>
                  <a:pt x="411" y="47"/>
                  <a:pt x="595" y="23"/>
                  <a:pt x="780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460" name="AutoShape 68"/>
          <p:cNvSpPr>
            <a:spLocks noChangeArrowheads="1"/>
          </p:cNvSpPr>
          <p:nvPr/>
        </p:nvSpPr>
        <p:spPr bwMode="auto">
          <a:xfrm>
            <a:off x="3649663" y="3427413"/>
            <a:ext cx="654050" cy="654050"/>
          </a:xfrm>
          <a:prstGeom prst="irregularSeal1">
            <a:avLst/>
          </a:prstGeom>
          <a:solidFill>
            <a:schemeClr val="folHlink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GDP</a:t>
            </a:r>
          </a:p>
        </p:txBody>
      </p:sp>
    </p:spTree>
    <p:extLst>
      <p:ext uri="{BB962C8B-B14F-4D97-AF65-F5344CB8AC3E}">
        <p14:creationId xmlns:p14="http://schemas.microsoft.com/office/powerpoint/2010/main" val="122795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3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3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3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3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3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1000"/>
                                        <p:tgtEl>
                                          <p:spTgt spid="443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3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1000"/>
                                        <p:tgtEl>
                                          <p:spTgt spid="443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43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43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43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1000"/>
                                        <p:tgtEl>
                                          <p:spTgt spid="443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43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1000"/>
                                        <p:tgtEl>
                                          <p:spTgt spid="443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43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3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43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43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43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43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43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43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43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43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43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43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43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43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9" grpId="0" animBg="1"/>
      <p:bldP spid="443400" grpId="0" animBg="1"/>
      <p:bldP spid="443401" grpId="0" animBg="1"/>
      <p:bldP spid="443404" grpId="0" animBg="1"/>
      <p:bldP spid="443405" grpId="0" animBg="1"/>
      <p:bldP spid="443421" grpId="0" animBg="1"/>
      <p:bldP spid="443425" grpId="0" animBg="1"/>
      <p:bldP spid="443432" grpId="0" animBg="1" autoUpdateAnimBg="0"/>
      <p:bldP spid="443433" grpId="0" animBg="1" autoUpdateAnimBg="0"/>
      <p:bldP spid="443434" grpId="0" animBg="1" autoUpdateAnimBg="0"/>
      <p:bldP spid="443402" grpId="0" animBg="1"/>
      <p:bldP spid="443436" grpId="0" animBg="1"/>
      <p:bldP spid="443437" grpId="0" animBg="1" autoUpdateAnimBg="0"/>
      <p:bldP spid="443423" grpId="0" animBg="1" autoUpdateAnimBg="0"/>
      <p:bldP spid="443442" grpId="0" animBg="1"/>
      <p:bldP spid="443444" grpId="0" animBg="1"/>
      <p:bldP spid="443439" grpId="0" animBg="1"/>
      <p:bldP spid="443435" grpId="0" animBg="1" autoUpdateAnimBg="0"/>
      <p:bldP spid="443451" grpId="0" animBg="1"/>
      <p:bldP spid="443452" grpId="0" animBg="1"/>
      <p:bldP spid="443455" grpId="0" animBg="1"/>
      <p:bldP spid="443456" grpId="0" animBg="1"/>
      <p:bldP spid="443457" grpId="0" animBg="1"/>
      <p:bldP spid="443420" grpId="0" animBg="1"/>
      <p:bldP spid="443463" grpId="0" animBg="1"/>
      <p:bldP spid="443443" grpId="0" animBg="1"/>
      <p:bldP spid="443422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6" grpId="0" animBg="1" autoUpdateAnimBg="0"/>
      <p:bldP spid="443464" grpId="0" animBg="1" autoUpdateAnimBg="0"/>
      <p:bldP spid="443461" grpId="0" animBg="1"/>
      <p:bldP spid="4434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07_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1447800"/>
            <a:ext cx="7162800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Benefits of a 2° messenger system</a:t>
            </a:r>
          </a:p>
        </p:txBody>
      </p:sp>
      <p:sp>
        <p:nvSpPr>
          <p:cNvPr id="444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" y="4905375"/>
            <a:ext cx="2743200" cy="533400"/>
          </a:xfrm>
          <a:solidFill>
            <a:srgbClr val="CC00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>
                <a:solidFill>
                  <a:schemeClr val="bg1"/>
                </a:solidFill>
              </a:rPr>
              <a:t>Amplification!</a:t>
            </a:r>
          </a:p>
        </p:txBody>
      </p:sp>
      <p:sp>
        <p:nvSpPr>
          <p:cNvPr id="46085" name="Rectangle 9"/>
          <p:cNvSpPr>
            <a:spLocks noChangeArrowheads="1"/>
          </p:cNvSpPr>
          <p:nvPr/>
        </p:nvSpPr>
        <p:spPr bwMode="auto">
          <a:xfrm>
            <a:off x="1319213" y="16700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</a:rPr>
              <a:t>signal</a:t>
            </a:r>
            <a:endParaRPr lang="en-US" sz="1400" b="1"/>
          </a:p>
        </p:txBody>
      </p:sp>
      <p:sp>
        <p:nvSpPr>
          <p:cNvPr id="46086" name="Rectangle 10"/>
          <p:cNvSpPr>
            <a:spLocks noChangeArrowheads="1"/>
          </p:cNvSpPr>
          <p:nvPr/>
        </p:nvSpPr>
        <p:spPr bwMode="auto">
          <a:xfrm>
            <a:off x="280988" y="2035175"/>
            <a:ext cx="1363662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</a:rPr>
              <a:t>receptor protein</a:t>
            </a:r>
            <a:endParaRPr lang="en-US" sz="1400" b="1"/>
          </a:p>
        </p:txBody>
      </p:sp>
      <p:sp>
        <p:nvSpPr>
          <p:cNvPr id="46087" name="Rectangle 11"/>
          <p:cNvSpPr>
            <a:spLocks noChangeArrowheads="1"/>
          </p:cNvSpPr>
          <p:nvPr/>
        </p:nvSpPr>
        <p:spPr bwMode="auto">
          <a:xfrm>
            <a:off x="4648200" y="1905000"/>
            <a:ext cx="225266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</a:rPr>
              <a:t>Activated adenylyl cyclase</a:t>
            </a:r>
            <a:endParaRPr lang="en-US" sz="1400" b="1"/>
          </a:p>
        </p:txBody>
      </p:sp>
      <p:sp>
        <p:nvSpPr>
          <p:cNvPr id="444428" name="Rectangle 12"/>
          <p:cNvSpPr>
            <a:spLocks noChangeArrowheads="1"/>
          </p:cNvSpPr>
          <p:nvPr/>
        </p:nvSpPr>
        <p:spPr bwMode="auto">
          <a:xfrm>
            <a:off x="1576388" y="3132138"/>
            <a:ext cx="1189037" cy="1809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400" b="1">
                <a:solidFill>
                  <a:schemeClr val="bg1"/>
                </a:solidFill>
              </a:rPr>
              <a:t>amplification</a:t>
            </a:r>
          </a:p>
        </p:txBody>
      </p:sp>
      <p:sp>
        <p:nvSpPr>
          <p:cNvPr id="444429" name="Rectangle 13"/>
          <p:cNvSpPr>
            <a:spLocks noChangeArrowheads="1"/>
          </p:cNvSpPr>
          <p:nvPr/>
        </p:nvSpPr>
        <p:spPr bwMode="auto">
          <a:xfrm>
            <a:off x="5710238" y="3603625"/>
            <a:ext cx="1462087" cy="1809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182880" tIns="0" rIns="18288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400" b="1">
                <a:solidFill>
                  <a:schemeClr val="bg1"/>
                </a:solidFill>
              </a:rPr>
              <a:t>amplification</a:t>
            </a:r>
          </a:p>
        </p:txBody>
      </p:sp>
      <p:sp>
        <p:nvSpPr>
          <p:cNvPr id="444430" name="Rectangle 14"/>
          <p:cNvSpPr>
            <a:spLocks noChangeArrowheads="1"/>
          </p:cNvSpPr>
          <p:nvPr/>
        </p:nvSpPr>
        <p:spPr bwMode="auto">
          <a:xfrm>
            <a:off x="5108575" y="4784725"/>
            <a:ext cx="1462088" cy="1809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182880" tIns="0" rIns="18288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400" b="1">
                <a:solidFill>
                  <a:schemeClr val="bg1"/>
                </a:solidFill>
              </a:rPr>
              <a:t>amplification</a:t>
            </a:r>
          </a:p>
        </p:txBody>
      </p:sp>
      <p:sp>
        <p:nvSpPr>
          <p:cNvPr id="444431" name="Rectangle 15"/>
          <p:cNvSpPr>
            <a:spLocks noChangeArrowheads="1"/>
          </p:cNvSpPr>
          <p:nvPr/>
        </p:nvSpPr>
        <p:spPr bwMode="auto">
          <a:xfrm>
            <a:off x="4402138" y="5807075"/>
            <a:ext cx="1462087" cy="1809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182880" tIns="0" rIns="18288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400" b="1">
                <a:solidFill>
                  <a:schemeClr val="bg1"/>
                </a:solidFill>
              </a:rPr>
              <a:t>amplification</a:t>
            </a:r>
          </a:p>
        </p:txBody>
      </p:sp>
      <p:sp>
        <p:nvSpPr>
          <p:cNvPr id="46092" name="Rectangle 16"/>
          <p:cNvSpPr>
            <a:spLocks noChangeArrowheads="1"/>
          </p:cNvSpPr>
          <p:nvPr/>
        </p:nvSpPr>
        <p:spPr bwMode="auto">
          <a:xfrm>
            <a:off x="1905000" y="4495800"/>
            <a:ext cx="3651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</a:rPr>
              <a:t>GTP</a:t>
            </a:r>
            <a:endParaRPr lang="en-US" sz="1400" b="1"/>
          </a:p>
        </p:txBody>
      </p:sp>
      <p:sp>
        <p:nvSpPr>
          <p:cNvPr id="46093" name="Rectangle 17"/>
          <p:cNvSpPr>
            <a:spLocks noChangeArrowheads="1"/>
          </p:cNvSpPr>
          <p:nvPr/>
        </p:nvSpPr>
        <p:spPr bwMode="auto">
          <a:xfrm>
            <a:off x="2667000" y="4495800"/>
            <a:ext cx="7905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</a:rPr>
              <a:t>G protein</a:t>
            </a:r>
            <a:endParaRPr lang="en-US" sz="1400" b="1"/>
          </a:p>
        </p:txBody>
      </p:sp>
      <p:sp>
        <p:nvSpPr>
          <p:cNvPr id="46094" name="Rectangle 25"/>
          <p:cNvSpPr>
            <a:spLocks noChangeArrowheads="1"/>
          </p:cNvSpPr>
          <p:nvPr/>
        </p:nvSpPr>
        <p:spPr bwMode="auto">
          <a:xfrm>
            <a:off x="5551488" y="6469063"/>
            <a:ext cx="6619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</a:rPr>
              <a:t>product</a:t>
            </a:r>
            <a:endParaRPr lang="en-US" sz="1400" b="1"/>
          </a:p>
        </p:txBody>
      </p:sp>
      <p:sp>
        <p:nvSpPr>
          <p:cNvPr id="46095" name="Rectangle 26"/>
          <p:cNvSpPr>
            <a:spLocks noChangeArrowheads="1"/>
          </p:cNvSpPr>
          <p:nvPr/>
        </p:nvSpPr>
        <p:spPr bwMode="auto">
          <a:xfrm>
            <a:off x="6334125" y="5410200"/>
            <a:ext cx="65246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</a:rPr>
              <a:t>enzyme</a:t>
            </a:r>
            <a:endParaRPr lang="en-US" sz="1400" b="1"/>
          </a:p>
        </p:txBody>
      </p:sp>
      <p:sp>
        <p:nvSpPr>
          <p:cNvPr id="46096" name="Rectangle 27"/>
          <p:cNvSpPr>
            <a:spLocks noChangeArrowheads="1"/>
          </p:cNvSpPr>
          <p:nvPr/>
        </p:nvSpPr>
        <p:spPr bwMode="auto">
          <a:xfrm>
            <a:off x="6858000" y="4495800"/>
            <a:ext cx="12954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</a:rPr>
              <a:t>protein kinase</a:t>
            </a:r>
            <a:endParaRPr lang="en-US" sz="1400" b="1"/>
          </a:p>
        </p:txBody>
      </p:sp>
      <p:sp>
        <p:nvSpPr>
          <p:cNvPr id="46097" name="Rectangle 28"/>
          <p:cNvSpPr>
            <a:spLocks noChangeArrowheads="1"/>
          </p:cNvSpPr>
          <p:nvPr/>
        </p:nvSpPr>
        <p:spPr bwMode="auto">
          <a:xfrm>
            <a:off x="6858000" y="4038600"/>
            <a:ext cx="4937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</a:rPr>
              <a:t>cAMP</a:t>
            </a:r>
            <a:endParaRPr lang="en-US" sz="1400" b="1"/>
          </a:p>
        </p:txBody>
      </p:sp>
      <p:sp>
        <p:nvSpPr>
          <p:cNvPr id="46098" name="Rectangle 34"/>
          <p:cNvSpPr>
            <a:spLocks noChangeArrowheads="1"/>
          </p:cNvSpPr>
          <p:nvPr/>
        </p:nvSpPr>
        <p:spPr bwMode="auto">
          <a:xfrm>
            <a:off x="7696200" y="3048000"/>
            <a:ext cx="7715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</a:rPr>
              <a:t>Not yet</a:t>
            </a:r>
          </a:p>
          <a:p>
            <a:pPr eaLnBrk="1" hangingPunct="1">
              <a:lnSpc>
                <a:spcPct val="85000"/>
              </a:lnSpc>
            </a:pPr>
            <a:r>
              <a:rPr lang="en-US" sz="1400" b="1">
                <a:solidFill>
                  <a:srgbClr val="000000"/>
                </a:solidFill>
              </a:rPr>
              <a:t>activated</a:t>
            </a:r>
            <a:endParaRPr lang="en-US" sz="1400" b="1"/>
          </a:p>
        </p:txBody>
      </p:sp>
      <p:sp>
        <p:nvSpPr>
          <p:cNvPr id="444452" name="Oval 36"/>
          <p:cNvSpPr>
            <a:spLocks noChangeArrowheads="1"/>
          </p:cNvSpPr>
          <p:nvPr/>
        </p:nvSpPr>
        <p:spPr bwMode="auto">
          <a:xfrm>
            <a:off x="1979613" y="1603375"/>
            <a:ext cx="342900" cy="342900"/>
          </a:xfrm>
          <a:prstGeom prst="ellipse">
            <a:avLst/>
          </a:prstGeom>
          <a:solidFill>
            <a:srgbClr val="FFEA18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44453" name="Oval 37"/>
          <p:cNvSpPr>
            <a:spLocks noChangeArrowheads="1"/>
          </p:cNvSpPr>
          <p:nvPr/>
        </p:nvSpPr>
        <p:spPr bwMode="auto">
          <a:xfrm>
            <a:off x="1181100" y="3049588"/>
            <a:ext cx="342900" cy="342900"/>
          </a:xfrm>
          <a:prstGeom prst="ellipse">
            <a:avLst/>
          </a:prstGeom>
          <a:solidFill>
            <a:srgbClr val="FFEA18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4454" name="Oval 38"/>
          <p:cNvSpPr>
            <a:spLocks noChangeArrowheads="1"/>
          </p:cNvSpPr>
          <p:nvPr/>
        </p:nvSpPr>
        <p:spPr bwMode="auto">
          <a:xfrm>
            <a:off x="5316538" y="3514725"/>
            <a:ext cx="342900" cy="342900"/>
          </a:xfrm>
          <a:prstGeom prst="ellipse">
            <a:avLst/>
          </a:prstGeom>
          <a:solidFill>
            <a:srgbClr val="FFEA18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44455" name="Oval 39"/>
          <p:cNvSpPr>
            <a:spLocks noChangeArrowheads="1"/>
          </p:cNvSpPr>
          <p:nvPr/>
        </p:nvSpPr>
        <p:spPr bwMode="auto">
          <a:xfrm>
            <a:off x="3133725" y="3971925"/>
            <a:ext cx="342900" cy="342900"/>
          </a:xfrm>
          <a:prstGeom prst="ellipse">
            <a:avLst/>
          </a:prstGeom>
          <a:solidFill>
            <a:srgbClr val="FFEA18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44456" name="Oval 40"/>
          <p:cNvSpPr>
            <a:spLocks noChangeArrowheads="1"/>
          </p:cNvSpPr>
          <p:nvPr/>
        </p:nvSpPr>
        <p:spPr bwMode="auto">
          <a:xfrm>
            <a:off x="5081588" y="4173538"/>
            <a:ext cx="342900" cy="342900"/>
          </a:xfrm>
          <a:prstGeom prst="ellipse">
            <a:avLst/>
          </a:prstGeom>
          <a:solidFill>
            <a:srgbClr val="FFEA18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44457" name="Oval 41"/>
          <p:cNvSpPr>
            <a:spLocks noChangeArrowheads="1"/>
          </p:cNvSpPr>
          <p:nvPr/>
        </p:nvSpPr>
        <p:spPr bwMode="auto">
          <a:xfrm>
            <a:off x="4740275" y="4691063"/>
            <a:ext cx="342900" cy="342900"/>
          </a:xfrm>
          <a:prstGeom prst="ellipse">
            <a:avLst/>
          </a:prstGeom>
          <a:solidFill>
            <a:srgbClr val="FFEA18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44458" name="Oval 42"/>
          <p:cNvSpPr>
            <a:spLocks noChangeArrowheads="1"/>
          </p:cNvSpPr>
          <p:nvPr/>
        </p:nvSpPr>
        <p:spPr bwMode="auto">
          <a:xfrm>
            <a:off x="4033838" y="5724525"/>
            <a:ext cx="342900" cy="342900"/>
          </a:xfrm>
          <a:prstGeom prst="ellipse">
            <a:avLst/>
          </a:prstGeom>
          <a:solidFill>
            <a:srgbClr val="FFEA18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444459" name="Rectangle 4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6200" y="6262688"/>
            <a:ext cx="3206750" cy="533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None/>
            </a:pPr>
            <a:r>
              <a:rPr lang="en-US" sz="3000" b="1" i="1">
                <a:solidFill>
                  <a:schemeClr val="bg1"/>
                </a:solidFill>
              </a:rPr>
              <a:t>FAST</a:t>
            </a:r>
            <a:r>
              <a:rPr lang="en-US" sz="3000" b="1">
                <a:solidFill>
                  <a:schemeClr val="bg1"/>
                </a:solidFill>
              </a:rPr>
              <a:t> response!</a:t>
            </a:r>
          </a:p>
        </p:txBody>
      </p:sp>
      <p:sp>
        <p:nvSpPr>
          <p:cNvPr id="444461" name="Rectangle 45"/>
          <p:cNvSpPr>
            <a:spLocks noChangeArrowheads="1"/>
          </p:cNvSpPr>
          <p:nvPr/>
        </p:nvSpPr>
        <p:spPr bwMode="auto">
          <a:xfrm>
            <a:off x="3484563" y="4219575"/>
            <a:ext cx="1189037" cy="1809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400" b="1">
                <a:solidFill>
                  <a:schemeClr val="bg1"/>
                </a:solidFill>
              </a:rPr>
              <a:t>amplification</a:t>
            </a:r>
          </a:p>
        </p:txBody>
      </p:sp>
      <p:sp>
        <p:nvSpPr>
          <p:cNvPr id="2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76200" y="5594350"/>
            <a:ext cx="3733800" cy="533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None/>
              <a:defRPr/>
            </a:pPr>
            <a:r>
              <a:rPr lang="en-US" sz="3000" b="1" kern="0" dirty="0">
                <a:solidFill>
                  <a:schemeClr val="bg1"/>
                </a:solidFill>
                <a:latin typeface="+mn-lt"/>
              </a:rPr>
              <a:t>Cascade multiplier!</a:t>
            </a:r>
          </a:p>
        </p:txBody>
      </p:sp>
    </p:spTree>
    <p:extLst>
      <p:ext uri="{BB962C8B-B14F-4D97-AF65-F5344CB8AC3E}">
        <p14:creationId xmlns:p14="http://schemas.microsoft.com/office/powerpoint/2010/main" val="389999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4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4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4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4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4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4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4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4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4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4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4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4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4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4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4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animBg="1" autoUpdateAnimBg="0"/>
      <p:bldP spid="444428" grpId="0" animBg="1" autoUpdateAnimBg="0"/>
      <p:bldP spid="444429" grpId="0" animBg="1" autoUpdateAnimBg="0"/>
      <p:bldP spid="444430" grpId="0" animBg="1" autoUpdateAnimBg="0"/>
      <p:bldP spid="444431" grpId="0" animBg="1" autoUpdateAnimBg="0"/>
      <p:bldP spid="444452" grpId="0" animBg="1" autoUpdateAnimBg="0"/>
      <p:bldP spid="444453" grpId="0" animBg="1" autoUpdateAnimBg="0"/>
      <p:bldP spid="444454" grpId="0" animBg="1" autoUpdateAnimBg="0"/>
      <p:bldP spid="444455" grpId="0" animBg="1" autoUpdateAnimBg="0"/>
      <p:bldP spid="444456" grpId="0" animBg="1" autoUpdateAnimBg="0"/>
      <p:bldP spid="444457" grpId="0" animBg="1" autoUpdateAnimBg="0"/>
      <p:bldP spid="444458" grpId="0" animBg="1" autoUpdateAnimBg="0"/>
      <p:bldP spid="444459" grpId="0" animBg="1" autoUpdateAnimBg="0"/>
      <p:bldP spid="444461" grpId="0" animBg="1" autoUpdateAnimBg="0"/>
      <p:bldP spid="2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82000" cy="4343400"/>
          </a:xfrm>
        </p:spPr>
        <p:txBody>
          <a:bodyPr/>
          <a:lstStyle/>
          <a:p>
            <a:r>
              <a:rPr lang="en-US" sz="2800"/>
              <a:t>A </a:t>
            </a:r>
            <a:r>
              <a:rPr lang="en-US" sz="2800" b="1"/>
              <a:t>negative feedback </a:t>
            </a:r>
            <a:r>
              <a:rPr lang="en-US" sz="2800"/>
              <a:t>loop inhibits a response by reducing the initial stimulus, thus preventing excessive pathway activity</a:t>
            </a:r>
          </a:p>
          <a:p>
            <a:r>
              <a:rPr lang="en-US" sz="2800" b="1"/>
              <a:t>Positive feedback</a:t>
            </a:r>
            <a:r>
              <a:rPr lang="en-US" sz="2800"/>
              <a:t> reinforces a stimulus to produce an even greater response</a:t>
            </a:r>
          </a:p>
          <a:p>
            <a:r>
              <a:rPr lang="en-US" sz="2800"/>
              <a:t>For example, in mammals oxytocin causes the release of milk, causing greater suckling by offspring, which stimulates the release of more oxytocin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60132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sz="1200">
                  <a:latin typeface="Times New Roman" charset="0"/>
                  <a:ea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560134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0135" name="Rectangle 7"/>
          <p:cNvSpPr>
            <a:spLocks noGrp="1" noChangeArrowheads="1"/>
          </p:cNvSpPr>
          <p:nvPr>
            <p:ph type="title"/>
          </p:nvPr>
        </p:nvSpPr>
        <p:spPr>
          <a:xfrm>
            <a:off x="139700" y="444500"/>
            <a:ext cx="8534400" cy="6731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Feedback 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534400" cy="1219200"/>
          </a:xfrm>
        </p:spPr>
        <p:txBody>
          <a:bodyPr>
            <a:normAutofit fontScale="90000"/>
          </a:bodyPr>
          <a:lstStyle/>
          <a:p>
            <a:r>
              <a:rPr lang="en-US"/>
              <a:t>Insulin and Glucagon: Control of Blood Glucose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8175"/>
            <a:ext cx="8382000" cy="3594100"/>
          </a:xfrm>
          <a:noFill/>
          <a:ln/>
        </p:spPr>
        <p:txBody>
          <a:bodyPr>
            <a:spAutoFit/>
          </a:bodyPr>
          <a:lstStyle/>
          <a:p>
            <a:pPr marL="350838" indent="-350838"/>
            <a:r>
              <a:rPr lang="en-US" sz="2800" b="1"/>
              <a:t>Insulin </a:t>
            </a:r>
            <a:r>
              <a:rPr lang="en-US" sz="2800"/>
              <a:t>(decreases blood glucose) and </a:t>
            </a:r>
            <a:r>
              <a:rPr lang="en-US" sz="2800" b="1"/>
              <a:t>glucagon </a:t>
            </a:r>
            <a:r>
              <a:rPr lang="en-US" sz="2800"/>
              <a:t>(increases blood glucose)</a:t>
            </a:r>
            <a:r>
              <a:rPr lang="en-US" sz="2800" b="1"/>
              <a:t> </a:t>
            </a:r>
            <a:r>
              <a:rPr lang="en-US" sz="2800"/>
              <a:t>are antagonistic hormones that help maintain glucose homeostasis</a:t>
            </a:r>
          </a:p>
          <a:p>
            <a:pPr marL="350838" indent="-350838"/>
            <a:r>
              <a:rPr lang="en-US" sz="2800"/>
              <a:t>The pancreas has clusters of endocrine cells called pancreatic islets with alpha cells that produce glucagon and beta cells that produce insulin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1882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sz="1200">
                  <a:latin typeface="Times New Roman" charset="0"/>
                  <a:ea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41882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235" name="Picture 38" descr="45_13_InsulinGlucagon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4413" y="136525"/>
            <a:ext cx="71151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7236" name="Text Box 4"/>
          <p:cNvSpPr txBox="1">
            <a:spLocks noChangeArrowheads="1"/>
          </p:cNvSpPr>
          <p:nvPr/>
        </p:nvSpPr>
        <p:spPr bwMode="auto">
          <a:xfrm>
            <a:off x="1068388" y="285750"/>
            <a:ext cx="11699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Body cells</a:t>
            </a:r>
            <a:br>
              <a:rPr lang="en-US" sz="1400" b="1"/>
            </a:br>
            <a:r>
              <a:rPr lang="en-US" sz="1400" b="1"/>
              <a:t>take up more</a:t>
            </a:r>
            <a:br>
              <a:rPr lang="en-US" sz="1400" b="1"/>
            </a:br>
            <a:r>
              <a:rPr lang="en-US" sz="1400" b="1"/>
              <a:t>glucose.</a:t>
            </a:r>
          </a:p>
        </p:txBody>
      </p:sp>
      <p:sp>
        <p:nvSpPr>
          <p:cNvPr id="607237" name="Text Box 25"/>
          <p:cNvSpPr txBox="1">
            <a:spLocks noChangeArrowheads="1"/>
          </p:cNvSpPr>
          <p:nvPr/>
        </p:nvSpPr>
        <p:spPr bwMode="auto">
          <a:xfrm>
            <a:off x="4778375" y="239713"/>
            <a:ext cx="6413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Insulin</a:t>
            </a:r>
          </a:p>
        </p:txBody>
      </p:sp>
      <p:sp>
        <p:nvSpPr>
          <p:cNvPr id="607238" name="Text Box 26"/>
          <p:cNvSpPr txBox="1">
            <a:spLocks noChangeArrowheads="1"/>
          </p:cNvSpPr>
          <p:nvPr/>
        </p:nvSpPr>
        <p:spPr bwMode="auto">
          <a:xfrm>
            <a:off x="6267450" y="536575"/>
            <a:ext cx="12620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Beta cells of</a:t>
            </a:r>
            <a:br>
              <a:rPr lang="en-US" sz="1400" b="1"/>
            </a:br>
            <a:r>
              <a:rPr lang="en-US" sz="1400" b="1"/>
              <a:t>pancreas</a:t>
            </a:r>
            <a:br>
              <a:rPr lang="en-US" sz="1400" b="1"/>
            </a:br>
            <a:r>
              <a:rPr lang="en-US" sz="1400" b="1"/>
              <a:t>release insulin</a:t>
            </a:r>
            <a:br>
              <a:rPr lang="en-US" sz="1400" b="1"/>
            </a:br>
            <a:r>
              <a:rPr lang="en-US" sz="1400" b="1"/>
              <a:t>into the blood.</a:t>
            </a:r>
          </a:p>
        </p:txBody>
      </p:sp>
      <p:sp>
        <p:nvSpPr>
          <p:cNvPr id="607239" name="Text Box 27"/>
          <p:cNvSpPr txBox="1">
            <a:spLocks noChangeArrowheads="1"/>
          </p:cNvSpPr>
          <p:nvPr/>
        </p:nvSpPr>
        <p:spPr bwMode="auto">
          <a:xfrm>
            <a:off x="3330575" y="1608138"/>
            <a:ext cx="11303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Liver takes</a:t>
            </a:r>
            <a:br>
              <a:rPr lang="en-US" sz="1400" b="1"/>
            </a:br>
            <a:r>
              <a:rPr lang="en-US" sz="1400" b="1"/>
              <a:t>up glucose </a:t>
            </a:r>
            <a:br>
              <a:rPr lang="en-US" sz="1400" b="1"/>
            </a:br>
            <a:r>
              <a:rPr lang="en-US" sz="1400" b="1"/>
              <a:t>and stores it</a:t>
            </a:r>
            <a:br>
              <a:rPr lang="en-US" sz="1400" b="1"/>
            </a:br>
            <a:r>
              <a:rPr lang="en-US" sz="1400" b="1"/>
              <a:t>as glycogen.</a:t>
            </a:r>
          </a:p>
        </p:txBody>
      </p:sp>
      <p:sp>
        <p:nvSpPr>
          <p:cNvPr id="607240" name="Text Box 28"/>
          <p:cNvSpPr txBox="1">
            <a:spLocks noChangeArrowheads="1"/>
          </p:cNvSpPr>
          <p:nvPr/>
        </p:nvSpPr>
        <p:spPr bwMode="auto">
          <a:xfrm>
            <a:off x="1770063" y="2311400"/>
            <a:ext cx="126206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400" b="1"/>
              <a:t>Blood glucose</a:t>
            </a:r>
            <a:br>
              <a:rPr lang="en-US" sz="1400" b="1"/>
            </a:br>
            <a:r>
              <a:rPr lang="en-US" sz="1400" b="1"/>
              <a:t>level declines.</a:t>
            </a:r>
          </a:p>
        </p:txBody>
      </p:sp>
      <p:sp>
        <p:nvSpPr>
          <p:cNvPr id="607241" name="Text Box 29"/>
          <p:cNvSpPr txBox="1">
            <a:spLocks noChangeArrowheads="1"/>
          </p:cNvSpPr>
          <p:nvPr/>
        </p:nvSpPr>
        <p:spPr bwMode="auto">
          <a:xfrm>
            <a:off x="1778000" y="4343400"/>
            <a:ext cx="1262063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400" b="1"/>
              <a:t>Blood glucose</a:t>
            </a:r>
            <a:br>
              <a:rPr lang="en-US" sz="1400" b="1"/>
            </a:br>
            <a:r>
              <a:rPr lang="en-US" sz="1400" b="1"/>
              <a:t>level rises.</a:t>
            </a:r>
          </a:p>
        </p:txBody>
      </p:sp>
      <p:sp>
        <p:nvSpPr>
          <p:cNvPr id="607242" name="Text Box 30"/>
          <p:cNvSpPr txBox="1">
            <a:spLocks noChangeArrowheads="1"/>
          </p:cNvSpPr>
          <p:nvPr/>
        </p:nvSpPr>
        <p:spPr bwMode="auto">
          <a:xfrm>
            <a:off x="3351213" y="3259138"/>
            <a:ext cx="176371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400" b="1"/>
              <a:t>Homeostasis:</a:t>
            </a:r>
            <a:br>
              <a:rPr lang="en-US" sz="1400" b="1"/>
            </a:br>
            <a:r>
              <a:rPr lang="en-US" sz="1400" b="1"/>
              <a:t>Blood glucose level</a:t>
            </a:r>
            <a:br>
              <a:rPr lang="en-US" sz="1400" b="1"/>
            </a:br>
            <a:r>
              <a:rPr lang="en-US" sz="1400" b="1"/>
              <a:t>(70–110 mg/m100mL)</a:t>
            </a:r>
          </a:p>
        </p:txBody>
      </p:sp>
      <p:sp>
        <p:nvSpPr>
          <p:cNvPr id="607243" name="Text Box 31"/>
          <p:cNvSpPr txBox="1">
            <a:spLocks noChangeArrowheads="1"/>
          </p:cNvSpPr>
          <p:nvPr/>
        </p:nvSpPr>
        <p:spPr bwMode="auto">
          <a:xfrm>
            <a:off x="4964113" y="2060575"/>
            <a:ext cx="22812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400" b="1"/>
              <a:t>STIMULUS:</a:t>
            </a:r>
            <a:br>
              <a:rPr lang="en-US" sz="1400" b="1"/>
            </a:br>
            <a:r>
              <a:rPr lang="en-US" sz="1400" b="1"/>
              <a:t>Blood glucose level rises</a:t>
            </a:r>
            <a:br>
              <a:rPr lang="en-US" sz="1400" b="1"/>
            </a:br>
            <a:r>
              <a:rPr lang="en-US" sz="1400" b="1"/>
              <a:t> (for instance, after eating a</a:t>
            </a:r>
            <a:br>
              <a:rPr lang="en-US" sz="1400" b="1"/>
            </a:br>
            <a:r>
              <a:rPr lang="en-US" sz="1400" b="1"/>
              <a:t>carbohydrate-rich meal).</a:t>
            </a:r>
          </a:p>
        </p:txBody>
      </p:sp>
      <p:sp>
        <p:nvSpPr>
          <p:cNvPr id="607244" name="Text Box 32"/>
          <p:cNvSpPr txBox="1">
            <a:spLocks noChangeArrowheads="1"/>
          </p:cNvSpPr>
          <p:nvPr/>
        </p:nvSpPr>
        <p:spPr bwMode="auto">
          <a:xfrm>
            <a:off x="1193800" y="5559425"/>
            <a:ext cx="12763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Liver breaks</a:t>
            </a:r>
            <a:br>
              <a:rPr lang="en-US" sz="1400" b="1"/>
            </a:br>
            <a:r>
              <a:rPr lang="en-US" sz="1400" b="1"/>
              <a:t>down glycogen</a:t>
            </a:r>
            <a:br>
              <a:rPr lang="en-US" sz="1400" b="1"/>
            </a:br>
            <a:r>
              <a:rPr lang="en-US" sz="1400" b="1"/>
              <a:t>and releases</a:t>
            </a:r>
            <a:br>
              <a:rPr lang="en-US" sz="1400" b="1"/>
            </a:br>
            <a:r>
              <a:rPr lang="en-US" sz="1400" b="1"/>
              <a:t>glucose into</a:t>
            </a:r>
            <a:br>
              <a:rPr lang="en-US" sz="1400" b="1"/>
            </a:br>
            <a:r>
              <a:rPr lang="en-US" sz="1400" b="1"/>
              <a:t>the blood.</a:t>
            </a:r>
          </a:p>
        </p:txBody>
      </p:sp>
      <p:sp>
        <p:nvSpPr>
          <p:cNvPr id="607245" name="Text Box 33"/>
          <p:cNvSpPr txBox="1">
            <a:spLocks noChangeArrowheads="1"/>
          </p:cNvSpPr>
          <p:nvPr/>
        </p:nvSpPr>
        <p:spPr bwMode="auto">
          <a:xfrm>
            <a:off x="6094413" y="5672138"/>
            <a:ext cx="21637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Alpha cells of pancreas</a:t>
            </a:r>
            <a:br>
              <a:rPr lang="en-US" sz="1400" b="1"/>
            </a:br>
            <a:r>
              <a:rPr lang="en-US" sz="1400" b="1"/>
              <a:t>release glucagon into</a:t>
            </a:r>
            <a:br>
              <a:rPr lang="en-US" sz="1400" b="1"/>
            </a:br>
            <a:r>
              <a:rPr lang="en-US" sz="1400" b="1"/>
              <a:t>the blood.</a:t>
            </a:r>
          </a:p>
        </p:txBody>
      </p:sp>
      <p:sp>
        <p:nvSpPr>
          <p:cNvPr id="607246" name="Text Box 34"/>
          <p:cNvSpPr txBox="1">
            <a:spLocks noChangeArrowheads="1"/>
          </p:cNvSpPr>
          <p:nvPr/>
        </p:nvSpPr>
        <p:spPr bwMode="auto">
          <a:xfrm>
            <a:off x="4202113" y="6265863"/>
            <a:ext cx="86677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Glucagon</a:t>
            </a:r>
          </a:p>
        </p:txBody>
      </p:sp>
      <p:sp>
        <p:nvSpPr>
          <p:cNvPr id="607247" name="Text Box 36"/>
          <p:cNvSpPr txBox="1">
            <a:spLocks noChangeArrowheads="1"/>
          </p:cNvSpPr>
          <p:nvPr/>
        </p:nvSpPr>
        <p:spPr bwMode="auto">
          <a:xfrm>
            <a:off x="5157788" y="4103688"/>
            <a:ext cx="20034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400" b="1"/>
              <a:t>STIMULUS:</a:t>
            </a:r>
            <a:br>
              <a:rPr lang="en-US" sz="1400" b="1"/>
            </a:br>
            <a:r>
              <a:rPr lang="en-US" sz="1400" b="1"/>
              <a:t>Blood glucose level </a:t>
            </a:r>
            <a:br>
              <a:rPr lang="en-US" sz="1400" b="1"/>
            </a:br>
            <a:r>
              <a:rPr lang="en-US" sz="1400" b="1"/>
              <a:t>falls (for instance, after</a:t>
            </a:r>
            <a:br>
              <a:rPr lang="en-US" sz="1400" b="1"/>
            </a:br>
            <a:r>
              <a:rPr lang="en-US" sz="1400" b="1"/>
              <a:t>skipping a meal).</a:t>
            </a:r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45.13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51" name="Rectangle 15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45.13a-1</a:t>
            </a:r>
          </a:p>
        </p:txBody>
      </p:sp>
      <p:pic>
        <p:nvPicPr>
          <p:cNvPr id="654352" name="Picture 20" descr="45_13aInsulinGlucagon_1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819150"/>
            <a:ext cx="8548687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4353" name="Text Box 16"/>
          <p:cNvSpPr txBox="1">
            <a:spLocks noChangeArrowheads="1"/>
          </p:cNvSpPr>
          <p:nvPr/>
        </p:nvSpPr>
        <p:spPr bwMode="auto">
          <a:xfrm>
            <a:off x="5214938" y="968375"/>
            <a:ext cx="815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Insulin</a:t>
            </a:r>
          </a:p>
        </p:txBody>
      </p:sp>
      <p:sp>
        <p:nvSpPr>
          <p:cNvPr id="654354" name="Text Box 17"/>
          <p:cNvSpPr txBox="1">
            <a:spLocks noChangeArrowheads="1"/>
          </p:cNvSpPr>
          <p:nvPr/>
        </p:nvSpPr>
        <p:spPr bwMode="auto">
          <a:xfrm>
            <a:off x="7180263" y="1317625"/>
            <a:ext cx="17113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/>
              <a:t>Beta cells of</a:t>
            </a:r>
            <a:br>
              <a:rPr lang="en-US" sz="1800" b="1"/>
            </a:br>
            <a:r>
              <a:rPr lang="en-US" sz="1800" b="1"/>
              <a:t>pancreas</a:t>
            </a:r>
            <a:br>
              <a:rPr lang="en-US" sz="1800" b="1"/>
            </a:br>
            <a:r>
              <a:rPr lang="en-US" sz="1800" b="1"/>
              <a:t>release insulin</a:t>
            </a:r>
            <a:br>
              <a:rPr lang="en-US" sz="1800" b="1"/>
            </a:br>
            <a:r>
              <a:rPr lang="en-US" sz="1800" b="1"/>
              <a:t>into the blood.</a:t>
            </a:r>
          </a:p>
        </p:txBody>
      </p:sp>
      <p:sp>
        <p:nvSpPr>
          <p:cNvPr id="654355" name="Text Box 18"/>
          <p:cNvSpPr txBox="1">
            <a:spLocks noChangeArrowheads="1"/>
          </p:cNvSpPr>
          <p:nvPr/>
        </p:nvSpPr>
        <p:spPr bwMode="auto">
          <a:xfrm>
            <a:off x="3378200" y="4900613"/>
            <a:ext cx="22415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800" b="1"/>
              <a:t>Homeostasis:</a:t>
            </a:r>
            <a:br>
              <a:rPr lang="en-US" sz="1800" b="1"/>
            </a:br>
            <a:r>
              <a:rPr lang="en-US" sz="1800" b="1"/>
              <a:t>Blood glucose level</a:t>
            </a:r>
            <a:br>
              <a:rPr lang="en-US" sz="1800" b="1"/>
            </a:br>
            <a:r>
              <a:rPr lang="en-US" sz="1800" b="1"/>
              <a:t>(70–110 mg/100 mL)</a:t>
            </a:r>
          </a:p>
        </p:txBody>
      </p:sp>
      <p:sp>
        <p:nvSpPr>
          <p:cNvPr id="654356" name="Text Box 19"/>
          <p:cNvSpPr txBox="1">
            <a:spLocks noChangeArrowheads="1"/>
          </p:cNvSpPr>
          <p:nvPr/>
        </p:nvSpPr>
        <p:spPr bwMode="auto">
          <a:xfrm>
            <a:off x="5505450" y="3305175"/>
            <a:ext cx="290036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800" b="1"/>
              <a:t>STIMULUS:</a:t>
            </a:r>
            <a:br>
              <a:rPr lang="en-US" sz="1800" b="1"/>
            </a:br>
            <a:r>
              <a:rPr lang="en-US" sz="1800" b="1"/>
              <a:t>Blood glucose level rises</a:t>
            </a:r>
            <a:br>
              <a:rPr lang="en-US" sz="1800" b="1"/>
            </a:br>
            <a:r>
              <a:rPr lang="en-US" sz="1800" b="1"/>
              <a:t> (for instance, after eating a</a:t>
            </a:r>
            <a:br>
              <a:rPr lang="en-US" sz="1800" b="1"/>
            </a:br>
            <a:r>
              <a:rPr lang="en-US" sz="1800" b="1"/>
              <a:t>carbohydrate-rich meal).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45.13a-2</a:t>
            </a:r>
          </a:p>
        </p:txBody>
      </p:sp>
      <p:pic>
        <p:nvPicPr>
          <p:cNvPr id="656387" name="Picture 16" descr="45_13aInsulinGlucagon_2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819150"/>
            <a:ext cx="8548687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6388" name="Text Box 4"/>
          <p:cNvSpPr txBox="1">
            <a:spLocks noChangeArrowheads="1"/>
          </p:cNvSpPr>
          <p:nvPr/>
        </p:nvSpPr>
        <p:spPr bwMode="auto">
          <a:xfrm>
            <a:off x="327025" y="987425"/>
            <a:ext cx="1487488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/>
              <a:t>Body cells</a:t>
            </a:r>
            <a:br>
              <a:rPr lang="en-US" sz="1800" b="1"/>
            </a:br>
            <a:r>
              <a:rPr lang="en-US" sz="1800" b="1"/>
              <a:t>take up more</a:t>
            </a:r>
            <a:br>
              <a:rPr lang="en-US" sz="1800" b="1"/>
            </a:br>
            <a:r>
              <a:rPr lang="en-US" sz="1800" b="1"/>
              <a:t>glucose.</a:t>
            </a:r>
          </a:p>
        </p:txBody>
      </p:sp>
      <p:sp>
        <p:nvSpPr>
          <p:cNvPr id="656389" name="Text Box 5"/>
          <p:cNvSpPr txBox="1">
            <a:spLocks noChangeArrowheads="1"/>
          </p:cNvSpPr>
          <p:nvPr/>
        </p:nvSpPr>
        <p:spPr bwMode="auto">
          <a:xfrm>
            <a:off x="5214938" y="968375"/>
            <a:ext cx="815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Insulin</a:t>
            </a:r>
          </a:p>
        </p:txBody>
      </p:sp>
      <p:sp>
        <p:nvSpPr>
          <p:cNvPr id="656390" name="Text Box 6"/>
          <p:cNvSpPr txBox="1">
            <a:spLocks noChangeArrowheads="1"/>
          </p:cNvSpPr>
          <p:nvPr/>
        </p:nvSpPr>
        <p:spPr bwMode="auto">
          <a:xfrm>
            <a:off x="7180263" y="1317625"/>
            <a:ext cx="17113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/>
              <a:t>Beta cells of</a:t>
            </a:r>
            <a:br>
              <a:rPr lang="en-US" sz="1800" b="1"/>
            </a:br>
            <a:r>
              <a:rPr lang="en-US" sz="1800" b="1"/>
              <a:t>pancreas</a:t>
            </a:r>
            <a:br>
              <a:rPr lang="en-US" sz="1800" b="1"/>
            </a:br>
            <a:r>
              <a:rPr lang="en-US" sz="1800" b="1"/>
              <a:t>release insulin</a:t>
            </a:r>
            <a:br>
              <a:rPr lang="en-US" sz="1800" b="1"/>
            </a:br>
            <a:r>
              <a:rPr lang="en-US" sz="1800" b="1"/>
              <a:t>into the blood.</a:t>
            </a:r>
          </a:p>
        </p:txBody>
      </p:sp>
      <p:sp>
        <p:nvSpPr>
          <p:cNvPr id="656391" name="Text Box 7"/>
          <p:cNvSpPr txBox="1">
            <a:spLocks noChangeArrowheads="1"/>
          </p:cNvSpPr>
          <p:nvPr/>
        </p:nvSpPr>
        <p:spPr bwMode="auto">
          <a:xfrm>
            <a:off x="3317875" y="2719388"/>
            <a:ext cx="1436688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/>
              <a:t>Liver takes</a:t>
            </a:r>
            <a:br>
              <a:rPr lang="en-US" sz="1800" b="1"/>
            </a:br>
            <a:r>
              <a:rPr lang="en-US" sz="1800" b="1"/>
              <a:t>up glucose </a:t>
            </a:r>
            <a:br>
              <a:rPr lang="en-US" sz="1800" b="1"/>
            </a:br>
            <a:r>
              <a:rPr lang="en-US" sz="1800" b="1"/>
              <a:t>and stores it</a:t>
            </a:r>
            <a:br>
              <a:rPr lang="en-US" sz="1800" b="1"/>
            </a:br>
            <a:r>
              <a:rPr lang="en-US" sz="1800" b="1"/>
              <a:t>as glycogen.</a:t>
            </a:r>
          </a:p>
        </p:txBody>
      </p:sp>
      <p:sp>
        <p:nvSpPr>
          <p:cNvPr id="656392" name="Text Box 8"/>
          <p:cNvSpPr txBox="1">
            <a:spLocks noChangeArrowheads="1"/>
          </p:cNvSpPr>
          <p:nvPr/>
        </p:nvSpPr>
        <p:spPr bwMode="auto">
          <a:xfrm>
            <a:off x="1255713" y="3662363"/>
            <a:ext cx="165893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800" b="1"/>
              <a:t>Blood glucose</a:t>
            </a:r>
            <a:br>
              <a:rPr lang="en-US" sz="1800" b="1"/>
            </a:br>
            <a:r>
              <a:rPr lang="en-US" sz="1800" b="1"/>
              <a:t>level declines.</a:t>
            </a:r>
          </a:p>
        </p:txBody>
      </p:sp>
      <p:sp>
        <p:nvSpPr>
          <p:cNvPr id="656393" name="Text Box 10"/>
          <p:cNvSpPr txBox="1">
            <a:spLocks noChangeArrowheads="1"/>
          </p:cNvSpPr>
          <p:nvPr/>
        </p:nvSpPr>
        <p:spPr bwMode="auto">
          <a:xfrm>
            <a:off x="3378200" y="4900613"/>
            <a:ext cx="22415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800" b="1"/>
              <a:t>Homeostasis:</a:t>
            </a:r>
            <a:br>
              <a:rPr lang="en-US" sz="1800" b="1"/>
            </a:br>
            <a:r>
              <a:rPr lang="en-US" sz="1800" b="1"/>
              <a:t>Blood glucose level</a:t>
            </a:r>
            <a:br>
              <a:rPr lang="en-US" sz="1800" b="1"/>
            </a:br>
            <a:r>
              <a:rPr lang="en-US" sz="1800" b="1"/>
              <a:t>(70–110 mg/100 mL)</a:t>
            </a:r>
          </a:p>
        </p:txBody>
      </p:sp>
      <p:sp>
        <p:nvSpPr>
          <p:cNvPr id="656394" name="Text Box 11"/>
          <p:cNvSpPr txBox="1">
            <a:spLocks noChangeArrowheads="1"/>
          </p:cNvSpPr>
          <p:nvPr/>
        </p:nvSpPr>
        <p:spPr bwMode="auto">
          <a:xfrm>
            <a:off x="5505450" y="3305175"/>
            <a:ext cx="290036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800" b="1"/>
              <a:t>STIMULUS:</a:t>
            </a:r>
            <a:br>
              <a:rPr lang="en-US" sz="1800" b="1"/>
            </a:br>
            <a:r>
              <a:rPr lang="en-US" sz="1800" b="1"/>
              <a:t>Blood glucose level rises</a:t>
            </a:r>
            <a:br>
              <a:rPr lang="en-US" sz="1800" b="1"/>
            </a:br>
            <a:r>
              <a:rPr lang="en-US" sz="1800" b="1"/>
              <a:t> (for instance, after eating a</a:t>
            </a:r>
            <a:br>
              <a:rPr lang="en-US" sz="1800" b="1"/>
            </a:br>
            <a:r>
              <a:rPr lang="en-US" sz="1800" b="1"/>
              <a:t>carbohydrate-rich meal).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45.13b-1</a:t>
            </a:r>
          </a:p>
        </p:txBody>
      </p:sp>
      <p:pic>
        <p:nvPicPr>
          <p:cNvPr id="658435" name="Picture 21" descr="45_13bInsulinGlucagon_1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766763"/>
            <a:ext cx="8548687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8436" name="Text Box 16"/>
          <p:cNvSpPr txBox="1">
            <a:spLocks noChangeArrowheads="1"/>
          </p:cNvSpPr>
          <p:nvPr/>
        </p:nvSpPr>
        <p:spPr bwMode="auto">
          <a:xfrm>
            <a:off x="2678113" y="946150"/>
            <a:ext cx="2332037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800" b="1"/>
              <a:t>Homeostasis:</a:t>
            </a:r>
            <a:br>
              <a:rPr lang="en-US" sz="1800" b="1"/>
            </a:br>
            <a:r>
              <a:rPr lang="en-US" sz="1800" b="1"/>
              <a:t>Blood glucose level</a:t>
            </a:r>
            <a:br>
              <a:rPr lang="en-US" sz="1800" b="1"/>
            </a:br>
            <a:r>
              <a:rPr lang="en-US" sz="1800" b="1"/>
              <a:t>(70–110 mg/100 mL)</a:t>
            </a:r>
          </a:p>
        </p:txBody>
      </p:sp>
      <p:sp>
        <p:nvSpPr>
          <p:cNvPr id="658437" name="Text Box 17"/>
          <p:cNvSpPr txBox="1">
            <a:spLocks noChangeArrowheads="1"/>
          </p:cNvSpPr>
          <p:nvPr/>
        </p:nvSpPr>
        <p:spPr bwMode="auto">
          <a:xfrm>
            <a:off x="3805238" y="4784725"/>
            <a:ext cx="11445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/>
              <a:t>Glucagon</a:t>
            </a:r>
          </a:p>
        </p:txBody>
      </p:sp>
      <p:sp>
        <p:nvSpPr>
          <p:cNvPr id="658438" name="Text Box 18"/>
          <p:cNvSpPr txBox="1">
            <a:spLocks noChangeArrowheads="1"/>
          </p:cNvSpPr>
          <p:nvPr/>
        </p:nvSpPr>
        <p:spPr bwMode="auto">
          <a:xfrm>
            <a:off x="5091113" y="2001838"/>
            <a:ext cx="24796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800" b="1"/>
              <a:t>STIMULUS:</a:t>
            </a:r>
            <a:br>
              <a:rPr lang="en-US" sz="1800" b="1"/>
            </a:br>
            <a:r>
              <a:rPr lang="en-US" sz="1800" b="1"/>
              <a:t>Blood glucose level </a:t>
            </a:r>
            <a:br>
              <a:rPr lang="en-US" sz="1800" b="1"/>
            </a:br>
            <a:r>
              <a:rPr lang="en-US" sz="1800" b="1"/>
              <a:t>falls (for instance, after</a:t>
            </a:r>
            <a:br>
              <a:rPr lang="en-US" sz="1800" b="1"/>
            </a:br>
            <a:r>
              <a:rPr lang="en-US" sz="1800" b="1"/>
              <a:t>skipping a meal).</a:t>
            </a:r>
          </a:p>
        </p:txBody>
      </p:sp>
      <p:sp>
        <p:nvSpPr>
          <p:cNvPr id="658439" name="Text Box 19"/>
          <p:cNvSpPr txBox="1">
            <a:spLocks noChangeArrowheads="1"/>
          </p:cNvSpPr>
          <p:nvPr/>
        </p:nvSpPr>
        <p:spPr bwMode="auto">
          <a:xfrm>
            <a:off x="6245225" y="4017963"/>
            <a:ext cx="28606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/>
              <a:t>Alpha cells of pancreas</a:t>
            </a:r>
            <a:br>
              <a:rPr lang="en-US" sz="1800" b="1"/>
            </a:br>
            <a:r>
              <a:rPr lang="en-US" sz="1800" b="1"/>
              <a:t>release glucagon into</a:t>
            </a:r>
            <a:br>
              <a:rPr lang="en-US" sz="1800" b="1"/>
            </a:br>
            <a:r>
              <a:rPr lang="en-US" sz="1800" b="1"/>
              <a:t>the blood.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45.13b-2</a:t>
            </a:r>
          </a:p>
        </p:txBody>
      </p:sp>
      <p:pic>
        <p:nvPicPr>
          <p:cNvPr id="660483" name="Picture 17" descr="45_13bInsulinGlucagon_2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766763"/>
            <a:ext cx="8548687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0484" name="Text Box 9"/>
          <p:cNvSpPr txBox="1">
            <a:spLocks noChangeArrowheads="1"/>
          </p:cNvSpPr>
          <p:nvPr/>
        </p:nvSpPr>
        <p:spPr bwMode="auto">
          <a:xfrm>
            <a:off x="666750" y="2332038"/>
            <a:ext cx="16700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800" b="1"/>
              <a:t>Blood glucose</a:t>
            </a:r>
            <a:br>
              <a:rPr lang="en-US" sz="1800" b="1"/>
            </a:br>
            <a:r>
              <a:rPr lang="en-US" sz="1800" b="1"/>
              <a:t>level rises.</a:t>
            </a:r>
          </a:p>
        </p:txBody>
      </p:sp>
      <p:sp>
        <p:nvSpPr>
          <p:cNvPr id="660485" name="Text Box 10"/>
          <p:cNvSpPr txBox="1">
            <a:spLocks noChangeArrowheads="1"/>
          </p:cNvSpPr>
          <p:nvPr/>
        </p:nvSpPr>
        <p:spPr bwMode="auto">
          <a:xfrm>
            <a:off x="2678113" y="946150"/>
            <a:ext cx="2332037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800" b="1"/>
              <a:t>Homeostasis:</a:t>
            </a:r>
            <a:br>
              <a:rPr lang="en-US" sz="1800" b="1"/>
            </a:br>
            <a:r>
              <a:rPr lang="en-US" sz="1800" b="1"/>
              <a:t>Blood glucose level</a:t>
            </a:r>
            <a:br>
              <a:rPr lang="en-US" sz="1800" b="1"/>
            </a:br>
            <a:r>
              <a:rPr lang="en-US" sz="1800" b="1"/>
              <a:t>(70–110 mg/100 mL)</a:t>
            </a:r>
          </a:p>
        </p:txBody>
      </p:sp>
      <p:sp>
        <p:nvSpPr>
          <p:cNvPr id="660486" name="Text Box 12"/>
          <p:cNvSpPr txBox="1">
            <a:spLocks noChangeArrowheads="1"/>
          </p:cNvSpPr>
          <p:nvPr/>
        </p:nvSpPr>
        <p:spPr bwMode="auto">
          <a:xfrm>
            <a:off x="346075" y="4606925"/>
            <a:ext cx="16875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/>
              <a:t>Liver breaks</a:t>
            </a:r>
            <a:br>
              <a:rPr lang="en-US" sz="1800" b="1"/>
            </a:br>
            <a:r>
              <a:rPr lang="en-US" sz="1800" b="1"/>
              <a:t>down glycogen</a:t>
            </a:r>
            <a:br>
              <a:rPr lang="en-US" sz="1800" b="1"/>
            </a:br>
            <a:r>
              <a:rPr lang="en-US" sz="1800" b="1"/>
              <a:t>and releases</a:t>
            </a:r>
            <a:br>
              <a:rPr lang="en-US" sz="1800" b="1"/>
            </a:br>
            <a:r>
              <a:rPr lang="en-US" sz="1800" b="1"/>
              <a:t>glucose into</a:t>
            </a:r>
            <a:br>
              <a:rPr lang="en-US" sz="1800" b="1"/>
            </a:br>
            <a:r>
              <a:rPr lang="en-US" sz="1800" b="1"/>
              <a:t>the blood.</a:t>
            </a:r>
          </a:p>
        </p:txBody>
      </p:sp>
      <p:sp>
        <p:nvSpPr>
          <p:cNvPr id="660487" name="Text Box 13"/>
          <p:cNvSpPr txBox="1">
            <a:spLocks noChangeArrowheads="1"/>
          </p:cNvSpPr>
          <p:nvPr/>
        </p:nvSpPr>
        <p:spPr bwMode="auto">
          <a:xfrm>
            <a:off x="6245225" y="4017963"/>
            <a:ext cx="28606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/>
              <a:t>Alpha cells of pancreas</a:t>
            </a:r>
            <a:br>
              <a:rPr lang="en-US" sz="1800" b="1"/>
            </a:br>
            <a:r>
              <a:rPr lang="en-US" sz="1800" b="1"/>
              <a:t>release glucagon into</a:t>
            </a:r>
            <a:br>
              <a:rPr lang="en-US" sz="1800" b="1"/>
            </a:br>
            <a:r>
              <a:rPr lang="en-US" sz="1800" b="1"/>
              <a:t>the blood.</a:t>
            </a:r>
          </a:p>
        </p:txBody>
      </p:sp>
      <p:sp>
        <p:nvSpPr>
          <p:cNvPr id="660488" name="Text Box 14"/>
          <p:cNvSpPr txBox="1">
            <a:spLocks noChangeArrowheads="1"/>
          </p:cNvSpPr>
          <p:nvPr/>
        </p:nvSpPr>
        <p:spPr bwMode="auto">
          <a:xfrm>
            <a:off x="3805238" y="4784725"/>
            <a:ext cx="11445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/>
              <a:t>Glucagon</a:t>
            </a:r>
          </a:p>
        </p:txBody>
      </p:sp>
      <p:sp>
        <p:nvSpPr>
          <p:cNvPr id="660489" name="Text Box 16"/>
          <p:cNvSpPr txBox="1">
            <a:spLocks noChangeArrowheads="1"/>
          </p:cNvSpPr>
          <p:nvPr/>
        </p:nvSpPr>
        <p:spPr bwMode="auto">
          <a:xfrm>
            <a:off x="5091113" y="2001838"/>
            <a:ext cx="24796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800" b="1"/>
              <a:t>STIMULUS:</a:t>
            </a:r>
            <a:br>
              <a:rPr lang="en-US" sz="1800" b="1"/>
            </a:br>
            <a:r>
              <a:rPr lang="en-US" sz="1800" b="1"/>
              <a:t>Blood glucose level </a:t>
            </a:r>
            <a:br>
              <a:rPr lang="en-US" sz="1800" b="1"/>
            </a:br>
            <a:r>
              <a:rPr lang="en-US" sz="1800" b="1"/>
              <a:t>falls (for instance, after</a:t>
            </a:r>
            <a:br>
              <a:rPr lang="en-US" sz="1800" b="1"/>
            </a:br>
            <a:r>
              <a:rPr lang="en-US" sz="1800" b="1"/>
              <a:t>skipping a meal).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20700"/>
            <a:ext cx="8534400" cy="503238"/>
          </a:xfrm>
        </p:spPr>
        <p:txBody>
          <a:bodyPr>
            <a:normAutofit fontScale="90000"/>
          </a:bodyPr>
          <a:lstStyle/>
          <a:p>
            <a:r>
              <a:rPr lang="en-US" i="1"/>
              <a:t>Target Tissues for Insulin and Glucagon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1947863"/>
          </a:xfrm>
          <a:noFill/>
          <a:ln/>
        </p:spPr>
        <p:txBody>
          <a:bodyPr>
            <a:spAutoFit/>
          </a:bodyPr>
          <a:lstStyle/>
          <a:p>
            <a:r>
              <a:rPr lang="en-US" sz="2800"/>
              <a:t>Insulin reduces blood glucose levels by</a:t>
            </a:r>
          </a:p>
          <a:p>
            <a:pPr marL="977900" lvl="1" indent="-292100"/>
            <a:r>
              <a:rPr lang="en-US" sz="2600"/>
              <a:t>Promoting the cellular uptake of glucose</a:t>
            </a:r>
          </a:p>
          <a:p>
            <a:pPr marL="977900" lvl="1" indent="-292100"/>
            <a:r>
              <a:rPr lang="en-US" sz="2600"/>
              <a:t>Slowing glycogen breakdown in the liver</a:t>
            </a:r>
          </a:p>
          <a:p>
            <a:pPr marL="977900" lvl="1" indent="-292100"/>
            <a:r>
              <a:rPr lang="en-US" sz="2600"/>
              <a:t>Promoting fat storage, not breakdown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3110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sz="1200">
                  <a:latin typeface="Times New Roman" charset="0"/>
                  <a:ea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43111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520700"/>
            <a:ext cx="8534400" cy="503238"/>
          </a:xfrm>
        </p:spPr>
        <p:txBody>
          <a:bodyPr>
            <a:normAutofit fontScale="90000"/>
          </a:bodyPr>
          <a:lstStyle/>
          <a:p>
            <a:r>
              <a:rPr lang="en-US" i="1"/>
              <a:t>Endocrine Signaling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82000" cy="4343400"/>
          </a:xfrm>
        </p:spPr>
        <p:txBody>
          <a:bodyPr/>
          <a:lstStyle/>
          <a:p>
            <a:r>
              <a:rPr lang="en-US" sz="2800"/>
              <a:t>Hormones secreted into extracellular fluids by endocrine cells reach their targets via the bloodstream</a:t>
            </a:r>
          </a:p>
          <a:p>
            <a:r>
              <a:rPr lang="en-US" sz="2800"/>
              <a:t>Endocrine signaling maintains homeostasis, mediates responses to stimuli, regulates growth and development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3894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sz="1200">
                  <a:latin typeface="Times New Roman" charset="0"/>
                  <a:ea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05800" cy="2265363"/>
          </a:xfrm>
          <a:noFill/>
          <a:ln/>
        </p:spPr>
        <p:txBody>
          <a:bodyPr>
            <a:spAutoFit/>
          </a:bodyPr>
          <a:lstStyle/>
          <a:p>
            <a:r>
              <a:rPr lang="en-US" sz="2800"/>
              <a:t>Glucagon increases blood glucose levels by	</a:t>
            </a:r>
          </a:p>
          <a:p>
            <a:pPr marL="977900" lvl="1" indent="-304800"/>
            <a:r>
              <a:rPr lang="en-US" sz="2600"/>
              <a:t>Stimulating conversion of glycogen to glucose in the liver</a:t>
            </a:r>
          </a:p>
          <a:p>
            <a:pPr marL="977900" lvl="1" indent="-304800"/>
            <a:r>
              <a:rPr lang="en-US" sz="2600"/>
              <a:t>Stimulating breakdown of fat and protein into glucose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33156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sz="1200">
                  <a:latin typeface="Times New Roman" charset="0"/>
                  <a:ea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433158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520700"/>
            <a:ext cx="8534400" cy="503238"/>
          </a:xfrm>
        </p:spPr>
        <p:txBody>
          <a:bodyPr>
            <a:normAutofit fontScale="90000"/>
          </a:bodyPr>
          <a:lstStyle/>
          <a:p>
            <a:r>
              <a:rPr lang="en-US" i="1"/>
              <a:t>Diabetes Mellitus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05800" cy="2398713"/>
          </a:xfrm>
          <a:noFill/>
          <a:ln/>
        </p:spPr>
        <p:txBody>
          <a:bodyPr>
            <a:spAutoFit/>
          </a:bodyPr>
          <a:lstStyle/>
          <a:p>
            <a:r>
              <a:rPr lang="en-US" sz="2800" b="1"/>
              <a:t>Diabetes mellitus </a:t>
            </a:r>
            <a:r>
              <a:rPr lang="en-US" sz="2800"/>
              <a:t>is perhaps the best-known endocrine disorder</a:t>
            </a:r>
          </a:p>
          <a:p>
            <a:r>
              <a:rPr lang="en-US" sz="2800"/>
              <a:t>It is caused by a deficiency of insulin or a decreased response to insulin in target tissues</a:t>
            </a:r>
          </a:p>
          <a:p>
            <a:r>
              <a:rPr lang="en-US" sz="2800"/>
              <a:t>It is marked by elevated blood glucose levels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35205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sz="1200">
                  <a:latin typeface="Times New Roman" charset="0"/>
                  <a:ea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43520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382000" cy="2740025"/>
          </a:xfrm>
          <a:noFill/>
          <a:ln/>
        </p:spPr>
        <p:txBody>
          <a:bodyPr>
            <a:spAutoFit/>
          </a:bodyPr>
          <a:lstStyle/>
          <a:p>
            <a:pPr marL="350838" indent="-350838"/>
            <a:r>
              <a:rPr lang="en-US" sz="2800" i="1"/>
              <a:t>Type I diabetes mellitus</a:t>
            </a:r>
            <a:r>
              <a:rPr lang="en-US" sz="2800"/>
              <a:t> (insulin-dependent) is an autoimmune disorder in which the immune system destroys pancreatic beta cells </a:t>
            </a:r>
          </a:p>
          <a:p>
            <a:pPr marL="350838" indent="-350838"/>
            <a:r>
              <a:rPr lang="en-US" sz="2800" i="1"/>
              <a:t>Type II diabetes mellitus</a:t>
            </a:r>
            <a:r>
              <a:rPr lang="en-US" sz="2800"/>
              <a:t> (non-insulin-dependent) involves insulin deficiency or reduced response of target cells due to change in insulin receptors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37252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sz="1200">
                  <a:latin typeface="Times New Roman" charset="0"/>
                  <a:ea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468" name="Picture 22" descr="45_UN02Summary_C2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713" y="136525"/>
            <a:ext cx="63769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4469" name="Text Box 5"/>
          <p:cNvSpPr txBox="1">
            <a:spLocks noChangeArrowheads="1"/>
          </p:cNvSpPr>
          <p:nvPr/>
        </p:nvSpPr>
        <p:spPr bwMode="auto">
          <a:xfrm>
            <a:off x="2733675" y="169863"/>
            <a:ext cx="1069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Pathway</a:t>
            </a:r>
          </a:p>
        </p:txBody>
      </p:sp>
      <p:sp>
        <p:nvSpPr>
          <p:cNvPr id="574470" name="Text Box 6"/>
          <p:cNvSpPr txBox="1">
            <a:spLocks noChangeArrowheads="1"/>
          </p:cNvSpPr>
          <p:nvPr/>
        </p:nvSpPr>
        <p:spPr bwMode="auto">
          <a:xfrm rot="-5400000">
            <a:off x="567532" y="3326606"/>
            <a:ext cx="20431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Negative feedback</a:t>
            </a:r>
          </a:p>
        </p:txBody>
      </p:sp>
      <p:sp>
        <p:nvSpPr>
          <p:cNvPr id="574471" name="Text Box 7"/>
          <p:cNvSpPr txBox="1">
            <a:spLocks noChangeArrowheads="1"/>
          </p:cNvSpPr>
          <p:nvPr/>
        </p:nvSpPr>
        <p:spPr bwMode="auto">
          <a:xfrm>
            <a:off x="1973263" y="534988"/>
            <a:ext cx="2190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  <a:sym typeface="Symbol" charset="2"/>
              </a:rPr>
              <a:t>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574472" name="Text Box 8"/>
          <p:cNvSpPr txBox="1">
            <a:spLocks noChangeArrowheads="1"/>
          </p:cNvSpPr>
          <p:nvPr/>
        </p:nvSpPr>
        <p:spPr bwMode="auto">
          <a:xfrm>
            <a:off x="2924175" y="731838"/>
            <a:ext cx="1069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Stimulus</a:t>
            </a:r>
          </a:p>
        </p:txBody>
      </p:sp>
      <p:sp>
        <p:nvSpPr>
          <p:cNvPr id="574473" name="Text Box 9"/>
          <p:cNvSpPr txBox="1">
            <a:spLocks noChangeArrowheads="1"/>
          </p:cNvSpPr>
          <p:nvPr/>
        </p:nvSpPr>
        <p:spPr bwMode="auto">
          <a:xfrm>
            <a:off x="3905250" y="2438400"/>
            <a:ext cx="11366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Endocrine</a:t>
            </a:r>
            <a:br>
              <a:rPr lang="en-US" sz="1800" b="1"/>
            </a:br>
            <a:r>
              <a:rPr lang="en-US" sz="1800" b="1"/>
              <a:t>cell</a:t>
            </a:r>
          </a:p>
        </p:txBody>
      </p:sp>
      <p:sp>
        <p:nvSpPr>
          <p:cNvPr id="574474" name="Text Box 10"/>
          <p:cNvSpPr txBox="1">
            <a:spLocks noChangeArrowheads="1"/>
          </p:cNvSpPr>
          <p:nvPr/>
        </p:nvSpPr>
        <p:spPr bwMode="auto">
          <a:xfrm>
            <a:off x="3713163" y="3055938"/>
            <a:ext cx="1030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Hormone</a:t>
            </a:r>
          </a:p>
        </p:txBody>
      </p:sp>
      <p:sp>
        <p:nvSpPr>
          <p:cNvPr id="574475" name="Text Box 11"/>
          <p:cNvSpPr txBox="1">
            <a:spLocks noChangeArrowheads="1"/>
          </p:cNvSpPr>
          <p:nvPr/>
        </p:nvSpPr>
        <p:spPr bwMode="auto">
          <a:xfrm>
            <a:off x="2100263" y="3846513"/>
            <a:ext cx="7397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Blood </a:t>
            </a:r>
            <a:br>
              <a:rPr lang="en-US" sz="1800" b="1"/>
            </a:br>
            <a:r>
              <a:rPr lang="en-US" sz="1800" b="1"/>
              <a:t>vessel</a:t>
            </a:r>
          </a:p>
        </p:txBody>
      </p:sp>
      <p:sp>
        <p:nvSpPr>
          <p:cNvPr id="574476" name="Text Box 12"/>
          <p:cNvSpPr txBox="1">
            <a:spLocks noChangeArrowheads="1"/>
          </p:cNvSpPr>
          <p:nvPr/>
        </p:nvSpPr>
        <p:spPr bwMode="auto">
          <a:xfrm>
            <a:off x="3021013" y="4738688"/>
            <a:ext cx="7397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800" b="1"/>
              <a:t>Target</a:t>
            </a:r>
            <a:br>
              <a:rPr lang="en-US" sz="1800" b="1"/>
            </a:br>
            <a:r>
              <a:rPr lang="en-US" sz="1800" b="1"/>
              <a:t>cells</a:t>
            </a:r>
          </a:p>
        </p:txBody>
      </p:sp>
      <p:sp>
        <p:nvSpPr>
          <p:cNvPr id="574477" name="Text Box 13"/>
          <p:cNvSpPr txBox="1">
            <a:spLocks noChangeArrowheads="1"/>
          </p:cNvSpPr>
          <p:nvPr/>
        </p:nvSpPr>
        <p:spPr bwMode="auto">
          <a:xfrm>
            <a:off x="2860675" y="6102350"/>
            <a:ext cx="11366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Response</a:t>
            </a:r>
          </a:p>
        </p:txBody>
      </p:sp>
      <p:sp>
        <p:nvSpPr>
          <p:cNvPr id="574478" name="Text Box 14"/>
          <p:cNvSpPr txBox="1">
            <a:spLocks noChangeArrowheads="1"/>
          </p:cNvSpPr>
          <p:nvPr/>
        </p:nvSpPr>
        <p:spPr bwMode="auto">
          <a:xfrm>
            <a:off x="5354638" y="5830888"/>
            <a:ext cx="244633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Glycogen breakdown,</a:t>
            </a:r>
            <a:br>
              <a:rPr lang="en-US" sz="1800" b="1"/>
            </a:br>
            <a:r>
              <a:rPr lang="en-US" sz="1800" b="1"/>
              <a:t>glucose release</a:t>
            </a:r>
            <a:br>
              <a:rPr lang="en-US" sz="1800" b="1"/>
            </a:br>
            <a:r>
              <a:rPr lang="en-US" sz="1800" b="1"/>
              <a:t>into blood</a:t>
            </a:r>
          </a:p>
        </p:txBody>
      </p:sp>
      <p:sp>
        <p:nvSpPr>
          <p:cNvPr id="574479" name="Text Box 15"/>
          <p:cNvSpPr txBox="1">
            <a:spLocks noChangeArrowheads="1"/>
          </p:cNvSpPr>
          <p:nvPr/>
        </p:nvSpPr>
        <p:spPr bwMode="auto">
          <a:xfrm>
            <a:off x="5360988" y="4848225"/>
            <a:ext cx="6334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Liver</a:t>
            </a:r>
          </a:p>
        </p:txBody>
      </p:sp>
      <p:sp>
        <p:nvSpPr>
          <p:cNvPr id="574480" name="Text Box 16"/>
          <p:cNvSpPr txBox="1">
            <a:spLocks noChangeArrowheads="1"/>
          </p:cNvSpPr>
          <p:nvPr/>
        </p:nvSpPr>
        <p:spPr bwMode="auto">
          <a:xfrm>
            <a:off x="5346700" y="1792288"/>
            <a:ext cx="20494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Pancreas secretes</a:t>
            </a:r>
            <a:br>
              <a:rPr lang="en-US" sz="1800" b="1"/>
            </a:br>
            <a:r>
              <a:rPr lang="en-US" sz="1800" b="1"/>
              <a:t>glucagon ( ).</a:t>
            </a:r>
          </a:p>
        </p:txBody>
      </p:sp>
      <p:sp>
        <p:nvSpPr>
          <p:cNvPr id="574481" name="Text Box 17"/>
          <p:cNvSpPr txBox="1">
            <a:spLocks noChangeArrowheads="1"/>
          </p:cNvSpPr>
          <p:nvPr/>
        </p:nvSpPr>
        <p:spPr bwMode="auto">
          <a:xfrm>
            <a:off x="5360988" y="733425"/>
            <a:ext cx="2074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Low blood glucose</a:t>
            </a:r>
          </a:p>
        </p:txBody>
      </p:sp>
      <p:sp>
        <p:nvSpPr>
          <p:cNvPr id="574482" name="Text Box 18"/>
          <p:cNvSpPr txBox="1">
            <a:spLocks noChangeArrowheads="1"/>
          </p:cNvSpPr>
          <p:nvPr/>
        </p:nvSpPr>
        <p:spPr bwMode="auto">
          <a:xfrm>
            <a:off x="6075363" y="179388"/>
            <a:ext cx="1030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Example</a:t>
            </a:r>
          </a:p>
        </p:txBody>
      </p:sp>
      <p:sp>
        <p:nvSpPr>
          <p:cNvPr id="574483" name="Line 19"/>
          <p:cNvSpPr>
            <a:spLocks noChangeShapeType="1"/>
          </p:cNvSpPr>
          <p:nvPr/>
        </p:nvSpPr>
        <p:spPr bwMode="auto">
          <a:xfrm>
            <a:off x="3716338" y="2262188"/>
            <a:ext cx="133350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484" name="Line 20"/>
          <p:cNvSpPr>
            <a:spLocks noChangeShapeType="1"/>
          </p:cNvSpPr>
          <p:nvPr/>
        </p:nvSpPr>
        <p:spPr bwMode="auto">
          <a:xfrm>
            <a:off x="3321050" y="3028950"/>
            <a:ext cx="369888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485" name="Line 21"/>
          <p:cNvSpPr>
            <a:spLocks noChangeShapeType="1"/>
          </p:cNvSpPr>
          <p:nvPr/>
        </p:nvSpPr>
        <p:spPr bwMode="auto">
          <a:xfrm flipH="1">
            <a:off x="2790825" y="3663950"/>
            <a:ext cx="39687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45.UN02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520700"/>
            <a:ext cx="8534400" cy="503238"/>
          </a:xfrm>
        </p:spPr>
        <p:txBody>
          <a:bodyPr>
            <a:normAutofit fontScale="90000"/>
          </a:bodyPr>
          <a:lstStyle/>
          <a:p>
            <a:r>
              <a:rPr lang="en-US" i="1"/>
              <a:t>Signaling by Pheromones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458200" cy="3225800"/>
          </a:xfrm>
        </p:spPr>
        <p:txBody>
          <a:bodyPr/>
          <a:lstStyle/>
          <a:p>
            <a:r>
              <a:rPr lang="en-US" sz="2800"/>
              <a:t>Members of the same animal species sometimes communicate with </a:t>
            </a:r>
            <a:r>
              <a:rPr lang="en-US" sz="2800" b="1"/>
              <a:t>pheromones</a:t>
            </a:r>
            <a:r>
              <a:rPr lang="en-US" sz="2800"/>
              <a:t>, chemicals that are released into the environment</a:t>
            </a:r>
          </a:p>
          <a:p>
            <a:r>
              <a:rPr lang="en-US" sz="2800"/>
              <a:t>Pheromones serve many functions, including marking trails leading to food, a wide range of functions that include defining territories, warning of predators, and attracting potential mates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5333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sz="1200">
                  <a:latin typeface="Times New Roman" charset="0"/>
                  <a:ea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35533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851" name="Picture 56" descr="45_05HormoneStrucSolub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0325" y="136525"/>
            <a:ext cx="648176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4683125" y="203200"/>
            <a:ext cx="30495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/>
              <a:t>Lipid-soluble (hydrophobic)</a:t>
            </a:r>
          </a:p>
        </p:txBody>
      </p:sp>
      <p:sp>
        <p:nvSpPr>
          <p:cNvPr id="590853" name="Text Box 43"/>
          <p:cNvSpPr txBox="1">
            <a:spLocks noChangeArrowheads="1"/>
          </p:cNvSpPr>
          <p:nvPr/>
        </p:nvSpPr>
        <p:spPr bwMode="auto">
          <a:xfrm>
            <a:off x="1470025" y="203200"/>
            <a:ext cx="29606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/>
              <a:t>Water-soluble (hydrophilic)</a:t>
            </a:r>
          </a:p>
        </p:txBody>
      </p:sp>
      <p:sp>
        <p:nvSpPr>
          <p:cNvPr id="590854" name="Text Box 45"/>
          <p:cNvSpPr txBox="1">
            <a:spLocks noChangeArrowheads="1"/>
          </p:cNvSpPr>
          <p:nvPr/>
        </p:nvSpPr>
        <p:spPr bwMode="auto">
          <a:xfrm>
            <a:off x="2270125" y="584200"/>
            <a:ext cx="14747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/>
              <a:t>Polypeptides</a:t>
            </a:r>
          </a:p>
        </p:txBody>
      </p:sp>
      <p:sp>
        <p:nvSpPr>
          <p:cNvPr id="590855" name="Text Box 46"/>
          <p:cNvSpPr txBox="1">
            <a:spLocks noChangeArrowheads="1"/>
          </p:cNvSpPr>
          <p:nvPr/>
        </p:nvSpPr>
        <p:spPr bwMode="auto">
          <a:xfrm>
            <a:off x="5711825" y="584200"/>
            <a:ext cx="9413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/>
              <a:t>Steroids</a:t>
            </a:r>
          </a:p>
        </p:txBody>
      </p:sp>
      <p:sp>
        <p:nvSpPr>
          <p:cNvPr id="590856" name="Text Box 47"/>
          <p:cNvSpPr txBox="1">
            <a:spLocks noChangeArrowheads="1"/>
          </p:cNvSpPr>
          <p:nvPr/>
        </p:nvSpPr>
        <p:spPr bwMode="auto">
          <a:xfrm>
            <a:off x="3311525" y="2743200"/>
            <a:ext cx="738188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/>
              <a:t>0.8 nm</a:t>
            </a:r>
          </a:p>
        </p:txBody>
      </p:sp>
      <p:sp>
        <p:nvSpPr>
          <p:cNvPr id="590857" name="Text Box 48"/>
          <p:cNvSpPr txBox="1">
            <a:spLocks noChangeArrowheads="1"/>
          </p:cNvSpPr>
          <p:nvPr/>
        </p:nvSpPr>
        <p:spPr bwMode="auto">
          <a:xfrm>
            <a:off x="2587625" y="2959100"/>
            <a:ext cx="7635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/>
              <a:t>Insulin</a:t>
            </a:r>
          </a:p>
        </p:txBody>
      </p:sp>
      <p:sp>
        <p:nvSpPr>
          <p:cNvPr id="590858" name="Text Box 49"/>
          <p:cNvSpPr txBox="1">
            <a:spLocks noChangeArrowheads="1"/>
          </p:cNvSpPr>
          <p:nvPr/>
        </p:nvSpPr>
        <p:spPr bwMode="auto">
          <a:xfrm>
            <a:off x="5711825" y="2959100"/>
            <a:ext cx="8778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/>
              <a:t>Cortisol</a:t>
            </a:r>
          </a:p>
        </p:txBody>
      </p:sp>
      <p:sp>
        <p:nvSpPr>
          <p:cNvPr id="590859" name="Text Box 50"/>
          <p:cNvSpPr txBox="1">
            <a:spLocks noChangeArrowheads="1"/>
          </p:cNvSpPr>
          <p:nvPr/>
        </p:nvSpPr>
        <p:spPr bwMode="auto">
          <a:xfrm>
            <a:off x="4162425" y="3467100"/>
            <a:ext cx="8524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/>
              <a:t>Amines</a:t>
            </a:r>
          </a:p>
        </p:txBody>
      </p:sp>
      <p:sp>
        <p:nvSpPr>
          <p:cNvPr id="590860" name="Text Box 51"/>
          <p:cNvSpPr txBox="1">
            <a:spLocks noChangeArrowheads="1"/>
          </p:cNvSpPr>
          <p:nvPr/>
        </p:nvSpPr>
        <p:spPr bwMode="auto">
          <a:xfrm>
            <a:off x="2295525" y="6184900"/>
            <a:ext cx="13477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/>
              <a:t>Epinephrine</a:t>
            </a:r>
          </a:p>
        </p:txBody>
      </p:sp>
      <p:sp>
        <p:nvSpPr>
          <p:cNvPr id="590861" name="Text Box 52"/>
          <p:cNvSpPr txBox="1">
            <a:spLocks noChangeArrowheads="1"/>
          </p:cNvSpPr>
          <p:nvPr/>
        </p:nvSpPr>
        <p:spPr bwMode="auto">
          <a:xfrm>
            <a:off x="5597525" y="6184900"/>
            <a:ext cx="11445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/>
              <a:t>Thyroxine</a:t>
            </a:r>
          </a:p>
        </p:txBody>
      </p:sp>
      <p:sp>
        <p:nvSpPr>
          <p:cNvPr id="590862" name="Line 53"/>
          <p:cNvSpPr>
            <a:spLocks noChangeShapeType="1"/>
          </p:cNvSpPr>
          <p:nvPr/>
        </p:nvSpPr>
        <p:spPr bwMode="auto">
          <a:xfrm>
            <a:off x="3340100" y="2641600"/>
            <a:ext cx="0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0863" name="Line 54"/>
          <p:cNvSpPr>
            <a:spLocks noChangeShapeType="1"/>
          </p:cNvSpPr>
          <p:nvPr/>
        </p:nvSpPr>
        <p:spPr bwMode="auto">
          <a:xfrm>
            <a:off x="4000500" y="2635250"/>
            <a:ext cx="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0864" name="Line 55"/>
          <p:cNvSpPr>
            <a:spLocks noChangeShapeType="1"/>
          </p:cNvSpPr>
          <p:nvPr/>
        </p:nvSpPr>
        <p:spPr bwMode="auto">
          <a:xfrm flipV="1">
            <a:off x="3340100" y="2692400"/>
            <a:ext cx="6604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45.5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482600"/>
            <a:ext cx="8534400" cy="584200"/>
          </a:xfrm>
        </p:spPr>
        <p:txBody>
          <a:bodyPr>
            <a:normAutofit fontScale="90000"/>
          </a:bodyPr>
          <a:lstStyle/>
          <a:p>
            <a:r>
              <a:rPr lang="en-US"/>
              <a:t>Cellular Response Pathways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9700"/>
            <a:ext cx="8382000" cy="4694238"/>
          </a:xfrm>
        </p:spPr>
        <p:txBody>
          <a:bodyPr/>
          <a:lstStyle/>
          <a:p>
            <a:pPr marL="350838" indent="-350838">
              <a:lnSpc>
                <a:spcPct val="90000"/>
              </a:lnSpc>
              <a:spcAft>
                <a:spcPct val="10000"/>
              </a:spcAft>
            </a:pPr>
            <a:r>
              <a:rPr lang="en-US" sz="2800"/>
              <a:t>Water and lipid soluble hormones differ in their paths through a body</a:t>
            </a:r>
          </a:p>
          <a:p>
            <a:pPr marL="350838" indent="-350838">
              <a:lnSpc>
                <a:spcPct val="90000"/>
              </a:lnSpc>
              <a:spcAft>
                <a:spcPct val="10000"/>
              </a:spcAft>
            </a:pPr>
            <a:r>
              <a:rPr lang="en-US" sz="2800"/>
              <a:t>Water-soluble hormones are secreted by exocytosis, travel freely in the bloodstream, and bind to cell-surface receptors</a:t>
            </a:r>
          </a:p>
          <a:p>
            <a:pPr marL="350838" indent="-350838">
              <a:lnSpc>
                <a:spcPct val="90000"/>
              </a:lnSpc>
              <a:spcAft>
                <a:spcPct val="10000"/>
              </a:spcAft>
            </a:pPr>
            <a:r>
              <a:rPr lang="en-US" sz="2800"/>
              <a:t>Lipid-soluble hormones diffuse across cell membranes, travel in the bloodstream bound to transport proteins, and diffuse through the membrane of target cells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63525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sz="1200">
                  <a:latin typeface="Times New Roman" charset="0"/>
                  <a:ea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36352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45.6-2</a:t>
            </a:r>
          </a:p>
        </p:txBody>
      </p:sp>
      <p:pic>
        <p:nvPicPr>
          <p:cNvPr id="642051" name="Picture 26" descr="45_06ReceptorLocation_2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8188" y="136525"/>
            <a:ext cx="51276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2052" name="Text Box 4"/>
          <p:cNvSpPr txBox="1">
            <a:spLocks noChangeArrowheads="1"/>
          </p:cNvSpPr>
          <p:nvPr/>
        </p:nvSpPr>
        <p:spPr bwMode="auto">
          <a:xfrm>
            <a:off x="6196013" y="1155700"/>
            <a:ext cx="88106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Lipid-</a:t>
            </a:r>
            <a:br>
              <a:rPr lang="en-US" sz="1500" b="1"/>
            </a:br>
            <a:r>
              <a:rPr lang="en-US" sz="1500" b="1"/>
              <a:t>soluble</a:t>
            </a:r>
            <a:br>
              <a:rPr lang="en-US" sz="1500" b="1"/>
            </a:br>
            <a:r>
              <a:rPr lang="en-US" sz="1500" b="1"/>
              <a:t>hormone</a:t>
            </a:r>
          </a:p>
        </p:txBody>
      </p:sp>
      <p:sp>
        <p:nvSpPr>
          <p:cNvPr id="642053" name="Text Box 6"/>
          <p:cNvSpPr txBox="1">
            <a:spLocks noChangeArrowheads="1"/>
          </p:cNvSpPr>
          <p:nvPr/>
        </p:nvSpPr>
        <p:spPr bwMode="auto">
          <a:xfrm>
            <a:off x="3133725" y="249238"/>
            <a:ext cx="125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SECRETORY</a:t>
            </a:r>
            <a:br>
              <a:rPr lang="en-US" sz="1500" b="1"/>
            </a:br>
            <a:r>
              <a:rPr lang="en-US" sz="1500" b="1"/>
              <a:t>CELL</a:t>
            </a:r>
          </a:p>
        </p:txBody>
      </p:sp>
      <p:sp>
        <p:nvSpPr>
          <p:cNvPr id="642054" name="Text Box 7"/>
          <p:cNvSpPr txBox="1">
            <a:spLocks noChangeArrowheads="1"/>
          </p:cNvSpPr>
          <p:nvPr/>
        </p:nvSpPr>
        <p:spPr bwMode="auto">
          <a:xfrm>
            <a:off x="3630613" y="1168400"/>
            <a:ext cx="854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Water-</a:t>
            </a:r>
            <a:br>
              <a:rPr lang="en-US" sz="1500" b="1"/>
            </a:br>
            <a:r>
              <a:rPr lang="en-US" sz="1500" b="1"/>
              <a:t>soluble</a:t>
            </a:r>
            <a:br>
              <a:rPr lang="en-US" sz="1500" b="1"/>
            </a:br>
            <a:r>
              <a:rPr lang="en-US" sz="1500" b="1"/>
              <a:t>hormone</a:t>
            </a:r>
          </a:p>
        </p:txBody>
      </p:sp>
      <p:sp>
        <p:nvSpPr>
          <p:cNvPr id="642055" name="Text Box 8"/>
          <p:cNvSpPr txBox="1">
            <a:spLocks noChangeArrowheads="1"/>
          </p:cNvSpPr>
          <p:nvPr/>
        </p:nvSpPr>
        <p:spPr bwMode="auto">
          <a:xfrm>
            <a:off x="2130425" y="2670175"/>
            <a:ext cx="6953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VIA</a:t>
            </a:r>
            <a:br>
              <a:rPr lang="en-US" sz="1500" b="1"/>
            </a:br>
            <a:r>
              <a:rPr lang="en-US" sz="1500" b="1"/>
              <a:t>BLOOD</a:t>
            </a:r>
          </a:p>
        </p:txBody>
      </p:sp>
      <p:sp>
        <p:nvSpPr>
          <p:cNvPr id="642056" name="Text Box 9"/>
          <p:cNvSpPr txBox="1">
            <a:spLocks noChangeArrowheads="1"/>
          </p:cNvSpPr>
          <p:nvPr/>
        </p:nvSpPr>
        <p:spPr bwMode="auto">
          <a:xfrm>
            <a:off x="2117725" y="3251200"/>
            <a:ext cx="14493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Signal receptor</a:t>
            </a:r>
          </a:p>
        </p:txBody>
      </p:sp>
      <p:sp>
        <p:nvSpPr>
          <p:cNvPr id="642057" name="Text Box 10"/>
          <p:cNvSpPr txBox="1">
            <a:spLocks noChangeArrowheads="1"/>
          </p:cNvSpPr>
          <p:nvPr/>
        </p:nvSpPr>
        <p:spPr bwMode="auto">
          <a:xfrm>
            <a:off x="2228850" y="3867150"/>
            <a:ext cx="80168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TARGET</a:t>
            </a:r>
            <a:br>
              <a:rPr lang="en-US" sz="1500" b="1"/>
            </a:br>
            <a:r>
              <a:rPr lang="en-US" sz="1500" b="1"/>
              <a:t>CELL</a:t>
            </a:r>
          </a:p>
        </p:txBody>
      </p:sp>
      <p:sp>
        <p:nvSpPr>
          <p:cNvPr id="642058" name="Text Box 11"/>
          <p:cNvSpPr txBox="1">
            <a:spLocks noChangeArrowheads="1"/>
          </p:cNvSpPr>
          <p:nvPr/>
        </p:nvSpPr>
        <p:spPr bwMode="auto">
          <a:xfrm>
            <a:off x="3452813" y="3940175"/>
            <a:ext cx="2857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OR</a:t>
            </a:r>
          </a:p>
        </p:txBody>
      </p:sp>
      <p:sp>
        <p:nvSpPr>
          <p:cNvPr id="642059" name="Text Box 12"/>
          <p:cNvSpPr txBox="1">
            <a:spLocks noChangeArrowheads="1"/>
          </p:cNvSpPr>
          <p:nvPr/>
        </p:nvSpPr>
        <p:spPr bwMode="auto">
          <a:xfrm>
            <a:off x="2076450" y="4786313"/>
            <a:ext cx="11461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Cytoplasmic</a:t>
            </a:r>
            <a:br>
              <a:rPr lang="en-US" sz="1500" b="1"/>
            </a:br>
            <a:r>
              <a:rPr lang="en-US" sz="1500" b="1"/>
              <a:t>response</a:t>
            </a:r>
          </a:p>
        </p:txBody>
      </p:sp>
      <p:sp>
        <p:nvSpPr>
          <p:cNvPr id="642060" name="Text Box 13"/>
          <p:cNvSpPr txBox="1">
            <a:spLocks noChangeArrowheads="1"/>
          </p:cNvSpPr>
          <p:nvPr/>
        </p:nvSpPr>
        <p:spPr bwMode="auto">
          <a:xfrm>
            <a:off x="3471863" y="4951413"/>
            <a:ext cx="9620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Gene</a:t>
            </a:r>
            <a:br>
              <a:rPr lang="en-US" sz="1500" b="1"/>
            </a:br>
            <a:r>
              <a:rPr lang="en-US" sz="1500" b="1"/>
              <a:t>regulation</a:t>
            </a:r>
          </a:p>
        </p:txBody>
      </p:sp>
      <p:sp>
        <p:nvSpPr>
          <p:cNvPr id="642061" name="Text Box 14"/>
          <p:cNvSpPr txBox="1">
            <a:spLocks noChangeArrowheads="1"/>
          </p:cNvSpPr>
          <p:nvPr/>
        </p:nvSpPr>
        <p:spPr bwMode="auto">
          <a:xfrm>
            <a:off x="2124075" y="6262688"/>
            <a:ext cx="28575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(a)</a:t>
            </a:r>
          </a:p>
        </p:txBody>
      </p:sp>
      <p:sp>
        <p:nvSpPr>
          <p:cNvPr id="642062" name="Text Box 15"/>
          <p:cNvSpPr txBox="1">
            <a:spLocks noChangeArrowheads="1"/>
          </p:cNvSpPr>
          <p:nvPr/>
        </p:nvSpPr>
        <p:spPr bwMode="auto">
          <a:xfrm>
            <a:off x="4764088" y="6269038"/>
            <a:ext cx="28575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(b)</a:t>
            </a:r>
          </a:p>
        </p:txBody>
      </p:sp>
      <p:sp>
        <p:nvSpPr>
          <p:cNvPr id="642063" name="Text Box 16"/>
          <p:cNvSpPr txBox="1">
            <a:spLocks noChangeArrowheads="1"/>
          </p:cNvSpPr>
          <p:nvPr/>
        </p:nvSpPr>
        <p:spPr bwMode="auto">
          <a:xfrm>
            <a:off x="4702175" y="5310188"/>
            <a:ext cx="11461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Cytoplasmic</a:t>
            </a:r>
            <a:br>
              <a:rPr lang="en-US" sz="1500" b="1"/>
            </a:br>
            <a:r>
              <a:rPr lang="en-US" sz="1500" b="1"/>
              <a:t>response</a:t>
            </a:r>
          </a:p>
        </p:txBody>
      </p:sp>
      <p:sp>
        <p:nvSpPr>
          <p:cNvPr id="642064" name="Text Box 17"/>
          <p:cNvSpPr txBox="1">
            <a:spLocks noChangeArrowheads="1"/>
          </p:cNvSpPr>
          <p:nvPr/>
        </p:nvSpPr>
        <p:spPr bwMode="auto">
          <a:xfrm>
            <a:off x="6137275" y="5448300"/>
            <a:ext cx="9620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Gene</a:t>
            </a:r>
            <a:br>
              <a:rPr lang="en-US" sz="1500" b="1"/>
            </a:br>
            <a:r>
              <a:rPr lang="en-US" sz="1500" b="1"/>
              <a:t>regulation</a:t>
            </a:r>
          </a:p>
        </p:txBody>
      </p:sp>
      <p:sp>
        <p:nvSpPr>
          <p:cNvPr id="642065" name="Text Box 18"/>
          <p:cNvSpPr txBox="1">
            <a:spLocks noChangeArrowheads="1"/>
          </p:cNvSpPr>
          <p:nvPr/>
        </p:nvSpPr>
        <p:spPr bwMode="auto">
          <a:xfrm>
            <a:off x="5026025" y="4032250"/>
            <a:ext cx="8159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Signal</a:t>
            </a:r>
            <a:br>
              <a:rPr lang="en-US" sz="1500" b="1"/>
            </a:br>
            <a:r>
              <a:rPr lang="en-US" sz="1500" b="1"/>
              <a:t>receptor</a:t>
            </a:r>
          </a:p>
        </p:txBody>
      </p:sp>
      <p:sp>
        <p:nvSpPr>
          <p:cNvPr id="642066" name="Text Box 19"/>
          <p:cNvSpPr txBox="1">
            <a:spLocks noChangeArrowheads="1"/>
          </p:cNvSpPr>
          <p:nvPr/>
        </p:nvSpPr>
        <p:spPr bwMode="auto">
          <a:xfrm>
            <a:off x="4708525" y="3040063"/>
            <a:ext cx="9620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Transport</a:t>
            </a:r>
            <a:br>
              <a:rPr lang="en-US" sz="1500" b="1"/>
            </a:br>
            <a:r>
              <a:rPr lang="en-US" sz="1500" b="1"/>
              <a:t>protein</a:t>
            </a:r>
          </a:p>
        </p:txBody>
      </p:sp>
      <p:sp>
        <p:nvSpPr>
          <p:cNvPr id="642067" name="Text Box 20"/>
          <p:cNvSpPr txBox="1">
            <a:spLocks noChangeArrowheads="1"/>
          </p:cNvSpPr>
          <p:nvPr/>
        </p:nvSpPr>
        <p:spPr bwMode="auto">
          <a:xfrm>
            <a:off x="3333750" y="6070600"/>
            <a:ext cx="9620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NUCLEUS</a:t>
            </a:r>
          </a:p>
        </p:txBody>
      </p:sp>
      <p:sp>
        <p:nvSpPr>
          <p:cNvPr id="642068" name="Line 21"/>
          <p:cNvSpPr>
            <a:spLocks noChangeShapeType="1"/>
          </p:cNvSpPr>
          <p:nvPr/>
        </p:nvSpPr>
        <p:spPr bwMode="auto">
          <a:xfrm>
            <a:off x="3386138" y="1243013"/>
            <a:ext cx="212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2069" name="Line 22"/>
          <p:cNvSpPr>
            <a:spLocks noChangeShapeType="1"/>
          </p:cNvSpPr>
          <p:nvPr/>
        </p:nvSpPr>
        <p:spPr bwMode="auto">
          <a:xfrm>
            <a:off x="3544888" y="3360738"/>
            <a:ext cx="198437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2070" name="Line 23"/>
          <p:cNvSpPr>
            <a:spLocks noChangeShapeType="1"/>
          </p:cNvSpPr>
          <p:nvPr/>
        </p:nvSpPr>
        <p:spPr bwMode="auto">
          <a:xfrm>
            <a:off x="5648325" y="4127500"/>
            <a:ext cx="766763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2071" name="Line 24"/>
          <p:cNvSpPr>
            <a:spLocks noChangeShapeType="1"/>
          </p:cNvSpPr>
          <p:nvPr/>
        </p:nvSpPr>
        <p:spPr bwMode="auto">
          <a:xfrm flipH="1">
            <a:off x="5541963" y="2725738"/>
            <a:ext cx="106362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2072" name="Line 25"/>
          <p:cNvSpPr>
            <a:spLocks noChangeShapeType="1"/>
          </p:cNvSpPr>
          <p:nvPr/>
        </p:nvSpPr>
        <p:spPr bwMode="auto">
          <a:xfrm flipH="1">
            <a:off x="6018213" y="1270000"/>
            <a:ext cx="15875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458200" cy="762000"/>
          </a:xfrm>
        </p:spPr>
        <p:txBody>
          <a:bodyPr/>
          <a:lstStyle/>
          <a:p>
            <a:pPr eaLnBrk="1" hangingPunct="1"/>
            <a:r>
              <a:rPr lang="en-US"/>
              <a:t>Regulation by chemical messengers</a:t>
            </a:r>
          </a:p>
        </p:txBody>
      </p:sp>
      <p:pic>
        <p:nvPicPr>
          <p:cNvPr id="33795" name="Picture 1028"/>
          <p:cNvPicPr>
            <a:picLocks noChangeAspect="1" noChangeArrowheads="1"/>
          </p:cNvPicPr>
          <p:nvPr/>
        </p:nvPicPr>
        <p:blipFill>
          <a:blip r:embed="rId7"/>
          <a:srcRect t="14999" b="14999"/>
          <a:stretch>
            <a:fillRect/>
          </a:stretch>
        </p:blipFill>
        <p:spPr bwMode="auto">
          <a:xfrm>
            <a:off x="131763" y="2370138"/>
            <a:ext cx="8410575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1029"/>
          <p:cNvSpPr>
            <a:spLocks noChangeArrowheads="1"/>
          </p:cNvSpPr>
          <p:nvPr/>
        </p:nvSpPr>
        <p:spPr bwMode="auto">
          <a:xfrm>
            <a:off x="696913" y="3738563"/>
            <a:ext cx="5635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axon</a:t>
            </a:r>
            <a:endParaRPr lang="en-US" sz="1800"/>
          </a:p>
        </p:txBody>
      </p:sp>
      <p:sp>
        <p:nvSpPr>
          <p:cNvPr id="33797" name="Rectangle 1031"/>
          <p:cNvSpPr>
            <a:spLocks noChangeArrowheads="1"/>
          </p:cNvSpPr>
          <p:nvPr/>
        </p:nvSpPr>
        <p:spPr bwMode="auto">
          <a:xfrm>
            <a:off x="4521200" y="2703513"/>
            <a:ext cx="1863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endocrine gland</a:t>
            </a:r>
            <a:endParaRPr lang="en-US" sz="1800"/>
          </a:p>
        </p:txBody>
      </p:sp>
      <p:sp>
        <p:nvSpPr>
          <p:cNvPr id="33798" name="Rectangle 1033"/>
          <p:cNvSpPr>
            <a:spLocks noChangeArrowheads="1"/>
          </p:cNvSpPr>
          <p:nvPr/>
        </p:nvSpPr>
        <p:spPr bwMode="auto">
          <a:xfrm>
            <a:off x="6416675" y="5562600"/>
            <a:ext cx="1984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receptor proteins</a:t>
            </a:r>
            <a:endParaRPr lang="en-US" sz="1800"/>
          </a:p>
        </p:txBody>
      </p:sp>
      <p:sp>
        <p:nvSpPr>
          <p:cNvPr id="33799" name="Line 1035"/>
          <p:cNvSpPr>
            <a:spLocks noChangeShapeType="1"/>
          </p:cNvSpPr>
          <p:nvPr/>
        </p:nvSpPr>
        <p:spPr bwMode="auto">
          <a:xfrm>
            <a:off x="971550" y="3952875"/>
            <a:ext cx="147638" cy="614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8" name="Line 1036"/>
          <p:cNvSpPr>
            <a:spLocks noChangeShapeType="1"/>
          </p:cNvSpPr>
          <p:nvPr/>
        </p:nvSpPr>
        <p:spPr bwMode="auto">
          <a:xfrm>
            <a:off x="3111500" y="3276600"/>
            <a:ext cx="152400" cy="9239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Line 1037"/>
          <p:cNvSpPr>
            <a:spLocks noChangeShapeType="1"/>
          </p:cNvSpPr>
          <p:nvPr/>
        </p:nvSpPr>
        <p:spPr bwMode="auto">
          <a:xfrm>
            <a:off x="6426200" y="2803525"/>
            <a:ext cx="508000" cy="17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1" name="Line 1039"/>
          <p:cNvSpPr>
            <a:spLocks noChangeShapeType="1"/>
          </p:cNvSpPr>
          <p:nvPr/>
        </p:nvSpPr>
        <p:spPr bwMode="auto">
          <a:xfrm flipH="1" flipV="1">
            <a:off x="6284913" y="3749675"/>
            <a:ext cx="560387" cy="593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Rectangle 1041"/>
          <p:cNvSpPr>
            <a:spLocks noChangeArrowheads="1"/>
          </p:cNvSpPr>
          <p:nvPr/>
        </p:nvSpPr>
        <p:spPr bwMode="auto">
          <a:xfrm>
            <a:off x="3752850" y="6564313"/>
            <a:ext cx="1139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target cell</a:t>
            </a:r>
            <a:endParaRPr lang="en-US" sz="1800"/>
          </a:p>
        </p:txBody>
      </p:sp>
      <p:sp>
        <p:nvSpPr>
          <p:cNvPr id="33804" name="Line 1042"/>
          <p:cNvSpPr>
            <a:spLocks noChangeShapeType="1"/>
          </p:cNvSpPr>
          <p:nvPr/>
        </p:nvSpPr>
        <p:spPr bwMode="auto">
          <a:xfrm flipH="1">
            <a:off x="4368800" y="5116513"/>
            <a:ext cx="303213" cy="1455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5" name="Rectangle 104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990600"/>
          </a:xfrm>
          <a:noFill/>
        </p:spPr>
        <p:txBody>
          <a:bodyPr/>
          <a:lstStyle/>
          <a:p>
            <a:pPr eaLnBrk="1" hangingPunct="1"/>
            <a:r>
              <a:rPr lang="en-US" sz="2600" u="sng">
                <a:solidFill>
                  <a:srgbClr val="CC0000"/>
                </a:solidFill>
              </a:rPr>
              <a:t>Neurotransmitters</a:t>
            </a:r>
            <a:r>
              <a:rPr lang="en-US" sz="2600"/>
              <a:t> released by neurons</a:t>
            </a:r>
          </a:p>
          <a:p>
            <a:pPr eaLnBrk="1" hangingPunct="1"/>
            <a:r>
              <a:rPr lang="en-US" sz="2600" u="sng">
                <a:solidFill>
                  <a:srgbClr val="CC0000"/>
                </a:solidFill>
              </a:rPr>
              <a:t>Hormones</a:t>
            </a:r>
            <a:r>
              <a:rPr lang="en-US" sz="2600"/>
              <a:t> release by endocrine glands</a:t>
            </a:r>
          </a:p>
        </p:txBody>
      </p:sp>
      <p:sp>
        <p:nvSpPr>
          <p:cNvPr id="33806" name="Rectangle 1045"/>
          <p:cNvSpPr>
            <a:spLocks noChangeArrowheads="1"/>
          </p:cNvSpPr>
          <p:nvPr/>
        </p:nvSpPr>
        <p:spPr bwMode="auto">
          <a:xfrm>
            <a:off x="161925" y="5562600"/>
            <a:ext cx="1984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receptor proteins</a:t>
            </a:r>
            <a:endParaRPr lang="en-US" sz="1800"/>
          </a:p>
        </p:txBody>
      </p:sp>
      <p:sp>
        <p:nvSpPr>
          <p:cNvPr id="429079" name="Oval 1047"/>
          <p:cNvSpPr>
            <a:spLocks noChangeArrowheads="1"/>
          </p:cNvSpPr>
          <p:nvPr/>
        </p:nvSpPr>
        <p:spPr bwMode="auto">
          <a:xfrm>
            <a:off x="-28575" y="5338763"/>
            <a:ext cx="2439988" cy="684212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0" name="Oval 1048"/>
          <p:cNvSpPr>
            <a:spLocks noChangeArrowheads="1"/>
          </p:cNvSpPr>
          <p:nvPr/>
        </p:nvSpPr>
        <p:spPr bwMode="auto">
          <a:xfrm>
            <a:off x="6154738" y="5376863"/>
            <a:ext cx="2439987" cy="684212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Freeform 1044"/>
          <p:cNvSpPr>
            <a:spLocks/>
          </p:cNvSpPr>
          <p:nvPr/>
        </p:nvSpPr>
        <p:spPr bwMode="auto">
          <a:xfrm>
            <a:off x="5016500" y="4876800"/>
            <a:ext cx="1371600" cy="762000"/>
          </a:xfrm>
          <a:custGeom>
            <a:avLst/>
            <a:gdLst>
              <a:gd name="T0" fmla="*/ 2147483647 w 960"/>
              <a:gd name="T1" fmla="*/ 0 h 240"/>
              <a:gd name="T2" fmla="*/ 2147483647 w 960"/>
              <a:gd name="T3" fmla="*/ 2147483647 h 240"/>
              <a:gd name="T4" fmla="*/ 0 w 960"/>
              <a:gd name="T5" fmla="*/ 0 h 240"/>
              <a:gd name="T6" fmla="*/ 0 60000 65536"/>
              <a:gd name="T7" fmla="*/ 0 60000 65536"/>
              <a:gd name="T8" fmla="*/ 0 60000 65536"/>
              <a:gd name="T9" fmla="*/ 0 w 960"/>
              <a:gd name="T10" fmla="*/ 0 h 240"/>
              <a:gd name="T11" fmla="*/ 960 w 96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40">
                <a:moveTo>
                  <a:pt x="240" y="0"/>
                </a:moveTo>
                <a:lnTo>
                  <a:pt x="960" y="24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Freeform 1046"/>
          <p:cNvSpPr>
            <a:spLocks/>
          </p:cNvSpPr>
          <p:nvPr/>
        </p:nvSpPr>
        <p:spPr bwMode="auto">
          <a:xfrm flipH="1">
            <a:off x="2270125" y="4892675"/>
            <a:ext cx="1919288" cy="746125"/>
          </a:xfrm>
          <a:custGeom>
            <a:avLst/>
            <a:gdLst>
              <a:gd name="T0" fmla="*/ 2147483647 w 960"/>
              <a:gd name="T1" fmla="*/ 0 h 240"/>
              <a:gd name="T2" fmla="*/ 2147483647 w 960"/>
              <a:gd name="T3" fmla="*/ 2147483647 h 240"/>
              <a:gd name="T4" fmla="*/ 0 w 960"/>
              <a:gd name="T5" fmla="*/ 0 h 240"/>
              <a:gd name="T6" fmla="*/ 0 60000 65536"/>
              <a:gd name="T7" fmla="*/ 0 60000 65536"/>
              <a:gd name="T8" fmla="*/ 0 60000 65536"/>
              <a:gd name="T9" fmla="*/ 0 w 960"/>
              <a:gd name="T10" fmla="*/ 0 h 240"/>
              <a:gd name="T11" fmla="*/ 960 w 96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40">
                <a:moveTo>
                  <a:pt x="240" y="0"/>
                </a:moveTo>
                <a:lnTo>
                  <a:pt x="960" y="24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6" name="Rectangle 1034"/>
          <p:cNvSpPr>
            <a:spLocks noChangeArrowheads="1"/>
          </p:cNvSpPr>
          <p:nvPr/>
        </p:nvSpPr>
        <p:spPr bwMode="auto">
          <a:xfrm>
            <a:off x="6767513" y="4267200"/>
            <a:ext cx="1981200" cy="584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hormone carried by blood</a:t>
            </a:r>
            <a:endParaRPr lang="en-US" sz="1800"/>
          </a:p>
        </p:txBody>
      </p:sp>
      <p:sp>
        <p:nvSpPr>
          <p:cNvPr id="429062" name="Rectangle 1030"/>
          <p:cNvSpPr>
            <a:spLocks noChangeArrowheads="1"/>
          </p:cNvSpPr>
          <p:nvPr/>
        </p:nvSpPr>
        <p:spPr bwMode="auto">
          <a:xfrm>
            <a:off x="2143125" y="2963863"/>
            <a:ext cx="2022475" cy="3381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neurotransmitter</a:t>
            </a:r>
            <a:endParaRPr lang="en-US" sz="1800"/>
          </a:p>
        </p:txBody>
      </p:sp>
      <p:pic>
        <p:nvPicPr>
          <p:cNvPr id="21" name="Picture 17" descr="penguin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69238" y="5562600"/>
            <a:ext cx="12747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18"/>
          <p:cNvSpPr>
            <a:spLocks noChangeArrowheads="1"/>
          </p:cNvSpPr>
          <p:nvPr/>
        </p:nvSpPr>
        <p:spPr bwMode="auto">
          <a:xfrm flipH="1">
            <a:off x="5103813" y="5980113"/>
            <a:ext cx="2124075" cy="793750"/>
          </a:xfrm>
          <a:prstGeom prst="wedgeEllipseCallout">
            <a:avLst>
              <a:gd name="adj1" fmla="val -92727"/>
              <a:gd name="adj2" fmla="val -60435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Lock &amp; Key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system</a:t>
            </a:r>
            <a:endParaRPr lang="en-US" sz="1800" b="1" i="1">
              <a:solidFill>
                <a:srgbClr val="0F116A"/>
              </a:solidFill>
              <a:latin typeface="Comic Sans MS" charset="0"/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1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9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9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9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2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9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8" grpId="0" animBg="1"/>
      <p:bldP spid="429071" grpId="0" animBg="1"/>
      <p:bldP spid="429075" grpId="0" build="p" autoUpdateAnimBg="0"/>
      <p:bldP spid="429079" grpId="0" animBg="1"/>
      <p:bldP spid="429080" grpId="0" animBg="1"/>
      <p:bldP spid="429066" grpId="0" animBg="1" autoUpdateAnimBg="0"/>
      <p:bldP spid="429062" grpId="0" animBg="1" autoUpdateAnimBg="0"/>
      <p:bldP spid="2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2"/>
          <p:cNvSpPr>
            <a:spLocks noChangeArrowheads="1"/>
          </p:cNvSpPr>
          <p:nvPr/>
        </p:nvSpPr>
        <p:spPr bwMode="auto">
          <a:xfrm>
            <a:off x="211138" y="6402388"/>
            <a:ext cx="436562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9" name="Picture 37"/>
          <p:cNvPicPr>
            <a:picLocks noChangeAspect="1" noChangeArrowheads="1"/>
          </p:cNvPicPr>
          <p:nvPr/>
        </p:nvPicPr>
        <p:blipFill>
          <a:blip r:embed="rId6"/>
          <a:srcRect t="9000" b="6000"/>
          <a:stretch>
            <a:fillRect/>
          </a:stretch>
        </p:blipFill>
        <p:spPr bwMode="auto">
          <a:xfrm>
            <a:off x="377825" y="1423988"/>
            <a:ext cx="8410575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142" name="Rectangle 38"/>
          <p:cNvSpPr>
            <a:spLocks noChangeArrowheads="1"/>
          </p:cNvSpPr>
          <p:nvPr/>
        </p:nvSpPr>
        <p:spPr bwMode="auto">
          <a:xfrm>
            <a:off x="460375" y="6008688"/>
            <a:ext cx="1236663" cy="414337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100" b="1">
                <a:solidFill>
                  <a:schemeClr val="bg1"/>
                </a:solidFill>
              </a:rPr>
              <a:t>nucleus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31143" name="Rectangle 39"/>
          <p:cNvSpPr>
            <a:spLocks noChangeArrowheads="1"/>
          </p:cNvSpPr>
          <p:nvPr/>
        </p:nvSpPr>
        <p:spPr bwMode="auto">
          <a:xfrm>
            <a:off x="225425" y="1317625"/>
            <a:ext cx="1484313" cy="414338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100" b="1">
                <a:solidFill>
                  <a:schemeClr val="bg1"/>
                </a:solidFill>
              </a:rPr>
              <a:t>target cell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31150" name="Rectangle 46"/>
          <p:cNvSpPr>
            <a:spLocks noChangeArrowheads="1"/>
          </p:cNvSpPr>
          <p:nvPr/>
        </p:nvSpPr>
        <p:spPr bwMode="auto">
          <a:xfrm>
            <a:off x="36513" y="5491163"/>
            <a:ext cx="746125" cy="3857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CC0000"/>
                </a:solidFill>
              </a:rPr>
              <a:t>DNA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431151" name="Rectangle 47"/>
          <p:cNvSpPr>
            <a:spLocks noChangeArrowheads="1"/>
          </p:cNvSpPr>
          <p:nvPr/>
        </p:nvSpPr>
        <p:spPr bwMode="auto">
          <a:xfrm>
            <a:off x="2295525" y="5726113"/>
            <a:ext cx="965200" cy="3857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CC0000"/>
                </a:solidFill>
              </a:rPr>
              <a:t>mRNA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431152" name="Rectangle 48"/>
          <p:cNvSpPr>
            <a:spLocks noChangeArrowheads="1"/>
          </p:cNvSpPr>
          <p:nvPr/>
        </p:nvSpPr>
        <p:spPr bwMode="auto">
          <a:xfrm>
            <a:off x="4098925" y="6035675"/>
            <a:ext cx="1039813" cy="3857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CC0000"/>
                </a:solidFill>
              </a:rPr>
              <a:t>protein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431154" name="Rectangle 50"/>
          <p:cNvSpPr>
            <a:spLocks noChangeArrowheads="1"/>
          </p:cNvSpPr>
          <p:nvPr/>
        </p:nvSpPr>
        <p:spPr bwMode="auto">
          <a:xfrm>
            <a:off x="7993063" y="1452563"/>
            <a:ext cx="952500" cy="414337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100" b="1">
                <a:solidFill>
                  <a:schemeClr val="bg1"/>
                </a:solidFill>
              </a:rPr>
              <a:t>blood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9946" name="Rectangle 55"/>
          <p:cNvSpPr>
            <a:spLocks noChangeArrowheads="1"/>
          </p:cNvSpPr>
          <p:nvPr/>
        </p:nvSpPr>
        <p:spPr bwMode="auto">
          <a:xfrm>
            <a:off x="7399338" y="2328863"/>
            <a:ext cx="73183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protein</a:t>
            </a:r>
          </a:p>
          <a:p>
            <a:pPr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carrier</a:t>
            </a:r>
          </a:p>
        </p:txBody>
      </p:sp>
      <p:sp>
        <p:nvSpPr>
          <p:cNvPr id="39947" name="Rectangle 65"/>
          <p:cNvSpPr>
            <a:spLocks noChangeArrowheads="1"/>
          </p:cNvSpPr>
          <p:nvPr/>
        </p:nvSpPr>
        <p:spPr bwMode="auto">
          <a:xfrm>
            <a:off x="4822825" y="1792288"/>
            <a:ext cx="1603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S</a:t>
            </a:r>
            <a:endParaRPr lang="en-US"/>
          </a:p>
        </p:txBody>
      </p:sp>
      <p:sp>
        <p:nvSpPr>
          <p:cNvPr id="39948" name="Rectangle 66"/>
          <p:cNvSpPr>
            <a:spLocks noChangeArrowheads="1"/>
          </p:cNvSpPr>
          <p:nvPr/>
        </p:nvSpPr>
        <p:spPr bwMode="auto">
          <a:xfrm>
            <a:off x="2311400" y="2501900"/>
            <a:ext cx="1603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S</a:t>
            </a:r>
            <a:endParaRPr lang="en-US"/>
          </a:p>
        </p:txBody>
      </p:sp>
      <p:sp>
        <p:nvSpPr>
          <p:cNvPr id="39949" name="Rectangle 67"/>
          <p:cNvSpPr>
            <a:spLocks noChangeArrowheads="1"/>
          </p:cNvSpPr>
          <p:nvPr/>
        </p:nvSpPr>
        <p:spPr bwMode="auto">
          <a:xfrm>
            <a:off x="1089025" y="4262438"/>
            <a:ext cx="1603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S</a:t>
            </a:r>
            <a:endParaRPr lang="en-US"/>
          </a:p>
        </p:txBody>
      </p:sp>
      <p:sp>
        <p:nvSpPr>
          <p:cNvPr id="39950" name="Rectangle 70"/>
          <p:cNvSpPr>
            <a:spLocks noChangeArrowheads="1"/>
          </p:cNvSpPr>
          <p:nvPr/>
        </p:nvSpPr>
        <p:spPr bwMode="auto">
          <a:xfrm>
            <a:off x="7686675" y="2001838"/>
            <a:ext cx="1603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S</a:t>
            </a:r>
            <a:endParaRPr lang="en-US"/>
          </a:p>
        </p:txBody>
      </p:sp>
      <p:sp>
        <p:nvSpPr>
          <p:cNvPr id="39951" name="Rectangle 7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/>
              <a:t>Action of lipid (steroid) hormones</a:t>
            </a:r>
          </a:p>
        </p:txBody>
      </p:sp>
      <p:sp>
        <p:nvSpPr>
          <p:cNvPr id="431177" name="Rectangle 73"/>
          <p:cNvSpPr>
            <a:spLocks noChangeArrowheads="1"/>
          </p:cNvSpPr>
          <p:nvPr/>
        </p:nvSpPr>
        <p:spPr bwMode="auto">
          <a:xfrm>
            <a:off x="1693863" y="3289300"/>
            <a:ext cx="2765425" cy="320675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binds to receptor protein</a:t>
            </a:r>
          </a:p>
        </p:txBody>
      </p:sp>
      <p:sp>
        <p:nvSpPr>
          <p:cNvPr id="39953" name="Rectangle 74"/>
          <p:cNvSpPr>
            <a:spLocks noChangeArrowheads="1"/>
          </p:cNvSpPr>
          <p:nvPr/>
        </p:nvSpPr>
        <p:spPr bwMode="auto">
          <a:xfrm>
            <a:off x="5762625" y="2674938"/>
            <a:ext cx="436563" cy="1254125"/>
          </a:xfrm>
          <a:prstGeom prst="rect">
            <a:avLst/>
          </a:prstGeom>
          <a:solidFill>
            <a:srgbClr val="BEE7E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4" name="Oval 75"/>
          <p:cNvSpPr>
            <a:spLocks noChangeArrowheads="1"/>
          </p:cNvSpPr>
          <p:nvPr/>
        </p:nvSpPr>
        <p:spPr bwMode="auto">
          <a:xfrm rot="-698853">
            <a:off x="5857875" y="4365625"/>
            <a:ext cx="436563" cy="1000125"/>
          </a:xfrm>
          <a:prstGeom prst="ellipse">
            <a:avLst/>
          </a:prstGeom>
          <a:solidFill>
            <a:srgbClr val="BEE7E3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5" name="Rectangle 76"/>
          <p:cNvSpPr>
            <a:spLocks noChangeArrowheads="1"/>
          </p:cNvSpPr>
          <p:nvPr/>
        </p:nvSpPr>
        <p:spPr bwMode="auto">
          <a:xfrm>
            <a:off x="5786438" y="6445250"/>
            <a:ext cx="579437" cy="23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182" name="Rectangle 78"/>
          <p:cNvSpPr>
            <a:spLocks noChangeArrowheads="1"/>
          </p:cNvSpPr>
          <p:nvPr/>
        </p:nvSpPr>
        <p:spPr bwMode="auto">
          <a:xfrm>
            <a:off x="122238" y="2709863"/>
            <a:ext cx="1416050" cy="385762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chemeClr val="bg1"/>
                </a:solidFill>
              </a:rPr>
              <a:t>cytoplasm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31183" name="Line 79"/>
          <p:cNvSpPr>
            <a:spLocks noChangeShapeType="1"/>
          </p:cNvSpPr>
          <p:nvPr/>
        </p:nvSpPr>
        <p:spPr bwMode="auto">
          <a:xfrm>
            <a:off x="6319838" y="1544638"/>
            <a:ext cx="1346200" cy="4778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184" name="Rectangle 80"/>
          <p:cNvSpPr>
            <a:spLocks noChangeArrowheads="1"/>
          </p:cNvSpPr>
          <p:nvPr/>
        </p:nvSpPr>
        <p:spPr bwMode="auto">
          <a:xfrm>
            <a:off x="36513" y="3663950"/>
            <a:ext cx="2189162" cy="542925"/>
          </a:xfrm>
          <a:prstGeom prst="rect">
            <a:avLst/>
          </a:prstGeom>
          <a:solidFill>
            <a:srgbClr val="80A1F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becomes </a:t>
            </a:r>
            <a:br>
              <a:rPr lang="en-US" sz="1700" b="1">
                <a:solidFill>
                  <a:srgbClr val="000000"/>
                </a:solidFill>
              </a:rPr>
            </a:br>
            <a:r>
              <a:rPr lang="en-US" sz="1700" b="1">
                <a:solidFill>
                  <a:srgbClr val="000000"/>
                </a:solidFill>
              </a:rPr>
              <a:t>transcription factor</a:t>
            </a:r>
          </a:p>
        </p:txBody>
      </p:sp>
      <p:sp>
        <p:nvSpPr>
          <p:cNvPr id="431185" name="Rectangle 81"/>
          <p:cNvSpPr>
            <a:spLocks noChangeArrowheads="1"/>
          </p:cNvSpPr>
          <p:nvPr/>
        </p:nvSpPr>
        <p:spPr bwMode="auto">
          <a:xfrm>
            <a:off x="720725" y="6472238"/>
            <a:ext cx="7883525" cy="34766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ex: secreted protein = growth factor (hair, bone, muscle, gametes)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31188" name="Oval 84"/>
          <p:cNvSpPr>
            <a:spLocks noChangeArrowheads="1"/>
          </p:cNvSpPr>
          <p:nvPr/>
        </p:nvSpPr>
        <p:spPr bwMode="auto">
          <a:xfrm>
            <a:off x="2760663" y="2586038"/>
            <a:ext cx="342900" cy="342900"/>
          </a:xfrm>
          <a:prstGeom prst="ellipse">
            <a:avLst/>
          </a:prstGeom>
          <a:solidFill>
            <a:srgbClr val="FFEA18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31189" name="Oval 85"/>
          <p:cNvSpPr>
            <a:spLocks noChangeArrowheads="1"/>
          </p:cNvSpPr>
          <p:nvPr/>
        </p:nvSpPr>
        <p:spPr bwMode="auto">
          <a:xfrm>
            <a:off x="1816100" y="5422900"/>
            <a:ext cx="342900" cy="342900"/>
          </a:xfrm>
          <a:prstGeom prst="ellipse">
            <a:avLst/>
          </a:prstGeom>
          <a:solidFill>
            <a:srgbClr val="FFEA18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31191" name="Oval 87"/>
          <p:cNvSpPr>
            <a:spLocks noChangeArrowheads="1"/>
          </p:cNvSpPr>
          <p:nvPr/>
        </p:nvSpPr>
        <p:spPr bwMode="auto">
          <a:xfrm>
            <a:off x="3803650" y="5880100"/>
            <a:ext cx="342900" cy="342900"/>
          </a:xfrm>
          <a:prstGeom prst="ellipse">
            <a:avLst/>
          </a:prstGeom>
          <a:solidFill>
            <a:srgbClr val="FFEA18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1" name="Rectangle 73"/>
          <p:cNvSpPr>
            <a:spLocks noChangeArrowheads="1"/>
          </p:cNvSpPr>
          <p:nvPr/>
        </p:nvSpPr>
        <p:spPr bwMode="auto">
          <a:xfrm>
            <a:off x="3170238" y="2286000"/>
            <a:ext cx="2352675" cy="320675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cross cell membrane</a:t>
            </a:r>
          </a:p>
        </p:txBody>
      </p:sp>
      <p:sp>
        <p:nvSpPr>
          <p:cNvPr id="431187" name="Oval 83"/>
          <p:cNvSpPr>
            <a:spLocks noChangeArrowheads="1"/>
          </p:cNvSpPr>
          <p:nvPr/>
        </p:nvSpPr>
        <p:spPr bwMode="auto">
          <a:xfrm>
            <a:off x="5218113" y="1885950"/>
            <a:ext cx="342900" cy="342900"/>
          </a:xfrm>
          <a:prstGeom prst="ellipse">
            <a:avLst/>
          </a:prstGeom>
          <a:solidFill>
            <a:srgbClr val="FFEA18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31153" name="Rectangle 49"/>
          <p:cNvSpPr>
            <a:spLocks noChangeArrowheads="1"/>
          </p:cNvSpPr>
          <p:nvPr/>
        </p:nvSpPr>
        <p:spPr bwMode="auto">
          <a:xfrm>
            <a:off x="5240338" y="1257300"/>
            <a:ext cx="2128837" cy="3857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steroid hormone</a:t>
            </a:r>
            <a:endParaRPr lang="en-US"/>
          </a:p>
        </p:txBody>
      </p:sp>
      <p:sp>
        <p:nvSpPr>
          <p:cNvPr id="33" name="Rectangle 47"/>
          <p:cNvSpPr>
            <a:spLocks noChangeArrowheads="1"/>
          </p:cNvSpPr>
          <p:nvPr/>
        </p:nvSpPr>
        <p:spPr bwMode="auto">
          <a:xfrm>
            <a:off x="4084638" y="4021138"/>
            <a:ext cx="3048000" cy="384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CC0000"/>
                </a:solidFill>
              </a:rPr>
              <a:t>mRNA read by ribosome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431190" name="Oval 86"/>
          <p:cNvSpPr>
            <a:spLocks noChangeArrowheads="1"/>
          </p:cNvSpPr>
          <p:nvPr/>
        </p:nvSpPr>
        <p:spPr bwMode="auto">
          <a:xfrm>
            <a:off x="3863975" y="3803650"/>
            <a:ext cx="342900" cy="342900"/>
          </a:xfrm>
          <a:prstGeom prst="ellipse">
            <a:avLst/>
          </a:prstGeom>
          <a:solidFill>
            <a:srgbClr val="FFEA18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31149" name="Rectangle 45"/>
          <p:cNvSpPr>
            <a:spLocks noChangeArrowheads="1"/>
          </p:cNvSpPr>
          <p:nvPr/>
        </p:nvSpPr>
        <p:spPr bwMode="auto">
          <a:xfrm>
            <a:off x="5619750" y="4987925"/>
            <a:ext cx="2347913" cy="38576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chemeClr val="bg1"/>
                </a:solidFill>
              </a:rPr>
              <a:t>plasma membrane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6130925" y="6046788"/>
            <a:ext cx="2100263" cy="3857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CC0000"/>
                </a:solidFill>
              </a:rPr>
              <a:t>protein secreted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35" name="Oval 87"/>
          <p:cNvSpPr>
            <a:spLocks noChangeArrowheads="1"/>
          </p:cNvSpPr>
          <p:nvPr/>
        </p:nvSpPr>
        <p:spPr bwMode="auto">
          <a:xfrm>
            <a:off x="5835650" y="5892800"/>
            <a:ext cx="342900" cy="342900"/>
          </a:xfrm>
          <a:prstGeom prst="ellipse">
            <a:avLst/>
          </a:prstGeom>
          <a:solidFill>
            <a:srgbClr val="FFEA18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6" name="Oval 85"/>
          <p:cNvSpPr>
            <a:spLocks noChangeArrowheads="1"/>
          </p:cNvSpPr>
          <p:nvPr/>
        </p:nvSpPr>
        <p:spPr bwMode="auto">
          <a:xfrm>
            <a:off x="279400" y="4297363"/>
            <a:ext cx="342900" cy="342900"/>
          </a:xfrm>
          <a:prstGeom prst="ellipse">
            <a:avLst/>
          </a:prstGeom>
          <a:solidFill>
            <a:srgbClr val="FFEA18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0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9439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1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1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1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1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1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1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1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1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31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1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1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31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31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31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31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31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42" grpId="0" animBg="1" autoUpdateAnimBg="0"/>
      <p:bldP spid="431143" grpId="0" animBg="1" autoUpdateAnimBg="0"/>
      <p:bldP spid="431150" grpId="0" animBg="1" autoUpdateAnimBg="0"/>
      <p:bldP spid="431151" grpId="0" animBg="1" autoUpdateAnimBg="0"/>
      <p:bldP spid="431152" grpId="0" animBg="1" autoUpdateAnimBg="0"/>
      <p:bldP spid="431154" grpId="0" animBg="1" autoUpdateAnimBg="0"/>
      <p:bldP spid="431177" grpId="0" animBg="1" autoUpdateAnimBg="0"/>
      <p:bldP spid="431182" grpId="0" animBg="1" autoUpdateAnimBg="0"/>
      <p:bldP spid="431183" grpId="0" animBg="1"/>
      <p:bldP spid="431184" grpId="0" animBg="1"/>
      <p:bldP spid="431185" grpId="0" animBg="1" autoUpdateAnimBg="0"/>
      <p:bldP spid="431188" grpId="0" animBg="1" autoUpdateAnimBg="0"/>
      <p:bldP spid="431189" grpId="0" animBg="1" autoUpdateAnimBg="0"/>
      <p:bldP spid="431191" grpId="0" animBg="1" autoUpdateAnimBg="0"/>
      <p:bldP spid="31" grpId="0" animBg="1" autoUpdateAnimBg="0"/>
      <p:bldP spid="431187" grpId="0" animBg="1" autoUpdateAnimBg="0"/>
      <p:bldP spid="431153" grpId="0" animBg="1" autoUpdateAnimBg="0"/>
      <p:bldP spid="33" grpId="0" animBg="1" autoUpdateAnimBg="0"/>
      <p:bldP spid="431190" grpId="0" animBg="1" autoUpdateAnimBg="0"/>
      <p:bldP spid="431149" grpId="0" animBg="1" autoUpdateAnimBg="0"/>
      <p:bldP spid="34" grpId="0" animBg="1" autoUpdateAnimBg="0"/>
      <p:bldP spid="35" grpId="0" animBg="1" autoUpdateAnimBg="0"/>
      <p:bldP spid="3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9"/>
          <p:cNvSpPr>
            <a:spLocks noChangeArrowheads="1"/>
          </p:cNvSpPr>
          <p:nvPr/>
        </p:nvSpPr>
        <p:spPr bwMode="auto">
          <a:xfrm>
            <a:off x="150813" y="6470650"/>
            <a:ext cx="1295400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9"/>
          <a:srcRect l="11250" t="3000" r="11250"/>
          <a:stretch>
            <a:fillRect/>
          </a:stretch>
        </p:blipFill>
        <p:spPr bwMode="auto">
          <a:xfrm>
            <a:off x="1014413" y="1295400"/>
            <a:ext cx="590867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Oval 52"/>
          <p:cNvSpPr>
            <a:spLocks noChangeArrowheads="1"/>
          </p:cNvSpPr>
          <p:nvPr/>
        </p:nvSpPr>
        <p:spPr bwMode="auto">
          <a:xfrm>
            <a:off x="1447800" y="1546225"/>
            <a:ext cx="342900" cy="342900"/>
          </a:xfrm>
          <a:prstGeom prst="ellipse">
            <a:avLst/>
          </a:prstGeom>
          <a:solidFill>
            <a:srgbClr val="BEE7E3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900" b="1">
              <a:solidFill>
                <a:srgbClr val="000000"/>
              </a:solidFill>
            </a:endParaRP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698500"/>
            <a:ext cx="7772400" cy="762000"/>
          </a:xfrm>
          <a:noFill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/>
              <a:t>Action of protein hormones</a:t>
            </a:r>
          </a:p>
        </p:txBody>
      </p:sp>
      <p:sp>
        <p:nvSpPr>
          <p:cNvPr id="442375" name="Rectangle 7"/>
          <p:cNvSpPr>
            <a:spLocks noChangeArrowheads="1"/>
          </p:cNvSpPr>
          <p:nvPr/>
        </p:nvSpPr>
        <p:spPr bwMode="auto">
          <a:xfrm>
            <a:off x="4570413" y="4540250"/>
            <a:ext cx="1173162" cy="569913"/>
          </a:xfrm>
          <a:prstGeom prst="rect">
            <a:avLst/>
          </a:prstGeom>
          <a:solidFill>
            <a:srgbClr val="80A1F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rgbClr val="000000"/>
                </a:solidFill>
              </a:rPr>
              <a:t>activates</a:t>
            </a:r>
          </a:p>
          <a:p>
            <a:pPr>
              <a:lnSpc>
                <a:spcPct val="85000"/>
              </a:lnSpc>
            </a:pPr>
            <a:r>
              <a:rPr lang="en-US" sz="1800" b="1">
                <a:solidFill>
                  <a:srgbClr val="000000"/>
                </a:solidFill>
              </a:rPr>
              <a:t>enzyme</a:t>
            </a:r>
          </a:p>
        </p:txBody>
      </p:sp>
      <p:sp>
        <p:nvSpPr>
          <p:cNvPr id="442376" name="Rectangle 8"/>
          <p:cNvSpPr>
            <a:spLocks noChangeArrowheads="1"/>
          </p:cNvSpPr>
          <p:nvPr/>
        </p:nvSpPr>
        <p:spPr bwMode="auto">
          <a:xfrm>
            <a:off x="4219575" y="5375275"/>
            <a:ext cx="1173163" cy="569913"/>
          </a:xfrm>
          <a:prstGeom prst="rect">
            <a:avLst/>
          </a:prstGeom>
          <a:solidFill>
            <a:srgbClr val="80A1F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rgbClr val="000000"/>
                </a:solidFill>
              </a:rPr>
              <a:t>activates</a:t>
            </a:r>
          </a:p>
          <a:p>
            <a:pPr>
              <a:lnSpc>
                <a:spcPct val="85000"/>
              </a:lnSpc>
            </a:pPr>
            <a:r>
              <a:rPr lang="en-US" sz="1800" b="1">
                <a:solidFill>
                  <a:srgbClr val="000000"/>
                </a:solidFill>
              </a:rPr>
              <a:t>enzyme</a:t>
            </a:r>
            <a:endParaRPr lang="en-US" sz="1800"/>
          </a:p>
        </p:txBody>
      </p:sp>
      <p:sp>
        <p:nvSpPr>
          <p:cNvPr id="442377" name="Rectangle 9"/>
          <p:cNvSpPr>
            <a:spLocks noChangeArrowheads="1"/>
          </p:cNvSpPr>
          <p:nvPr/>
        </p:nvSpPr>
        <p:spPr bwMode="auto">
          <a:xfrm>
            <a:off x="4564063" y="3017838"/>
            <a:ext cx="2084387" cy="334962"/>
          </a:xfrm>
          <a:prstGeom prst="rect">
            <a:avLst/>
          </a:prstGeom>
          <a:solidFill>
            <a:srgbClr val="80A1F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>
                <a:solidFill>
                  <a:srgbClr val="000000"/>
                </a:solidFill>
              </a:rPr>
              <a:t>activates enzyme</a:t>
            </a:r>
          </a:p>
        </p:txBody>
      </p:sp>
      <p:sp>
        <p:nvSpPr>
          <p:cNvPr id="41993" name="Rectangle 15"/>
          <p:cNvSpPr>
            <a:spLocks noChangeArrowheads="1"/>
          </p:cNvSpPr>
          <p:nvPr/>
        </p:nvSpPr>
        <p:spPr bwMode="auto">
          <a:xfrm>
            <a:off x="3922713" y="4325938"/>
            <a:ext cx="482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ATP</a:t>
            </a:r>
            <a:endParaRPr lang="en-US" sz="2000"/>
          </a:p>
        </p:txBody>
      </p:sp>
      <p:sp>
        <p:nvSpPr>
          <p:cNvPr id="41994" name="Rectangle 22"/>
          <p:cNvSpPr>
            <a:spLocks noChangeArrowheads="1"/>
          </p:cNvSpPr>
          <p:nvPr/>
        </p:nvSpPr>
        <p:spPr bwMode="auto">
          <a:xfrm>
            <a:off x="2643188" y="6215063"/>
            <a:ext cx="3976687" cy="411162"/>
          </a:xfrm>
          <a:prstGeom prst="rect">
            <a:avLst/>
          </a:prstGeom>
          <a:solidFill>
            <a:srgbClr val="F1E5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91" name="Rectangle 23"/>
          <p:cNvSpPr>
            <a:spLocks noChangeArrowheads="1"/>
          </p:cNvSpPr>
          <p:nvPr/>
        </p:nvSpPr>
        <p:spPr bwMode="auto">
          <a:xfrm>
            <a:off x="3071813" y="6346825"/>
            <a:ext cx="3352800" cy="269875"/>
          </a:xfrm>
          <a:prstGeom prst="rect">
            <a:avLst/>
          </a:prstGeom>
          <a:solidFill>
            <a:srgbClr val="80A1F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>
                <a:solidFill>
                  <a:srgbClr val="000000"/>
                </a:solidFill>
              </a:rPr>
              <a:t>produces an action</a:t>
            </a:r>
            <a:endParaRPr lang="en-US" sz="2000"/>
          </a:p>
        </p:txBody>
      </p:sp>
      <p:sp>
        <p:nvSpPr>
          <p:cNvPr id="41996" name="Rectangle 32"/>
          <p:cNvSpPr>
            <a:spLocks noChangeArrowheads="1"/>
          </p:cNvSpPr>
          <p:nvPr/>
        </p:nvSpPr>
        <p:spPr bwMode="auto">
          <a:xfrm>
            <a:off x="1714500" y="1941513"/>
            <a:ext cx="1603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P</a:t>
            </a:r>
            <a:endParaRPr lang="en-US" sz="2000"/>
          </a:p>
        </p:txBody>
      </p:sp>
      <p:sp>
        <p:nvSpPr>
          <p:cNvPr id="442401" name="Oval 33"/>
          <p:cNvSpPr>
            <a:spLocks noChangeArrowheads="1"/>
          </p:cNvSpPr>
          <p:nvPr/>
        </p:nvSpPr>
        <p:spPr bwMode="auto">
          <a:xfrm>
            <a:off x="1444625" y="1543050"/>
            <a:ext cx="342900" cy="342900"/>
          </a:xfrm>
          <a:prstGeom prst="ellipse">
            <a:avLst/>
          </a:prstGeom>
          <a:solidFill>
            <a:srgbClr val="FFEA18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42402" name="Oval 34"/>
          <p:cNvSpPr>
            <a:spLocks noChangeArrowheads="1"/>
          </p:cNvSpPr>
          <p:nvPr/>
        </p:nvSpPr>
        <p:spPr bwMode="auto">
          <a:xfrm>
            <a:off x="7123113" y="4600575"/>
            <a:ext cx="342900" cy="342900"/>
          </a:xfrm>
          <a:prstGeom prst="ellipse">
            <a:avLst/>
          </a:prstGeom>
          <a:solidFill>
            <a:srgbClr val="FFEA18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2403" name="Oval 35"/>
          <p:cNvSpPr>
            <a:spLocks noChangeArrowheads="1"/>
          </p:cNvSpPr>
          <p:nvPr/>
        </p:nvSpPr>
        <p:spPr bwMode="auto">
          <a:xfrm>
            <a:off x="6638925" y="6319838"/>
            <a:ext cx="342900" cy="342900"/>
          </a:xfrm>
          <a:prstGeom prst="ellipse">
            <a:avLst/>
          </a:prstGeom>
          <a:solidFill>
            <a:srgbClr val="FFEA18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9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42381" name="Line 13"/>
          <p:cNvSpPr>
            <a:spLocks noChangeShapeType="1"/>
          </p:cNvSpPr>
          <p:nvPr/>
        </p:nvSpPr>
        <p:spPr bwMode="auto">
          <a:xfrm flipV="1">
            <a:off x="1052513" y="3200400"/>
            <a:ext cx="1333500" cy="647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406" name="Rectangle 38"/>
          <p:cNvSpPr>
            <a:spLocks noChangeArrowheads="1"/>
          </p:cNvSpPr>
          <p:nvPr/>
        </p:nvSpPr>
        <p:spPr bwMode="auto">
          <a:xfrm>
            <a:off x="1438275" y="5392738"/>
            <a:ext cx="1416050" cy="385762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FFFFFF"/>
                </a:solidFill>
              </a:rPr>
              <a:t>cytoplasm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2002" name="Oval 40"/>
          <p:cNvSpPr>
            <a:spLocks noChangeArrowheads="1"/>
          </p:cNvSpPr>
          <p:nvPr/>
        </p:nvSpPr>
        <p:spPr bwMode="auto">
          <a:xfrm>
            <a:off x="5908675" y="3627438"/>
            <a:ext cx="342900" cy="342900"/>
          </a:xfrm>
          <a:prstGeom prst="ellipse">
            <a:avLst/>
          </a:prstGeom>
          <a:solidFill>
            <a:srgbClr val="F1E599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900" b="1">
              <a:solidFill>
                <a:srgbClr val="000000"/>
              </a:solidFill>
            </a:endParaRPr>
          </a:p>
        </p:txBody>
      </p:sp>
      <p:sp>
        <p:nvSpPr>
          <p:cNvPr id="442405" name="Rectangle 37"/>
          <p:cNvSpPr>
            <a:spLocks noChangeArrowheads="1"/>
          </p:cNvSpPr>
          <p:nvPr/>
        </p:nvSpPr>
        <p:spPr bwMode="auto">
          <a:xfrm>
            <a:off x="217488" y="3608388"/>
            <a:ext cx="1219200" cy="5588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900" b="1">
                <a:solidFill>
                  <a:srgbClr val="FFFFFF"/>
                </a:solidFill>
              </a:rPr>
              <a:t>receptor</a:t>
            </a:r>
            <a:r>
              <a:rPr lang="en-US" sz="1700" b="1">
                <a:solidFill>
                  <a:srgbClr val="FFFFFF"/>
                </a:solidFill>
              </a:rPr>
              <a:t> </a:t>
            </a:r>
            <a:r>
              <a:rPr lang="en-US" sz="1900" b="1">
                <a:solidFill>
                  <a:srgbClr val="FFFFFF"/>
                </a:solidFill>
              </a:rPr>
              <a:t>protein</a:t>
            </a:r>
            <a:endParaRPr lang="en-US" sz="1700" b="1">
              <a:solidFill>
                <a:srgbClr val="FFFFFF"/>
              </a:solidFill>
            </a:endParaRPr>
          </a:p>
        </p:txBody>
      </p:sp>
      <p:sp>
        <p:nvSpPr>
          <p:cNvPr id="42004" name="Oval 41"/>
          <p:cNvSpPr>
            <a:spLocks noChangeArrowheads="1"/>
          </p:cNvSpPr>
          <p:nvPr/>
        </p:nvSpPr>
        <p:spPr bwMode="auto">
          <a:xfrm>
            <a:off x="4624388" y="3811588"/>
            <a:ext cx="342900" cy="342900"/>
          </a:xfrm>
          <a:prstGeom prst="ellipse">
            <a:avLst/>
          </a:prstGeom>
          <a:solidFill>
            <a:srgbClr val="F1E599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900" b="1">
              <a:solidFill>
                <a:srgbClr val="000000"/>
              </a:solidFill>
            </a:endParaRPr>
          </a:p>
        </p:txBody>
      </p:sp>
      <p:sp>
        <p:nvSpPr>
          <p:cNvPr id="442410" name="AutoShape 42"/>
          <p:cNvSpPr>
            <a:spLocks noChangeArrowheads="1"/>
          </p:cNvSpPr>
          <p:nvPr/>
        </p:nvSpPr>
        <p:spPr bwMode="auto">
          <a:xfrm>
            <a:off x="7056438" y="6284913"/>
            <a:ext cx="1544637" cy="42227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500" b="1">
                <a:solidFill>
                  <a:srgbClr val="000000"/>
                </a:solidFill>
              </a:rPr>
              <a:t>response</a:t>
            </a:r>
          </a:p>
        </p:txBody>
      </p:sp>
      <p:sp>
        <p:nvSpPr>
          <p:cNvPr id="442411" name="AutoShape 43"/>
          <p:cNvSpPr>
            <a:spLocks noChangeArrowheads="1"/>
          </p:cNvSpPr>
          <p:nvPr/>
        </p:nvSpPr>
        <p:spPr bwMode="auto">
          <a:xfrm>
            <a:off x="2090738" y="1566863"/>
            <a:ext cx="1058862" cy="42545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500" b="1">
                <a:solidFill>
                  <a:srgbClr val="000000"/>
                </a:solidFill>
              </a:rPr>
              <a:t>signal</a:t>
            </a:r>
          </a:p>
        </p:txBody>
      </p:sp>
      <p:sp>
        <p:nvSpPr>
          <p:cNvPr id="42007" name="Oval 44"/>
          <p:cNvSpPr>
            <a:spLocks noChangeArrowheads="1"/>
          </p:cNvSpPr>
          <p:nvPr/>
        </p:nvSpPr>
        <p:spPr bwMode="auto">
          <a:xfrm>
            <a:off x="5897563" y="5381625"/>
            <a:ext cx="342900" cy="342900"/>
          </a:xfrm>
          <a:prstGeom prst="ellipse">
            <a:avLst/>
          </a:prstGeom>
          <a:solidFill>
            <a:srgbClr val="F1E599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900" b="1">
              <a:solidFill>
                <a:srgbClr val="000000"/>
              </a:solidFill>
            </a:endParaRPr>
          </a:p>
        </p:txBody>
      </p:sp>
      <p:sp>
        <p:nvSpPr>
          <p:cNvPr id="442414" name="Rectangle 46"/>
          <p:cNvSpPr>
            <a:spLocks noChangeArrowheads="1"/>
          </p:cNvSpPr>
          <p:nvPr/>
        </p:nvSpPr>
        <p:spPr bwMode="auto">
          <a:xfrm>
            <a:off x="7078663" y="4999038"/>
            <a:ext cx="159226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100" b="1">
                <a:solidFill>
                  <a:srgbClr val="CC0000"/>
                </a:solidFill>
              </a:rPr>
              <a:t>secondary</a:t>
            </a:r>
          </a:p>
          <a:p>
            <a:pPr algn="l">
              <a:lnSpc>
                <a:spcPct val="90000"/>
              </a:lnSpc>
            </a:pPr>
            <a:r>
              <a:rPr lang="en-US" sz="2100" b="1">
                <a:solidFill>
                  <a:srgbClr val="CC0000"/>
                </a:solidFill>
              </a:rPr>
              <a:t>messenger</a:t>
            </a:r>
            <a:br>
              <a:rPr lang="en-US" sz="2100" b="1">
                <a:solidFill>
                  <a:srgbClr val="CC0000"/>
                </a:solidFill>
              </a:rPr>
            </a:br>
            <a:r>
              <a:rPr lang="en-US" sz="2100" b="1">
                <a:solidFill>
                  <a:srgbClr val="CC0000"/>
                </a:solidFill>
              </a:rPr>
              <a:t>system</a:t>
            </a:r>
          </a:p>
        </p:txBody>
      </p:sp>
      <p:sp>
        <p:nvSpPr>
          <p:cNvPr id="442415" name="Rectangle 47"/>
          <p:cNvSpPr>
            <a:spLocks noChangeArrowheads="1"/>
          </p:cNvSpPr>
          <p:nvPr/>
        </p:nvSpPr>
        <p:spPr bwMode="auto">
          <a:xfrm>
            <a:off x="4673600" y="369888"/>
            <a:ext cx="4416425" cy="381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lIns="45720" tIns="0" rIns="4572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500" b="1">
                <a:solidFill>
                  <a:srgbClr val="000000"/>
                </a:solidFill>
              </a:rPr>
              <a:t>signal-transduction pathway</a:t>
            </a:r>
          </a:p>
        </p:txBody>
      </p:sp>
      <p:sp>
        <p:nvSpPr>
          <p:cNvPr id="42010" name="Rectangle 48"/>
          <p:cNvSpPr>
            <a:spLocks noChangeArrowheads="1"/>
          </p:cNvSpPr>
          <p:nvPr/>
        </p:nvSpPr>
        <p:spPr bwMode="auto">
          <a:xfrm>
            <a:off x="6388100" y="3622675"/>
            <a:ext cx="152400" cy="182563"/>
          </a:xfrm>
          <a:prstGeom prst="rect">
            <a:avLst/>
          </a:prstGeom>
          <a:solidFill>
            <a:srgbClr val="F1E5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6005513" y="3563938"/>
            <a:ext cx="2535237" cy="334962"/>
          </a:xfrm>
          <a:prstGeom prst="rect">
            <a:avLst/>
          </a:prstGeom>
          <a:solidFill>
            <a:srgbClr val="80A1F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>
                <a:solidFill>
                  <a:srgbClr val="000000"/>
                </a:solidFill>
              </a:rPr>
              <a:t>acts as 2° messenger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42417" name="Rectangle 49"/>
          <p:cNvSpPr>
            <a:spLocks noChangeArrowheads="1"/>
          </p:cNvSpPr>
          <p:nvPr/>
        </p:nvSpPr>
        <p:spPr bwMode="auto">
          <a:xfrm>
            <a:off x="552450" y="6391275"/>
            <a:ext cx="1484313" cy="414338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100" b="1">
                <a:solidFill>
                  <a:srgbClr val="FFFFFF"/>
                </a:solidFill>
              </a:rPr>
              <a:t>target cell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42418" name="Rectangle 50"/>
          <p:cNvSpPr>
            <a:spLocks noChangeArrowheads="1"/>
          </p:cNvSpPr>
          <p:nvPr/>
        </p:nvSpPr>
        <p:spPr bwMode="auto">
          <a:xfrm>
            <a:off x="6324600" y="1911350"/>
            <a:ext cx="2349500" cy="38576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FFFFFF"/>
                </a:solidFill>
              </a:rPr>
              <a:t>plasma membrane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73"/>
          <p:cNvSpPr>
            <a:spLocks noChangeArrowheads="1"/>
          </p:cNvSpPr>
          <p:nvPr/>
        </p:nvSpPr>
        <p:spPr bwMode="auto">
          <a:xfrm>
            <a:off x="122238" y="2757488"/>
            <a:ext cx="2763837" cy="320675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binds to receptor protein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6316663" y="2684463"/>
            <a:ext cx="766762" cy="3259137"/>
            <a:chOff x="3910" y="2208"/>
            <a:chExt cx="483" cy="1536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3910" y="2208"/>
              <a:ext cx="168" cy="1536"/>
              <a:chOff x="4416" y="2208"/>
              <a:chExt cx="168" cy="1536"/>
            </a:xfrm>
          </p:grpSpPr>
          <p:sp>
            <p:nvSpPr>
              <p:cNvPr id="42026" name="Line 26"/>
              <p:cNvSpPr>
                <a:spLocks noChangeShapeType="1"/>
              </p:cNvSpPr>
              <p:nvPr/>
            </p:nvSpPr>
            <p:spPr bwMode="auto">
              <a:xfrm>
                <a:off x="4584" y="2208"/>
                <a:ext cx="0" cy="1536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27" name="Line 27"/>
              <p:cNvSpPr>
                <a:spLocks noChangeShapeType="1"/>
              </p:cNvSpPr>
              <p:nvPr/>
            </p:nvSpPr>
            <p:spPr bwMode="auto">
              <a:xfrm rot="-5400000">
                <a:off x="4500" y="2124"/>
                <a:ext cx="0" cy="16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28" name="Line 28"/>
              <p:cNvSpPr>
                <a:spLocks noChangeShapeType="1"/>
              </p:cNvSpPr>
              <p:nvPr/>
            </p:nvSpPr>
            <p:spPr bwMode="auto">
              <a:xfrm rot="-5400000">
                <a:off x="4500" y="3660"/>
                <a:ext cx="0" cy="16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025" name="Line 29"/>
            <p:cNvSpPr>
              <a:spLocks noChangeShapeType="1"/>
            </p:cNvSpPr>
            <p:nvPr/>
          </p:nvSpPr>
          <p:spPr bwMode="auto">
            <a:xfrm rot="5400000" flipV="1">
              <a:off x="4192" y="2793"/>
              <a:ext cx="96" cy="30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Line 79"/>
          <p:cNvSpPr>
            <a:spLocks noChangeShapeType="1"/>
          </p:cNvSpPr>
          <p:nvPr/>
        </p:nvSpPr>
        <p:spPr bwMode="auto">
          <a:xfrm flipV="1">
            <a:off x="1276350" y="2092325"/>
            <a:ext cx="417513" cy="384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0" name="Rectangle 12"/>
          <p:cNvSpPr>
            <a:spLocks noChangeArrowheads="1"/>
          </p:cNvSpPr>
          <p:nvPr/>
        </p:nvSpPr>
        <p:spPr bwMode="auto">
          <a:xfrm>
            <a:off x="96838" y="1898650"/>
            <a:ext cx="1343025" cy="68897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000" b="1">
                <a:solidFill>
                  <a:srgbClr val="000000"/>
                </a:solidFill>
              </a:rPr>
              <a:t>protein</a:t>
            </a:r>
            <a:br>
              <a:rPr lang="en-US" sz="2000" b="1">
                <a:solidFill>
                  <a:srgbClr val="000000"/>
                </a:solidFill>
              </a:rPr>
            </a:br>
            <a:r>
              <a:rPr lang="en-US" sz="2000" b="1">
                <a:solidFill>
                  <a:srgbClr val="000000"/>
                </a:solidFill>
              </a:rPr>
              <a:t>hormone</a:t>
            </a: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3606800" y="4070350"/>
            <a:ext cx="1004888" cy="658813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FFEA18"/>
                </a:solidFill>
              </a:rPr>
              <a:t>ATP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947738" y="4300538"/>
            <a:ext cx="1519237" cy="804862"/>
          </a:xfrm>
          <a:prstGeom prst="rect">
            <a:avLst/>
          </a:prstGeom>
          <a:solidFill>
            <a:srgbClr val="80A1F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>
                <a:solidFill>
                  <a:srgbClr val="000000"/>
                </a:solidFill>
              </a:rPr>
              <a:t>activates</a:t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cytoplasmic</a:t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signal</a:t>
            </a:r>
          </a:p>
        </p:txBody>
      </p:sp>
      <p:sp>
        <p:nvSpPr>
          <p:cNvPr id="43" name="Rectangle 32"/>
          <p:cNvSpPr>
            <a:spLocks noChangeArrowheads="1"/>
          </p:cNvSpPr>
          <p:nvPr/>
        </p:nvSpPr>
        <p:spPr bwMode="auto">
          <a:xfrm>
            <a:off x="5110163" y="3452813"/>
            <a:ext cx="762000" cy="43973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lIns="45720" tIns="91440" rIns="45720" bIns="9144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chemeClr val="bg1"/>
                </a:solidFill>
              </a:rPr>
              <a:t>cAMP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4" name="AutoShape 12"/>
          <p:cNvSpPr>
            <a:spLocks noChangeArrowheads="1"/>
          </p:cNvSpPr>
          <p:nvPr/>
        </p:nvSpPr>
        <p:spPr bwMode="auto">
          <a:xfrm>
            <a:off x="2470150" y="4214813"/>
            <a:ext cx="1004888" cy="658812"/>
          </a:xfrm>
          <a:prstGeom prst="irregularSeal1">
            <a:avLst/>
          </a:prstGeom>
          <a:solidFill>
            <a:srgbClr val="80A1F2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GTP</a:t>
            </a:r>
            <a:endParaRPr lang="en-US" sz="4400" b="1">
              <a:solidFill>
                <a:srgbClr val="000000"/>
              </a:solidFill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3154363" y="2701925"/>
            <a:ext cx="1223962" cy="569913"/>
          </a:xfrm>
          <a:prstGeom prst="rect">
            <a:avLst/>
          </a:prstGeom>
          <a:solidFill>
            <a:srgbClr val="80A1F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rgbClr val="000000"/>
                </a:solidFill>
              </a:rPr>
              <a:t>activates</a:t>
            </a:r>
          </a:p>
          <a:p>
            <a:pPr>
              <a:lnSpc>
                <a:spcPct val="85000"/>
              </a:lnSpc>
            </a:pPr>
            <a:r>
              <a:rPr lang="en-US" sz="1800" b="1">
                <a:solidFill>
                  <a:srgbClr val="000000"/>
                </a:solidFill>
              </a:rPr>
              <a:t>G-protein</a:t>
            </a:r>
          </a:p>
        </p:txBody>
      </p:sp>
      <p:sp>
        <p:nvSpPr>
          <p:cNvPr id="442392" name="AutoShape 24"/>
          <p:cNvSpPr>
            <a:spLocks noChangeArrowheads="1"/>
          </p:cNvSpPr>
          <p:nvPr/>
        </p:nvSpPr>
        <p:spPr bwMode="auto">
          <a:xfrm>
            <a:off x="6904038" y="4086225"/>
            <a:ext cx="2055812" cy="42227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lIns="45720" tIns="0" rIns="4572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500" b="1">
                <a:solidFill>
                  <a:srgbClr val="000000"/>
                </a:solidFill>
              </a:rPr>
              <a:t>transduction</a:t>
            </a:r>
          </a:p>
        </p:txBody>
      </p:sp>
    </p:spTree>
    <p:extLst>
      <p:ext uri="{BB962C8B-B14F-4D97-AF65-F5344CB8AC3E}">
        <p14:creationId xmlns:p14="http://schemas.microsoft.com/office/powerpoint/2010/main" val="254765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2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2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2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2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2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2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2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42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42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2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42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42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42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42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42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42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42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42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5" grpId="0" animBg="1" autoUpdateAnimBg="0"/>
      <p:bldP spid="442376" grpId="0" animBg="1" autoUpdateAnimBg="0"/>
      <p:bldP spid="442377" grpId="0" animBg="1" autoUpdateAnimBg="0"/>
      <p:bldP spid="442391" grpId="0" animBg="1" autoUpdateAnimBg="0"/>
      <p:bldP spid="442401" grpId="0" animBg="1" autoUpdateAnimBg="0"/>
      <p:bldP spid="442402" grpId="0" animBg="1" autoUpdateAnimBg="0"/>
      <p:bldP spid="442403" grpId="0" animBg="1" autoUpdateAnimBg="0"/>
      <p:bldP spid="442381" grpId="0" animBg="1"/>
      <p:bldP spid="442406" grpId="0" animBg="1" autoUpdateAnimBg="0"/>
      <p:bldP spid="442405" grpId="0" animBg="1" autoUpdateAnimBg="0"/>
      <p:bldP spid="442410" grpId="0" animBg="1" autoUpdateAnimBg="0"/>
      <p:bldP spid="442411" grpId="0" animBg="1" autoUpdateAnimBg="0"/>
      <p:bldP spid="442414" grpId="0"/>
      <p:bldP spid="442415" grpId="0" animBg="1" autoUpdateAnimBg="0"/>
      <p:bldP spid="442379" grpId="0" animBg="1" autoUpdateAnimBg="0"/>
      <p:bldP spid="442417" grpId="0" animBg="1" autoUpdateAnimBg="0"/>
      <p:bldP spid="442418" grpId="0" animBg="1" autoUpdateAnimBg="0"/>
      <p:bldP spid="39" grpId="0" animBg="1" autoUpdateAnimBg="0"/>
      <p:bldP spid="40" grpId="0" animBg="1"/>
      <p:bldP spid="442380" grpId="0" animBg="1"/>
      <p:bldP spid="41" grpId="0" animBg="1" autoUpdateAnimBg="0"/>
      <p:bldP spid="42" grpId="0" animBg="1" autoUpdateAnimBg="0"/>
      <p:bldP spid="43" grpId="0" animBg="1"/>
      <p:bldP spid="44" grpId="0" animBg="1" autoUpdateAnimBg="0"/>
      <p:bldP spid="45" grpId="0" animBg="1" autoUpdateAnimBg="0"/>
      <p:bldP spid="442392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926</Words>
  <Application>Microsoft Office PowerPoint</Application>
  <PresentationFormat>On-screen Show (4:3)</PresentationFormat>
  <Paragraphs>286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Comic Sans MS</vt:lpstr>
      <vt:lpstr>Geneva</vt:lpstr>
      <vt:lpstr>Symbol</vt:lpstr>
      <vt:lpstr>Times New Roman</vt:lpstr>
      <vt:lpstr>Wingdings</vt:lpstr>
      <vt:lpstr>Office Theme</vt:lpstr>
      <vt:lpstr>Cell Signaling</vt:lpstr>
      <vt:lpstr>Endocrine Signaling</vt:lpstr>
      <vt:lpstr>Signaling by Pheromones</vt:lpstr>
      <vt:lpstr>Figure 45.5</vt:lpstr>
      <vt:lpstr>Cellular Response Pathways</vt:lpstr>
      <vt:lpstr>Figure 45.6-2</vt:lpstr>
      <vt:lpstr>Regulation by chemical messengers</vt:lpstr>
      <vt:lpstr>Action of lipid (steroid) hormones</vt:lpstr>
      <vt:lpstr>Action of protein hormones</vt:lpstr>
      <vt:lpstr>Ex: Action of epinephrine (adrenaline)</vt:lpstr>
      <vt:lpstr>Benefits of a 2° messenger system</vt:lpstr>
      <vt:lpstr>Feedback Regulation</vt:lpstr>
      <vt:lpstr>Insulin and Glucagon: Control of Blood Glucose</vt:lpstr>
      <vt:lpstr>Figure 45.13</vt:lpstr>
      <vt:lpstr>Figure 45.13a-1</vt:lpstr>
      <vt:lpstr>Figure 45.13a-2</vt:lpstr>
      <vt:lpstr>Figure 45.13b-1</vt:lpstr>
      <vt:lpstr>Figure 45.13b-2</vt:lpstr>
      <vt:lpstr>Target Tissues for Insulin and Glucagon</vt:lpstr>
      <vt:lpstr>PowerPoint Presentation</vt:lpstr>
      <vt:lpstr>Diabetes Mellitus</vt:lpstr>
      <vt:lpstr>PowerPoint Presentation</vt:lpstr>
      <vt:lpstr>Figure 45.UN02</vt:lpstr>
    </vt:vector>
  </TitlesOfParts>
  <Company>Redwood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Signaling</dc:title>
  <dc:creator>Allison Kittay</dc:creator>
  <cp:lastModifiedBy>Sarah Urban</cp:lastModifiedBy>
  <cp:revision>4</cp:revision>
  <dcterms:created xsi:type="dcterms:W3CDTF">2012-11-09T01:51:01Z</dcterms:created>
  <dcterms:modified xsi:type="dcterms:W3CDTF">2016-12-04T15:08:22Z</dcterms:modified>
</cp:coreProperties>
</file>