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65" r:id="rId3"/>
    <p:sldId id="266" r:id="rId4"/>
    <p:sldId id="267" r:id="rId5"/>
    <p:sldId id="258" r:id="rId6"/>
    <p:sldId id="260" r:id="rId7"/>
    <p:sldId id="259" r:id="rId8"/>
    <p:sldId id="261" r:id="rId9"/>
    <p:sldId id="262"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p:scale>
          <a:sx n="85" d="100"/>
          <a:sy n="85" d="100"/>
        </p:scale>
        <p:origin x="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6592060F-18A1-45F2-B85C-2A5D6A7DAC58}" type="datetimeFigureOut">
              <a:rPr lang="en-US" smtClean="0"/>
              <a:t>2/7/2017</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E150D27-2ED9-4DEF-9C80-E720AC0CDFCE}"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85743781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92060F-18A1-45F2-B85C-2A5D6A7DAC58}"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50D27-2ED9-4DEF-9C80-E720AC0CDFCE}" type="slidenum">
              <a:rPr lang="en-US" smtClean="0"/>
              <a:t>‹#›</a:t>
            </a:fld>
            <a:endParaRPr lang="en-US"/>
          </a:p>
        </p:txBody>
      </p:sp>
    </p:spTree>
    <p:extLst>
      <p:ext uri="{BB962C8B-B14F-4D97-AF65-F5344CB8AC3E}">
        <p14:creationId xmlns:p14="http://schemas.microsoft.com/office/powerpoint/2010/main" val="2200146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92060F-18A1-45F2-B85C-2A5D6A7DAC58}"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50D27-2ED9-4DEF-9C80-E720AC0CDFCE}" type="slidenum">
              <a:rPr lang="en-US" smtClean="0"/>
              <a:t>‹#›</a:t>
            </a:fld>
            <a:endParaRPr lang="en-US"/>
          </a:p>
        </p:txBody>
      </p:sp>
    </p:spTree>
    <p:extLst>
      <p:ext uri="{BB962C8B-B14F-4D97-AF65-F5344CB8AC3E}">
        <p14:creationId xmlns:p14="http://schemas.microsoft.com/office/powerpoint/2010/main" val="1487157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92060F-18A1-45F2-B85C-2A5D6A7DAC58}"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50D27-2ED9-4DEF-9C80-E720AC0CDFCE}" type="slidenum">
              <a:rPr lang="en-US" smtClean="0"/>
              <a:t>‹#›</a:t>
            </a:fld>
            <a:endParaRPr lang="en-US"/>
          </a:p>
        </p:txBody>
      </p:sp>
    </p:spTree>
    <p:extLst>
      <p:ext uri="{BB962C8B-B14F-4D97-AF65-F5344CB8AC3E}">
        <p14:creationId xmlns:p14="http://schemas.microsoft.com/office/powerpoint/2010/main" val="118388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6592060F-18A1-45F2-B85C-2A5D6A7DAC58}" type="datetimeFigureOut">
              <a:rPr lang="en-US" smtClean="0"/>
              <a:t>2/7/2017</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E150D27-2ED9-4DEF-9C80-E720AC0CDFCE}"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2414284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92060F-18A1-45F2-B85C-2A5D6A7DAC58}"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50D27-2ED9-4DEF-9C80-E720AC0CDFCE}" type="slidenum">
              <a:rPr lang="en-US" smtClean="0"/>
              <a:t>‹#›</a:t>
            </a:fld>
            <a:endParaRPr lang="en-US"/>
          </a:p>
        </p:txBody>
      </p:sp>
    </p:spTree>
    <p:extLst>
      <p:ext uri="{BB962C8B-B14F-4D97-AF65-F5344CB8AC3E}">
        <p14:creationId xmlns:p14="http://schemas.microsoft.com/office/powerpoint/2010/main" val="669416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92060F-18A1-45F2-B85C-2A5D6A7DAC58}" type="datetimeFigureOut">
              <a:rPr lang="en-US" smtClean="0"/>
              <a:t>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150D27-2ED9-4DEF-9C80-E720AC0CDFCE}" type="slidenum">
              <a:rPr lang="en-US" smtClean="0"/>
              <a:t>‹#›</a:t>
            </a:fld>
            <a:endParaRPr lang="en-US"/>
          </a:p>
        </p:txBody>
      </p:sp>
    </p:spTree>
    <p:extLst>
      <p:ext uri="{BB962C8B-B14F-4D97-AF65-F5344CB8AC3E}">
        <p14:creationId xmlns:p14="http://schemas.microsoft.com/office/powerpoint/2010/main" val="2480783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92060F-18A1-45F2-B85C-2A5D6A7DAC58}" type="datetimeFigureOut">
              <a:rPr lang="en-US" smtClean="0"/>
              <a:t>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150D27-2ED9-4DEF-9C80-E720AC0CDFCE}" type="slidenum">
              <a:rPr lang="en-US" smtClean="0"/>
              <a:t>‹#›</a:t>
            </a:fld>
            <a:endParaRPr lang="en-US"/>
          </a:p>
        </p:txBody>
      </p:sp>
    </p:spTree>
    <p:extLst>
      <p:ext uri="{BB962C8B-B14F-4D97-AF65-F5344CB8AC3E}">
        <p14:creationId xmlns:p14="http://schemas.microsoft.com/office/powerpoint/2010/main" val="2151750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2060F-18A1-45F2-B85C-2A5D6A7DAC58}" type="datetimeFigureOut">
              <a:rPr lang="en-US" smtClean="0"/>
              <a:t>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150D27-2ED9-4DEF-9C80-E720AC0CDFCE}" type="slidenum">
              <a:rPr lang="en-US" smtClean="0"/>
              <a:t>‹#›</a:t>
            </a:fld>
            <a:endParaRPr lang="en-US"/>
          </a:p>
        </p:txBody>
      </p:sp>
    </p:spTree>
    <p:extLst>
      <p:ext uri="{BB962C8B-B14F-4D97-AF65-F5344CB8AC3E}">
        <p14:creationId xmlns:p14="http://schemas.microsoft.com/office/powerpoint/2010/main" val="2523051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592060F-18A1-45F2-B85C-2A5D6A7DAC58}" type="datetimeFigureOut">
              <a:rPr lang="en-US" smtClean="0"/>
              <a:t>2/7/2017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E150D27-2ED9-4DEF-9C80-E720AC0CDFCE}"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40315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592060F-18A1-45F2-B85C-2A5D6A7DAC58}" type="datetimeFigureOut">
              <a:rPr lang="en-US" smtClean="0"/>
              <a:t>2/7/2017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E150D27-2ED9-4DEF-9C80-E720AC0CDFCE}"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469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6592060F-18A1-45F2-B85C-2A5D6A7DAC58}" type="datetimeFigureOut">
              <a:rPr lang="en-US" smtClean="0"/>
              <a:t>2/7/2017</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E150D27-2ED9-4DEF-9C80-E720AC0CDFCE}"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07684606"/>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6912">
          <p15:clr>
            <a:srgbClr val="F26B43"/>
          </p15:clr>
        </p15:guide>
        <p15:guide id="4294967295" pos="936">
          <p15:clr>
            <a:srgbClr val="F26B43"/>
          </p15:clr>
        </p15:guide>
        <p15:guide id="4294967295"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ksu.edu/biology/pob/genetics/defin.htm#gen" TargetMode="External"/><Relationship Id="rId2" Type="http://schemas.openxmlformats.org/officeDocument/2006/relationships/hyperlink" Target="http://www.ksu.edu/biology/pob/genetics/defin.htm#hom" TargetMode="External"/><Relationship Id="rId1" Type="http://schemas.openxmlformats.org/officeDocument/2006/relationships/slideLayout" Target="../slideLayouts/slideLayout2.xml"/><Relationship Id="rId6" Type="http://schemas.openxmlformats.org/officeDocument/2006/relationships/hyperlink" Target="http://www.ksu.edu/biology/pob/genetics/defin.htm#f1" TargetMode="External"/><Relationship Id="rId5" Type="http://schemas.openxmlformats.org/officeDocument/2006/relationships/hyperlink" Target="http://www.ksu.edu/biology/pob/genetics/defin.htm#phent" TargetMode="External"/><Relationship Id="rId4" Type="http://schemas.openxmlformats.org/officeDocument/2006/relationships/hyperlink" Target="http://www.ksu.edu/biology/pob/genetics/defin.htm#he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Genetics Review Problems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51212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What is the chance of having three boys in a row? </a:t>
            </a:r>
            <a:endParaRPr lang="en-US"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879412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799"/>
            <a:ext cx="9601200" cy="2678289"/>
          </a:xfrm>
        </p:spPr>
        <p:txBody>
          <a:bodyPr>
            <a:normAutofit fontScale="90000"/>
          </a:bodyPr>
          <a:lstStyle/>
          <a:p>
            <a:r>
              <a:rPr lang="en-US" smtClean="0"/>
              <a:t>#11 What </a:t>
            </a:r>
            <a:r>
              <a:rPr lang="en-US" dirty="0" smtClean="0"/>
              <a:t>is the probability that a child from the following cross would have a dominant phenotype?  </a:t>
            </a:r>
            <a:br>
              <a:rPr lang="en-US" dirty="0" smtClean="0"/>
            </a:br>
            <a:r>
              <a:rPr lang="en-US" dirty="0"/>
              <a:t/>
            </a:r>
            <a:br>
              <a:rPr lang="en-US" dirty="0"/>
            </a:br>
            <a:r>
              <a:rPr lang="en-US" dirty="0" err="1" smtClean="0"/>
              <a:t>AaBbCcDd</a:t>
            </a:r>
            <a:r>
              <a:rPr lang="en-US" dirty="0" smtClean="0"/>
              <a:t> x </a:t>
            </a:r>
            <a:r>
              <a:rPr lang="en-US" dirty="0" err="1" smtClean="0"/>
              <a:t>AAbbCcDd</a:t>
            </a:r>
            <a:endParaRPr lang="en-US"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3585668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124" y="0"/>
            <a:ext cx="9720072" cy="1499616"/>
          </a:xfrm>
        </p:spPr>
        <p:txBody>
          <a:bodyPr/>
          <a:lstStyle/>
          <a:p>
            <a:r>
              <a:rPr lang="en-US" dirty="0" smtClean="0"/>
              <a:t>#1</a:t>
            </a:r>
            <a:endParaRPr lang="en-US" dirty="0"/>
          </a:p>
        </p:txBody>
      </p:sp>
      <p:sp>
        <p:nvSpPr>
          <p:cNvPr id="3" name="Content Placeholder 2"/>
          <p:cNvSpPr>
            <a:spLocks noGrp="1"/>
          </p:cNvSpPr>
          <p:nvPr>
            <p:ph idx="1"/>
          </p:nvPr>
        </p:nvSpPr>
        <p:spPr>
          <a:xfrm>
            <a:off x="1024128" y="980902"/>
            <a:ext cx="9720073" cy="5328458"/>
          </a:xfrm>
        </p:spPr>
        <p:txBody>
          <a:bodyPr>
            <a:normAutofit fontScale="92500"/>
          </a:bodyPr>
          <a:lstStyle/>
          <a:p>
            <a:r>
              <a:rPr lang="en-US" sz="3600" dirty="0" smtClean="0"/>
              <a:t>In guinea pigs short hair is dominant to long hair.  Cross two heterozygous guinea pigs. (Be sure to show the </a:t>
            </a:r>
            <a:r>
              <a:rPr lang="en-US" sz="3600" dirty="0" err="1" smtClean="0"/>
              <a:t>Punnett</a:t>
            </a:r>
            <a:r>
              <a:rPr lang="en-US" sz="3600" dirty="0" smtClean="0"/>
              <a:t> Square</a:t>
            </a:r>
          </a:p>
          <a:p>
            <a:r>
              <a:rPr lang="en-US" sz="3600" dirty="0" smtClean="0"/>
              <a:t>A.  What are the genotypes of the parents?</a:t>
            </a:r>
          </a:p>
          <a:p>
            <a:r>
              <a:rPr lang="en-US" sz="3600" dirty="0" smtClean="0"/>
              <a:t>B.  What alleles can the mother give to her kids? </a:t>
            </a:r>
          </a:p>
          <a:p>
            <a:r>
              <a:rPr lang="en-US" sz="3600" dirty="0" smtClean="0"/>
              <a:t>C. What is the genotypic ratio?</a:t>
            </a:r>
          </a:p>
          <a:p>
            <a:r>
              <a:rPr lang="en-US" sz="3600" dirty="0" smtClean="0"/>
              <a:t>D. What is the phenotypic ratio of the offspring?</a:t>
            </a:r>
          </a:p>
          <a:p>
            <a:r>
              <a:rPr lang="en-US" sz="3600" dirty="0" smtClean="0"/>
              <a:t>E. If 30 guinea pigs were born, how many would you expect to have short hair?  </a:t>
            </a:r>
          </a:p>
          <a:p>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1228428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124" y="0"/>
            <a:ext cx="9720072" cy="1499616"/>
          </a:xfrm>
        </p:spPr>
        <p:txBody>
          <a:bodyPr/>
          <a:lstStyle/>
          <a:p>
            <a:r>
              <a:rPr lang="en-US" dirty="0" smtClean="0"/>
              <a:t>#2</a:t>
            </a:r>
            <a:endParaRPr lang="en-US" dirty="0"/>
          </a:p>
        </p:txBody>
      </p:sp>
      <p:sp>
        <p:nvSpPr>
          <p:cNvPr id="3" name="Content Placeholder 2"/>
          <p:cNvSpPr>
            <a:spLocks noGrp="1"/>
          </p:cNvSpPr>
          <p:nvPr>
            <p:ph idx="1"/>
          </p:nvPr>
        </p:nvSpPr>
        <p:spPr>
          <a:xfrm>
            <a:off x="1024128" y="980902"/>
            <a:ext cx="9720073" cy="5328458"/>
          </a:xfrm>
        </p:spPr>
        <p:txBody>
          <a:bodyPr>
            <a:normAutofit fontScale="92500"/>
          </a:bodyPr>
          <a:lstStyle/>
          <a:p>
            <a:r>
              <a:rPr lang="en-US" sz="3600" dirty="0" smtClean="0"/>
              <a:t>In guinea pigs short hair is dominant to long hair.  Cross a heterozygous guinea pig with a long haired guinea pig. (Be sure to show the </a:t>
            </a:r>
            <a:r>
              <a:rPr lang="en-US" sz="3600" dirty="0" err="1" smtClean="0"/>
              <a:t>Punnett</a:t>
            </a:r>
            <a:r>
              <a:rPr lang="en-US" sz="3600" dirty="0" smtClean="0"/>
              <a:t> Square)</a:t>
            </a:r>
          </a:p>
          <a:p>
            <a:r>
              <a:rPr lang="en-US" sz="3600" dirty="0" smtClean="0"/>
              <a:t>A.  What are the genotypes of the parents?</a:t>
            </a:r>
          </a:p>
          <a:p>
            <a:r>
              <a:rPr lang="en-US" sz="3600" dirty="0" smtClean="0"/>
              <a:t>B.  What alleles can the mother give to her kids? </a:t>
            </a:r>
          </a:p>
          <a:p>
            <a:r>
              <a:rPr lang="en-US" sz="3600" dirty="0" smtClean="0"/>
              <a:t>C. What is the genotypic ratio?</a:t>
            </a:r>
          </a:p>
          <a:p>
            <a:r>
              <a:rPr lang="en-US" sz="3600" dirty="0" smtClean="0"/>
              <a:t>D. What is the phenotypic ratio of the offspring?</a:t>
            </a:r>
          </a:p>
          <a:p>
            <a:r>
              <a:rPr lang="en-US" sz="3600" dirty="0" smtClean="0"/>
              <a:t>E. If 30 guinea pigs were born, how many would you expect to have short hair?  </a:t>
            </a:r>
          </a:p>
          <a:p>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847879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874" y="0"/>
            <a:ext cx="9720072" cy="881149"/>
          </a:xfrm>
        </p:spPr>
        <p:txBody>
          <a:bodyPr/>
          <a:lstStyle/>
          <a:p>
            <a:r>
              <a:rPr lang="en-US" smtClean="0"/>
              <a:t>#3</a:t>
            </a:r>
            <a:endParaRPr lang="en-US" dirty="0"/>
          </a:p>
        </p:txBody>
      </p:sp>
      <p:sp>
        <p:nvSpPr>
          <p:cNvPr id="3" name="Content Placeholder 2"/>
          <p:cNvSpPr>
            <a:spLocks noGrp="1"/>
          </p:cNvSpPr>
          <p:nvPr>
            <p:ph idx="1"/>
          </p:nvPr>
        </p:nvSpPr>
        <p:spPr>
          <a:xfrm>
            <a:off x="349135" y="881149"/>
            <a:ext cx="11842865" cy="5818909"/>
          </a:xfrm>
        </p:spPr>
        <p:txBody>
          <a:bodyPr>
            <a:noAutofit/>
          </a:bodyPr>
          <a:lstStyle/>
          <a:p>
            <a:r>
              <a:rPr lang="en-US" sz="3600" dirty="0" smtClean="0"/>
              <a:t>Tall plants are dominant to short plants and green plants are dominant to yellow.  A heterozygous green heterozygous tall plant is crossed with a short yellow plant.  </a:t>
            </a:r>
          </a:p>
          <a:p>
            <a:r>
              <a:rPr lang="en-US" sz="3600" dirty="0" smtClean="0"/>
              <a:t>A.  What are the parental genotypes?</a:t>
            </a:r>
          </a:p>
          <a:p>
            <a:r>
              <a:rPr lang="en-US" sz="3600" dirty="0" smtClean="0"/>
              <a:t>B.  How many different combinations of alleles could each parent’s gametes (sex cells) contain?</a:t>
            </a:r>
          </a:p>
          <a:p>
            <a:r>
              <a:rPr lang="en-US" sz="3600" dirty="0" smtClean="0"/>
              <a:t>C.  Set up the </a:t>
            </a:r>
            <a:r>
              <a:rPr lang="en-US" sz="3600" dirty="0" err="1" smtClean="0"/>
              <a:t>Punnett</a:t>
            </a:r>
            <a:r>
              <a:rPr lang="en-US" sz="3600" dirty="0" smtClean="0"/>
              <a:t> square.  </a:t>
            </a:r>
          </a:p>
          <a:p>
            <a:r>
              <a:rPr lang="en-US" sz="3600" dirty="0" smtClean="0"/>
              <a:t>D.  What is the phenotypic ratio of offspring? </a:t>
            </a:r>
          </a:p>
          <a:p>
            <a:r>
              <a:rPr lang="en-US" sz="3600" dirty="0" smtClean="0"/>
              <a:t>E.  If the cross yielded 1000 offspring, how many would you expect to be short and yellow? </a:t>
            </a:r>
          </a:p>
        </p:txBody>
      </p:sp>
    </p:spTree>
    <p:extLst>
      <p:ext uri="{BB962C8B-B14F-4D97-AF65-F5344CB8AC3E}">
        <p14:creationId xmlns:p14="http://schemas.microsoft.com/office/powerpoint/2010/main" val="4181002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361244"/>
            <a:ext cx="9855200" cy="1810456"/>
          </a:xfrm>
        </p:spPr>
        <p:txBody>
          <a:bodyPr>
            <a:normAutofit fontScale="90000"/>
          </a:bodyPr>
          <a:lstStyle/>
          <a:p>
            <a:r>
              <a:rPr lang="en-US" dirty="0" smtClean="0"/>
              <a:t>#4.  In </a:t>
            </a:r>
            <a:r>
              <a:rPr lang="en-US" dirty="0"/>
              <a:t>sesame plants, the one-pod condition (P ) is dominant to the three-pod </a:t>
            </a:r>
            <a:r>
              <a:rPr lang="en-US" dirty="0" smtClean="0"/>
              <a:t>condition  </a:t>
            </a:r>
            <a:r>
              <a:rPr lang="en-US" dirty="0"/>
              <a:t>(p ), and normal leaf (L ) is dominant to wrinkled leaf (l) . Pod type and leaf type are inherited independently. </a:t>
            </a:r>
            <a:r>
              <a:rPr lang="en-US" dirty="0" smtClean="0"/>
              <a:t/>
            </a:r>
            <a:br>
              <a:rPr lang="en-US" dirty="0" smtClean="0"/>
            </a:br>
            <a:r>
              <a:rPr lang="en-US" dirty="0"/>
              <a:t/>
            </a:r>
            <a:br>
              <a:rPr lang="en-US" dirty="0"/>
            </a:br>
            <a:r>
              <a:rPr lang="en-US" dirty="0" smtClean="0"/>
              <a:t>What is the phenotypic ratio when you cross two heterozygous parents?  </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513961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10188222" cy="1485900"/>
          </a:xfrm>
        </p:spPr>
        <p:txBody>
          <a:bodyPr>
            <a:noAutofit/>
          </a:bodyPr>
          <a:lstStyle/>
          <a:p>
            <a:r>
              <a:rPr lang="en-US" sz="3200" dirty="0" smtClean="0"/>
              <a:t>#5  The </a:t>
            </a:r>
            <a:r>
              <a:rPr lang="en-US" sz="3200" dirty="0"/>
              <a:t>lubber grasshopper is a very large grasshopper, and is black with red and yellow stripes. Assume that red stripes are expressed from </a:t>
            </a:r>
            <a:r>
              <a:rPr lang="en-US" sz="3200" dirty="0">
                <a:solidFill>
                  <a:schemeClr val="tx1"/>
                </a:solidFill>
              </a:rPr>
              <a:t>the </a:t>
            </a:r>
            <a:r>
              <a:rPr lang="en-US" sz="3200" u="sng" dirty="0">
                <a:solidFill>
                  <a:schemeClr val="tx1"/>
                </a:solidFill>
                <a:hlinkClick r:id="rId2"/>
              </a:rPr>
              <a:t>homozygous</a:t>
            </a:r>
            <a:r>
              <a:rPr lang="en-US" sz="3200" dirty="0">
                <a:solidFill>
                  <a:schemeClr val="tx1"/>
                </a:solidFill>
              </a:rPr>
              <a:t> RR </a:t>
            </a:r>
            <a:r>
              <a:rPr lang="en-US" sz="3200" u="sng" dirty="0">
                <a:solidFill>
                  <a:schemeClr val="tx1"/>
                </a:solidFill>
                <a:hlinkClick r:id="rId3"/>
              </a:rPr>
              <a:t>genotype</a:t>
            </a:r>
            <a:r>
              <a:rPr lang="en-US" sz="3200" dirty="0">
                <a:solidFill>
                  <a:schemeClr val="tx1"/>
                </a:solidFill>
              </a:rPr>
              <a:t>, yellow stripes from the homozygous </a:t>
            </a:r>
            <a:r>
              <a:rPr lang="en-US" sz="3200" dirty="0" smtClean="0">
                <a:solidFill>
                  <a:schemeClr val="tx1"/>
                </a:solidFill>
              </a:rPr>
              <a:t>YY </a:t>
            </a:r>
            <a:r>
              <a:rPr lang="en-US" sz="3200" dirty="0">
                <a:solidFill>
                  <a:schemeClr val="tx1"/>
                </a:solidFill>
              </a:rPr>
              <a:t>genotype, and </a:t>
            </a:r>
            <a:r>
              <a:rPr lang="en-US" sz="3200" dirty="0" smtClean="0">
                <a:solidFill>
                  <a:schemeClr val="tx1"/>
                </a:solidFill>
              </a:rPr>
              <a:t>both colored stripes </a:t>
            </a:r>
            <a:r>
              <a:rPr lang="en-US" sz="3200" dirty="0">
                <a:solidFill>
                  <a:schemeClr val="tx1"/>
                </a:solidFill>
              </a:rPr>
              <a:t>from the </a:t>
            </a:r>
            <a:r>
              <a:rPr lang="en-US" sz="3200" u="sng" dirty="0">
                <a:solidFill>
                  <a:schemeClr val="tx1"/>
                </a:solidFill>
                <a:hlinkClick r:id="rId4"/>
              </a:rPr>
              <a:t>heterozygous</a:t>
            </a:r>
            <a:r>
              <a:rPr lang="en-US" sz="3200" dirty="0">
                <a:solidFill>
                  <a:schemeClr val="tx1"/>
                </a:solidFill>
              </a:rPr>
              <a:t> genotype. </a:t>
            </a:r>
            <a:r>
              <a:rPr lang="en-US" sz="3200" dirty="0"/>
              <a:t/>
            </a:r>
            <a:br>
              <a:rPr lang="en-US" sz="3200" dirty="0"/>
            </a:br>
            <a:endParaRPr lang="en-US" sz="3200" dirty="0"/>
          </a:p>
        </p:txBody>
      </p:sp>
      <p:sp>
        <p:nvSpPr>
          <p:cNvPr id="3" name="Content Placeholder 2"/>
          <p:cNvSpPr>
            <a:spLocks noGrp="1"/>
          </p:cNvSpPr>
          <p:nvPr>
            <p:ph idx="1"/>
          </p:nvPr>
        </p:nvSpPr>
        <p:spPr>
          <a:xfrm>
            <a:off x="1371600" y="3048000"/>
            <a:ext cx="9601200" cy="3228622"/>
          </a:xfrm>
        </p:spPr>
        <p:txBody>
          <a:bodyPr>
            <a:normAutofit/>
          </a:bodyPr>
          <a:lstStyle/>
          <a:p>
            <a:r>
              <a:rPr lang="en-US" sz="2800" dirty="0" smtClean="0"/>
              <a:t>A) Is </a:t>
            </a:r>
            <a:r>
              <a:rPr lang="en-US" sz="2800" dirty="0"/>
              <a:t>this incomplete or complete dominance</a:t>
            </a:r>
            <a:r>
              <a:rPr lang="en-US" sz="2800" dirty="0" smtClean="0"/>
              <a:t>?</a:t>
            </a:r>
            <a:r>
              <a:rPr lang="en-US" sz="2800" dirty="0"/>
              <a:t> </a:t>
            </a:r>
            <a:endParaRPr lang="en-US" sz="2800" dirty="0" smtClean="0"/>
          </a:p>
          <a:p>
            <a:r>
              <a:rPr lang="en-US" sz="2800" dirty="0"/>
              <a:t>B</a:t>
            </a:r>
            <a:r>
              <a:rPr lang="en-US" sz="2800" dirty="0" smtClean="0"/>
              <a:t>) </a:t>
            </a:r>
            <a:r>
              <a:rPr lang="en-US" sz="2800" dirty="0"/>
              <a:t>How would this problem be different if </a:t>
            </a:r>
            <a:r>
              <a:rPr lang="en-US" sz="2800" dirty="0" smtClean="0"/>
              <a:t>it was the opposite answer from “A” above?  </a:t>
            </a:r>
            <a:endParaRPr lang="en-US" sz="2800" dirty="0"/>
          </a:p>
          <a:p>
            <a:pPr lvl="0"/>
            <a:r>
              <a:rPr lang="en-US" sz="2800" dirty="0"/>
              <a:t>C</a:t>
            </a:r>
            <a:r>
              <a:rPr lang="en-US" sz="2800" dirty="0" smtClean="0"/>
              <a:t>) What </a:t>
            </a:r>
            <a:r>
              <a:rPr lang="en-US" sz="2800" dirty="0"/>
              <a:t>will be the </a:t>
            </a:r>
            <a:r>
              <a:rPr lang="en-US" sz="2800" u="sng" dirty="0">
                <a:hlinkClick r:id="rId5"/>
              </a:rPr>
              <a:t>phenotypic ratio</a:t>
            </a:r>
            <a:r>
              <a:rPr lang="en-US" sz="2800" dirty="0"/>
              <a:t> and genotypic ratio of the </a:t>
            </a:r>
            <a:r>
              <a:rPr lang="en-US" sz="2800" u="sng" dirty="0">
                <a:hlinkClick r:id="rId6"/>
              </a:rPr>
              <a:t>F</a:t>
            </a:r>
            <a:r>
              <a:rPr lang="en-US" sz="2800" u="sng" baseline="-25000" dirty="0">
                <a:hlinkClick r:id="rId6"/>
              </a:rPr>
              <a:t>1</a:t>
            </a:r>
            <a:r>
              <a:rPr lang="en-US" sz="2800" u="sng" dirty="0">
                <a:hlinkClick r:id="rId6"/>
              </a:rPr>
              <a:t> generation</a:t>
            </a:r>
            <a:r>
              <a:rPr lang="en-US" sz="2800" dirty="0"/>
              <a:t> resulting from a cross of two grasshoppers, both with red and yellow stripes</a:t>
            </a:r>
            <a:r>
              <a:rPr lang="en-US" sz="2800" dirty="0" smtClean="0"/>
              <a:t>?</a:t>
            </a:r>
            <a:endParaRPr lang="en-US" sz="2800" dirty="0"/>
          </a:p>
        </p:txBody>
      </p:sp>
    </p:spTree>
    <p:extLst>
      <p:ext uri="{BB962C8B-B14F-4D97-AF65-F5344CB8AC3E}">
        <p14:creationId xmlns:p14="http://schemas.microsoft.com/office/powerpoint/2010/main" val="1124995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3258108"/>
          </a:xfrm>
        </p:spPr>
        <p:txBody>
          <a:bodyPr>
            <a:normAutofit fontScale="90000"/>
          </a:bodyPr>
          <a:lstStyle/>
          <a:p>
            <a:r>
              <a:rPr lang="en-US" dirty="0" smtClean="0"/>
              <a:t>#6  A </a:t>
            </a:r>
            <a:r>
              <a:rPr lang="en-US" dirty="0"/>
              <a:t>man who has type A blood marries a woman and they have 4 children.  They find among their 4 children one of each of the four blood types.  What is the woman’s genotype?</a:t>
            </a:r>
            <a:br>
              <a:rPr lang="en-US" dirty="0"/>
            </a:br>
            <a:endParaRPr lang="en-US" dirty="0"/>
          </a:p>
        </p:txBody>
      </p:sp>
      <p:sp>
        <p:nvSpPr>
          <p:cNvPr id="3" name="Content Placeholder 2"/>
          <p:cNvSpPr>
            <a:spLocks noGrp="1"/>
          </p:cNvSpPr>
          <p:nvPr>
            <p:ph idx="1"/>
          </p:nvPr>
        </p:nvSpPr>
        <p:spPr>
          <a:xfrm>
            <a:off x="1097280" y="3251200"/>
            <a:ext cx="10058400" cy="2617894"/>
          </a:xfrm>
        </p:spPr>
        <p:txBody>
          <a:bodyPr/>
          <a:lstStyle/>
          <a:p>
            <a:endParaRPr lang="en-US" dirty="0"/>
          </a:p>
        </p:txBody>
      </p:sp>
    </p:spTree>
    <p:extLst>
      <p:ext uri="{BB962C8B-B14F-4D97-AF65-F5344CB8AC3E}">
        <p14:creationId xmlns:p14="http://schemas.microsoft.com/office/powerpoint/2010/main" val="4273417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8044"/>
            <a:ext cx="9601200" cy="2013656"/>
          </a:xfrm>
        </p:spPr>
        <p:txBody>
          <a:bodyPr/>
          <a:lstStyle/>
          <a:p>
            <a:r>
              <a:rPr lang="en-US" dirty="0" smtClean="0"/>
              <a:t>#8 Put the following phases of meiosis in order</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85045" y="1030933"/>
            <a:ext cx="6757178" cy="5510978"/>
          </a:xfrm>
        </p:spPr>
      </p:pic>
    </p:spTree>
    <p:extLst>
      <p:ext uri="{BB962C8B-B14F-4D97-AF65-F5344CB8AC3E}">
        <p14:creationId xmlns:p14="http://schemas.microsoft.com/office/powerpoint/2010/main" val="1551625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Linked genes</a:t>
            </a:r>
            <a:endParaRPr lang="en-US" dirty="0"/>
          </a:p>
        </p:txBody>
      </p:sp>
      <p:pic>
        <p:nvPicPr>
          <p:cNvPr id="8" name="Content Placeholder 7"/>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r="70688"/>
          <a:stretch/>
        </p:blipFill>
        <p:spPr>
          <a:xfrm>
            <a:off x="1371600" y="2406163"/>
            <a:ext cx="1303867" cy="3341073"/>
          </a:xfrm>
        </p:spPr>
      </p:pic>
      <p:sp>
        <p:nvSpPr>
          <p:cNvPr id="7" name="Content Placeholder 6"/>
          <p:cNvSpPr>
            <a:spLocks noGrp="1"/>
          </p:cNvSpPr>
          <p:nvPr>
            <p:ph sz="half" idx="2"/>
          </p:nvPr>
        </p:nvSpPr>
        <p:spPr>
          <a:xfrm>
            <a:off x="5384800" y="1952979"/>
            <a:ext cx="6310489" cy="3914422"/>
          </a:xfrm>
        </p:spPr>
        <p:txBody>
          <a:bodyPr>
            <a:normAutofit/>
          </a:bodyPr>
          <a:lstStyle/>
          <a:p>
            <a:r>
              <a:rPr lang="en-US" sz="2800" dirty="0" smtClean="0"/>
              <a:t>1) When genes are on the same chromosome they are called _______</a:t>
            </a:r>
          </a:p>
          <a:p>
            <a:r>
              <a:rPr lang="en-US" sz="2800" dirty="0" smtClean="0"/>
              <a:t>2) Crossing over would occur most between genes _____ and ______.</a:t>
            </a:r>
          </a:p>
          <a:p>
            <a:r>
              <a:rPr lang="en-US" sz="2800" dirty="0" smtClean="0"/>
              <a:t>3) Crossing over would occur least between genes _____ and _______.</a:t>
            </a:r>
          </a:p>
          <a:p>
            <a:endParaRPr lang="en-US" dirty="0"/>
          </a:p>
        </p:txBody>
      </p:sp>
    </p:spTree>
    <p:extLst>
      <p:ext uri="{BB962C8B-B14F-4D97-AF65-F5344CB8AC3E}">
        <p14:creationId xmlns:p14="http://schemas.microsoft.com/office/powerpoint/2010/main" val="14357120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28</TotalTime>
  <Words>556</Words>
  <Application>Microsoft Office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Franklin Gothic Book</vt:lpstr>
      <vt:lpstr>Crop</vt:lpstr>
      <vt:lpstr>Genetics Review Problems</vt:lpstr>
      <vt:lpstr>#1</vt:lpstr>
      <vt:lpstr>#2</vt:lpstr>
      <vt:lpstr>#3</vt:lpstr>
      <vt:lpstr>#4.  In sesame plants, the one-pod condition (P ) is dominant to the three-pod condition  (p ), and normal leaf (L ) is dominant to wrinkled leaf (l) . Pod type and leaf type are inherited independently.   What is the phenotypic ratio when you cross two heterozygous parents?  </vt:lpstr>
      <vt:lpstr>#5  The lubber grasshopper is a very large grasshopper, and is black with red and yellow stripes. Assume that red stripes are expressed from the homozygous RR genotype, yellow stripes from the homozygous YY genotype, and both colored stripes from the heterozygous genotype.  </vt:lpstr>
      <vt:lpstr>#6  A man who has type A blood marries a woman and they have 4 children.  They find among their 4 children one of each of the four blood types.  What is the woman’s genotype? </vt:lpstr>
      <vt:lpstr>#8 Put the following phases of meiosis in order</vt:lpstr>
      <vt:lpstr>#9  Linked genes</vt:lpstr>
      <vt:lpstr>#10 What is the chance of having three boys in a row? </vt:lpstr>
      <vt:lpstr>#11 What is the probability that a child from the following cross would have a dominant phenotype?    AaBbCcDd x AAbbCcDd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Genetics Review Problems</dc:title>
  <dc:creator>Sarah Urban</dc:creator>
  <cp:lastModifiedBy>Sarah</cp:lastModifiedBy>
  <cp:revision>4</cp:revision>
  <dcterms:created xsi:type="dcterms:W3CDTF">2017-02-08T03:53:28Z</dcterms:created>
  <dcterms:modified xsi:type="dcterms:W3CDTF">2017-02-08T04:22:17Z</dcterms:modified>
</cp:coreProperties>
</file>