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docProps/core.xml" ContentType="application/vnd.openxmlformats-package.core-propertie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80"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kern="1200">
        <a:solidFill>
          <a:schemeClr val="tx1"/>
        </a:solidFill>
        <a:latin typeface="Arial" pitchFamily="80"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kern="1200">
        <a:solidFill>
          <a:schemeClr val="tx1"/>
        </a:solidFill>
        <a:latin typeface="Arial" pitchFamily="80"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kern="1200">
        <a:solidFill>
          <a:schemeClr val="tx1"/>
        </a:solidFill>
        <a:latin typeface="Arial" pitchFamily="80"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kern="1200">
        <a:solidFill>
          <a:schemeClr val="tx1"/>
        </a:solidFill>
        <a:latin typeface="Arial" pitchFamily="80" charset="0"/>
        <a:ea typeface="ＭＳ Ｐゴシック" pitchFamily="1" charset="-128"/>
        <a:cs typeface="ＭＳ Ｐゴシック" pitchFamily="1" charset="-128"/>
      </a:defRPr>
    </a:lvl5pPr>
    <a:lvl6pPr marL="2286000" algn="l" defTabSz="457200" rtl="0" eaLnBrk="1" latinLnBrk="0" hangingPunct="1">
      <a:defRPr sz="2400" kern="1200">
        <a:solidFill>
          <a:schemeClr val="tx1"/>
        </a:solidFill>
        <a:latin typeface="Arial" pitchFamily="80" charset="0"/>
        <a:ea typeface="ＭＳ Ｐゴシック" pitchFamily="1" charset="-128"/>
        <a:cs typeface="ＭＳ Ｐゴシック" pitchFamily="1" charset="-128"/>
      </a:defRPr>
    </a:lvl6pPr>
    <a:lvl7pPr marL="2743200" algn="l" defTabSz="457200" rtl="0" eaLnBrk="1" latinLnBrk="0" hangingPunct="1">
      <a:defRPr sz="2400" kern="1200">
        <a:solidFill>
          <a:schemeClr val="tx1"/>
        </a:solidFill>
        <a:latin typeface="Arial" pitchFamily="80" charset="0"/>
        <a:ea typeface="ＭＳ Ｐゴシック" pitchFamily="1" charset="-128"/>
        <a:cs typeface="ＭＳ Ｐゴシック" pitchFamily="1" charset="-128"/>
      </a:defRPr>
    </a:lvl7pPr>
    <a:lvl8pPr marL="3200400" algn="l" defTabSz="457200" rtl="0" eaLnBrk="1" latinLnBrk="0" hangingPunct="1">
      <a:defRPr sz="2400" kern="1200">
        <a:solidFill>
          <a:schemeClr val="tx1"/>
        </a:solidFill>
        <a:latin typeface="Arial" pitchFamily="80" charset="0"/>
        <a:ea typeface="ＭＳ Ｐゴシック" pitchFamily="1" charset="-128"/>
        <a:cs typeface="ＭＳ Ｐゴシック" pitchFamily="1" charset="-128"/>
      </a:defRPr>
    </a:lvl8pPr>
    <a:lvl9pPr marL="3657600" algn="l" defTabSz="457200" rtl="0" eaLnBrk="1" latinLnBrk="0" hangingPunct="1">
      <a:defRPr sz="2400" kern="1200">
        <a:solidFill>
          <a:schemeClr val="tx1"/>
        </a:solidFill>
        <a:latin typeface="Arial" pitchFamily="80"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7" d="100"/>
          <a:sy n="147" d="100"/>
        </p:scale>
        <p:origin x="-104" y="-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notesMaster" Target="notesMasters/notesMaster1.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Placeholder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A165173-8BC8-413E-873B-5B3F1F0473E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0" charset="0"/>
        <a:ea typeface="ＭＳ Ｐゴシック" pitchFamily="1" charset="-128"/>
        <a:cs typeface="ＭＳ Ｐゴシック" pitchFamily="1" charset="-128"/>
      </a:defRPr>
    </a:lvl1pPr>
    <a:lvl2pPr marL="457200" algn="l" rtl="0" fontAlgn="base">
      <a:spcBef>
        <a:spcPct val="30000"/>
      </a:spcBef>
      <a:spcAft>
        <a:spcPct val="0"/>
      </a:spcAft>
      <a:defRPr sz="1200" kern="1200">
        <a:solidFill>
          <a:schemeClr val="tx1"/>
        </a:solidFill>
        <a:latin typeface="Arial" pitchFamily="80" charset="0"/>
        <a:ea typeface="ＭＳ Ｐゴシック" pitchFamily="1" charset="-128"/>
        <a:cs typeface="ＭＳ Ｐゴシック" pitchFamily="1" charset="-128"/>
      </a:defRPr>
    </a:lvl2pPr>
    <a:lvl3pPr marL="914400" algn="l" rtl="0" fontAlgn="base">
      <a:spcBef>
        <a:spcPct val="30000"/>
      </a:spcBef>
      <a:spcAft>
        <a:spcPct val="0"/>
      </a:spcAft>
      <a:defRPr sz="1200" kern="1200">
        <a:solidFill>
          <a:schemeClr val="tx1"/>
        </a:solidFill>
        <a:latin typeface="Arial" pitchFamily="80" charset="0"/>
        <a:ea typeface="ＭＳ Ｐゴシック" pitchFamily="1" charset="-128"/>
        <a:cs typeface="ＭＳ Ｐゴシック" pitchFamily="1" charset="-128"/>
      </a:defRPr>
    </a:lvl3pPr>
    <a:lvl4pPr marL="1371600" algn="l" rtl="0" fontAlgn="base">
      <a:spcBef>
        <a:spcPct val="30000"/>
      </a:spcBef>
      <a:spcAft>
        <a:spcPct val="0"/>
      </a:spcAft>
      <a:defRPr sz="1200" kern="1200">
        <a:solidFill>
          <a:schemeClr val="tx1"/>
        </a:solidFill>
        <a:latin typeface="Arial" pitchFamily="80" charset="0"/>
        <a:ea typeface="ＭＳ Ｐゴシック" pitchFamily="1" charset="-128"/>
        <a:cs typeface="ＭＳ Ｐゴシック" pitchFamily="1" charset="-128"/>
      </a:defRPr>
    </a:lvl4pPr>
    <a:lvl5pPr marL="1828800" algn="l" rtl="0" fontAlgn="base">
      <a:spcBef>
        <a:spcPct val="30000"/>
      </a:spcBef>
      <a:spcAft>
        <a:spcPct val="0"/>
      </a:spcAft>
      <a:defRPr sz="1200" kern="1200">
        <a:solidFill>
          <a:schemeClr val="tx1"/>
        </a:solidFill>
        <a:latin typeface="Arial" pitchFamily="80" charset="0"/>
        <a:ea typeface="ＭＳ Ｐゴシック" pitchFamily="1" charset="-128"/>
        <a:cs typeface="ＭＳ Ｐゴシック"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2EDD1-4FB9-43D3-AC9E-F9CFEA115704}" type="slidenum">
              <a:rPr lang="en-US"/>
              <a:pPr/>
              <a:t>1</a:t>
            </a:fld>
            <a:endParaRPr lang="en-US"/>
          </a:p>
        </p:txBody>
      </p:sp>
      <p:sp>
        <p:nvSpPr>
          <p:cNvPr id="5122" name="Placeholder 2"/>
          <p:cNvSpPr>
            <a:spLocks noChangeArrowheads="1" noTextEdit="1"/>
          </p:cNvSpPr>
          <p:nvPr>
            <p:ph type="sldImg"/>
          </p:nvPr>
        </p:nvSpPr>
        <p:spPr>
          <a:ln/>
        </p:spPr>
      </p:sp>
      <p:sp>
        <p:nvSpPr>
          <p:cNvPr id="512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8F578-0B14-4273-BDE0-E895A01261FE}" type="slidenum">
              <a:rPr lang="en-US"/>
              <a:pPr/>
              <a:t>2</a:t>
            </a:fld>
            <a:endParaRPr lang="en-US"/>
          </a:p>
        </p:txBody>
      </p:sp>
      <p:sp>
        <p:nvSpPr>
          <p:cNvPr id="6146" name="Placeholder 2"/>
          <p:cNvSpPr>
            <a:spLocks noChangeArrowheads="1" noTextEdit="1"/>
          </p:cNvSpPr>
          <p:nvPr>
            <p:ph type="sldImg"/>
          </p:nvPr>
        </p:nvSpPr>
        <p:spPr>
          <a:ln/>
        </p:spPr>
      </p:sp>
      <p:sp>
        <p:nvSpPr>
          <p:cNvPr id="6147"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674EDC-81C9-4416-B8CC-3B64027F16B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44329D-9923-48D7-8488-F35F9F0D3C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7C1D24-C428-458F-8B55-D22E269F6BF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02ED02-835B-43F7-8844-37F3479C64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3183DC-2A0E-42BB-8189-08F5A5B7F1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754B5E-C029-4EC8-9619-237B87A53DC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17D754-4255-4AEC-A276-DCFA726CCB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8EC2FB-A9AB-4713-BBC9-5E02F17D5A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E4BAAD-A298-43E0-B082-63EFC7ADA2E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028036-69A4-4CE6-92C5-D57B771DA2A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4F20E8-0116-489A-AB12-124E112028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A0BA1F4-0B90-420C-BCCB-7E18F8C9282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2pPr>
      <a:lvl3pPr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3pPr>
      <a:lvl4pPr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4pPr>
      <a:lvl5pPr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80" charset="0"/>
          <a:ea typeface="ＭＳ Ｐゴシック" pitchFamily="1" charset="-128"/>
          <a:cs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Alternating_current" TargetMode="External"/><Relationship Id="rId3" Type="http://schemas.openxmlformats.org/officeDocument/2006/relationships/hyperlink" Target="http://en.wikipedia.org/wiki/Electric_moto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a:t>Lighting Systems</a:t>
            </a:r>
          </a:p>
        </p:txBody>
      </p:sp>
      <p:sp>
        <p:nvSpPr>
          <p:cNvPr id="2051" name="Rectangle 3"/>
          <p:cNvSpPr>
            <a:spLocks noGrp="1" noChangeArrowheads="1"/>
          </p:cNvSpPr>
          <p:nvPr>
            <p:ph type="subTitle" idx="1"/>
          </p:nvPr>
        </p:nvSpPr>
        <p:spPr/>
        <p:txBody>
          <a:bodyPr/>
          <a:lstStyle/>
          <a:p>
            <a:r>
              <a:rPr lang="en-US"/>
              <a:t>Data and power systems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381000" y="2514600"/>
            <a:ext cx="7943850" cy="822325"/>
          </a:xfrm>
          <a:prstGeom prst="rect">
            <a:avLst/>
          </a:prstGeom>
          <a:noFill/>
          <a:ln w="9525">
            <a:noFill/>
            <a:miter lim="800000"/>
            <a:headEnd/>
            <a:tailEnd/>
          </a:ln>
        </p:spPr>
        <p:txBody>
          <a:bodyPr wrap="none">
            <a:prstTxWarp prst="textNoShape">
              <a:avLst/>
            </a:prstTxWarp>
            <a:spAutoFit/>
          </a:bodyPr>
          <a:lstStyle/>
          <a:p>
            <a:r>
              <a:rPr lang="en-US"/>
              <a:t>1. Power:</a:t>
            </a:r>
          </a:p>
          <a:p>
            <a:r>
              <a:rPr lang="en-US"/>
              <a:t> the network that supplies the power to run the equipment</a:t>
            </a:r>
          </a:p>
        </p:txBody>
      </p:sp>
      <p:sp>
        <p:nvSpPr>
          <p:cNvPr id="3078" name="Rectangle 6"/>
          <p:cNvSpPr>
            <a:spLocks noChangeArrowheads="1"/>
          </p:cNvSpPr>
          <p:nvPr/>
        </p:nvSpPr>
        <p:spPr bwMode="auto">
          <a:xfrm>
            <a:off x="457200" y="3657600"/>
            <a:ext cx="7943850" cy="1187450"/>
          </a:xfrm>
          <a:prstGeom prst="rect">
            <a:avLst/>
          </a:prstGeom>
          <a:noFill/>
          <a:ln w="9525">
            <a:noFill/>
            <a:miter lim="800000"/>
            <a:headEnd/>
            <a:tailEnd/>
          </a:ln>
        </p:spPr>
        <p:txBody>
          <a:bodyPr wrap="none">
            <a:prstTxWarp prst="textNoShape">
              <a:avLst/>
            </a:prstTxWarp>
            <a:spAutoFit/>
          </a:bodyPr>
          <a:lstStyle/>
          <a:p>
            <a:r>
              <a:rPr lang="en-US"/>
              <a:t>2. Data :</a:t>
            </a:r>
          </a:p>
          <a:p>
            <a:r>
              <a:rPr lang="en-US"/>
              <a:t>the network that sends instruction sets to tell the powered</a:t>
            </a:r>
          </a:p>
          <a:p>
            <a:r>
              <a:rPr lang="en-US"/>
              <a:t>equipment telling it what to do!</a:t>
            </a:r>
          </a:p>
        </p:txBody>
      </p:sp>
      <p:sp>
        <p:nvSpPr>
          <p:cNvPr id="3080" name="Rectangle 8"/>
          <p:cNvSpPr>
            <a:spLocks noGrp="1" noChangeArrowheads="1"/>
          </p:cNvSpPr>
          <p:nvPr>
            <p:ph type="title"/>
          </p:nvPr>
        </p:nvSpPr>
        <p:spPr>
          <a:xfrm>
            <a:off x="609600" y="152400"/>
            <a:ext cx="7772400" cy="2057400"/>
          </a:xfrm>
        </p:spPr>
        <p:txBody>
          <a:bodyPr/>
          <a:lstStyle/>
          <a:p>
            <a:r>
              <a:rPr lang="en-US"/>
              <a:t>All lighting systems have two main electrical systems or networks: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A.C Power Distribution</a:t>
            </a:r>
          </a:p>
        </p:txBody>
      </p:sp>
      <p:sp>
        <p:nvSpPr>
          <p:cNvPr id="7171" name="Rectangle 3"/>
          <p:cNvSpPr>
            <a:spLocks noGrp="1" noChangeArrowheads="1"/>
          </p:cNvSpPr>
          <p:nvPr>
            <p:ph type="body" idx="1"/>
          </p:nvPr>
        </p:nvSpPr>
        <p:spPr/>
        <p:txBody>
          <a:bodyPr/>
          <a:lstStyle/>
          <a:p>
            <a:pPr>
              <a:lnSpc>
                <a:spcPct val="90000"/>
              </a:lnSpc>
            </a:pPr>
            <a:r>
              <a:rPr lang="en-US">
                <a:latin typeface="Helvetica" pitchFamily="80" charset="0"/>
              </a:rPr>
              <a:t>Starts with generation</a:t>
            </a:r>
          </a:p>
          <a:p>
            <a:pPr>
              <a:lnSpc>
                <a:spcPct val="90000"/>
              </a:lnSpc>
            </a:pPr>
            <a:r>
              <a:rPr lang="en-US">
                <a:latin typeface="Helvetica" pitchFamily="80" charset="0"/>
              </a:rPr>
              <a:t>Is stepped up with transformers</a:t>
            </a:r>
          </a:p>
          <a:p>
            <a:pPr>
              <a:lnSpc>
                <a:spcPct val="90000"/>
              </a:lnSpc>
            </a:pPr>
            <a:r>
              <a:rPr lang="en-US">
                <a:latin typeface="Helvetica" pitchFamily="80" charset="0"/>
              </a:rPr>
              <a:t>Goes to overhead or underground transmission lines</a:t>
            </a:r>
          </a:p>
          <a:p>
            <a:pPr>
              <a:lnSpc>
                <a:spcPct val="90000"/>
              </a:lnSpc>
            </a:pPr>
            <a:r>
              <a:rPr lang="en-US">
                <a:latin typeface="Helvetica" pitchFamily="80" charset="0"/>
              </a:rPr>
              <a:t>Is stepped down with a transformer to use at building level</a:t>
            </a:r>
          </a:p>
          <a:p>
            <a:pPr>
              <a:lnSpc>
                <a:spcPct val="90000"/>
              </a:lnSpc>
            </a:pPr>
            <a:r>
              <a:rPr lang="en-US">
                <a:latin typeface="Helvetica" pitchFamily="80" charset="0"/>
              </a:rPr>
              <a:t>Is distributed by branch circuits thorough a building.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Generation</a:t>
            </a:r>
          </a:p>
        </p:txBody>
      </p:sp>
      <p:pic>
        <p:nvPicPr>
          <p:cNvPr id="9220" name="Picture 4"/>
          <p:cNvPicPr>
            <a:picLocks noChangeAspect="1" noChangeArrowheads="1"/>
          </p:cNvPicPr>
          <p:nvPr/>
        </p:nvPicPr>
        <p:blipFill>
          <a:blip r:embed="rId2"/>
          <a:srcRect/>
          <a:stretch>
            <a:fillRect/>
          </a:stretch>
        </p:blipFill>
        <p:spPr bwMode="auto">
          <a:xfrm>
            <a:off x="533400" y="1828800"/>
            <a:ext cx="5486400" cy="3776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3 phase system</a:t>
            </a:r>
          </a:p>
        </p:txBody>
      </p:sp>
      <p:sp>
        <p:nvSpPr>
          <p:cNvPr id="8195" name="Rectangle 3"/>
          <p:cNvSpPr>
            <a:spLocks noGrp="1" noChangeArrowheads="1"/>
          </p:cNvSpPr>
          <p:nvPr>
            <p:ph type="body" idx="1"/>
          </p:nvPr>
        </p:nvSpPr>
        <p:spPr/>
        <p:txBody>
          <a:bodyPr/>
          <a:lstStyle/>
          <a:p>
            <a:r>
              <a:rPr lang="en-US" sz="2400">
                <a:latin typeface="Helvetica" pitchFamily="80" charset="0"/>
              </a:rPr>
              <a:t>In a three-phase system, three circuit conductors carry three </a:t>
            </a:r>
            <a:r>
              <a:rPr lang="en-US" sz="2400" u="sng">
                <a:latin typeface="Helvetica" pitchFamily="80" charset="0"/>
                <a:hlinkClick r:id="rId2"/>
              </a:rPr>
              <a:t>alternating currents</a:t>
            </a:r>
            <a:r>
              <a:rPr lang="en-US" sz="2400">
                <a:latin typeface="Helvetica" pitchFamily="80" charset="0"/>
              </a:rPr>
              <a:t> (of the same frequency) which reach their instantaneous peak values at different times. Taking one conductor as the reference, the other two currents are delayed in time by one-third and two-thirds of one cycle of the electrical current. This delay between "phases" has the effect of giving constant power transfer over each cycle of the current, and also makes it possible to produce a rotating magnetic field in an </a:t>
            </a:r>
            <a:r>
              <a:rPr lang="en-US" sz="2400">
                <a:latin typeface="Helvetica" pitchFamily="80" charset="0"/>
                <a:hlinkClick r:id="rId3"/>
              </a:rPr>
              <a:t>electric motor</a:t>
            </a:r>
            <a:r>
              <a:rPr lang="en-US" sz="2400">
                <a:latin typeface="Helvetica" pitchFamily="80" charset="0"/>
              </a:rPr>
              <a:t>.</a:t>
            </a:r>
            <a:endParaRPr lang="en-US" sz="2800">
              <a:latin typeface="Helvetica" pitchFamily="8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3 Phase Generator</a:t>
            </a:r>
          </a:p>
        </p:txBody>
      </p:sp>
      <p:pic>
        <p:nvPicPr>
          <p:cNvPr id="10244" name="Picture 4"/>
          <p:cNvPicPr>
            <a:picLocks noChangeAspect="1" noChangeArrowheads="1"/>
          </p:cNvPicPr>
          <p:nvPr/>
        </p:nvPicPr>
        <p:blipFill>
          <a:blip r:embed="rId2"/>
          <a:srcRect/>
          <a:stretch>
            <a:fillRect/>
          </a:stretch>
        </p:blipFill>
        <p:spPr bwMode="auto">
          <a:xfrm>
            <a:off x="457200" y="1828800"/>
            <a:ext cx="4495800" cy="378777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3"/>
          <a:srcRect/>
          <a:stretch>
            <a:fillRect/>
          </a:stretch>
        </p:blipFill>
        <p:spPr bwMode="auto">
          <a:xfrm>
            <a:off x="4953000" y="2819400"/>
            <a:ext cx="4191000" cy="19939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173</Words>
  <Application>Microsoft PowerPoint</Application>
  <PresentationFormat>On-screen Show (4:3)</PresentationFormat>
  <Paragraphs>18</Paragraphs>
  <Slides>6</Slides>
  <Notes>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6</vt:i4>
      </vt:variant>
    </vt:vector>
  </HeadingPairs>
  <TitlesOfParts>
    <vt:vector size="10" baseType="lpstr">
      <vt:lpstr>Arial</vt:lpstr>
      <vt:lpstr>ＭＳ Ｐゴシック</vt:lpstr>
      <vt:lpstr>Helvetica</vt:lpstr>
      <vt:lpstr>Blank Presentation</vt:lpstr>
      <vt:lpstr>Lighting Systems</vt:lpstr>
      <vt:lpstr>All lighting systems have two main electrical systems or networks:</vt:lpstr>
      <vt:lpstr>A.C Power Distribution</vt:lpstr>
      <vt:lpstr>Generation</vt:lpstr>
      <vt:lpstr>3 phase system</vt:lpstr>
      <vt:lpstr>3 Phase Generator</vt:lpstr>
    </vt:vector>
  </TitlesOfParts>
  <Company>admin admin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 Systems</dc:title>
  <dc:creator>admin admin</dc:creator>
  <cp:lastModifiedBy>admin admin</cp:lastModifiedBy>
  <cp:revision>9</cp:revision>
  <dcterms:created xsi:type="dcterms:W3CDTF">2008-10-13T17:04:24Z</dcterms:created>
  <dcterms:modified xsi:type="dcterms:W3CDTF">2010-12-10T16:48:11Z</dcterms:modified>
</cp:coreProperties>
</file>