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ink/ink1.xml" ContentType="application/inkml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16"/>
  </p:handoutMasterIdLst>
  <p:sldIdLst>
    <p:sldId id="268" r:id="rId2"/>
    <p:sldId id="263" r:id="rId3"/>
    <p:sldId id="271" r:id="rId4"/>
    <p:sldId id="257" r:id="rId5"/>
    <p:sldId id="264" r:id="rId6"/>
    <p:sldId id="258" r:id="rId7"/>
    <p:sldId id="260" r:id="rId8"/>
    <p:sldId id="261" r:id="rId9"/>
    <p:sldId id="259" r:id="rId10"/>
    <p:sldId id="270" r:id="rId11"/>
    <p:sldId id="265" r:id="rId12"/>
    <p:sldId id="266" r:id="rId13"/>
    <p:sldId id="269" r:id="rId14"/>
    <p:sldId id="267" r:id="rId15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FD0BA1C-D88D-41BB-AABA-92127E6C16E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421" cy="4665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07916B-A1C3-4280-96D2-1901BD26618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027" y="0"/>
            <a:ext cx="2972421" cy="4665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15A151-E3D2-4FED-9C35-16F4C7FDA0E8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5DD011-C2AC-4B29-A6D4-8E7A496DB36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8829822"/>
            <a:ext cx="2972421" cy="4665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33334F-8D48-4F7D-B495-5B0CFA84D54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027" y="8829822"/>
            <a:ext cx="2972421" cy="4665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128C8-9DC4-448E-B9A4-5ADF9F22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2980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9-02T14:42:26.77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023271B-A695-4FC3-8839-F4C92C2BE236}" emma:medium="tactile" emma:mode="ink">
          <msink:context xmlns:msink="http://schemas.microsoft.com/ink/2010/main" type="writingRegion" rotatedBoundingBox="13430,15471 13522,15471 13522,15486 13430,15486"/>
        </emma:interpretation>
      </emma:emma>
    </inkml:annotationXML>
    <inkml:traceGroup>
      <inkml:annotationXML>
        <emma:emma xmlns:emma="http://www.w3.org/2003/04/emma" version="1.0">
          <emma:interpretation id="{7DFFEA5F-207A-4BE4-8CD5-92F61535FBD8}" emma:medium="tactile" emma:mode="ink">
            <msink:context xmlns:msink="http://schemas.microsoft.com/ink/2010/main" type="paragraph" rotatedBoundingBox="13430,15471 13522,15471 13522,15486 13430,154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62FB6A5-C4F6-44A2-918F-27B22B6D69A6}" emma:medium="tactile" emma:mode="ink">
              <msink:context xmlns:msink="http://schemas.microsoft.com/ink/2010/main" type="line" rotatedBoundingBox="13430,15471 13522,15471 13522,15486 13430,15486"/>
            </emma:interpretation>
          </emma:emma>
        </inkml:annotationXML>
        <inkml:traceGroup>
          <inkml:annotationXML>
            <emma:emma xmlns:emma="http://www.w3.org/2003/04/emma" version="1.0">
              <emma:interpretation id="{A25F2D96-5FEB-4E65-A5B0-2BEADB16177E}" emma:medium="tactile" emma:mode="ink">
                <msink:context xmlns:msink="http://schemas.microsoft.com/ink/2010/main" type="inkWord" rotatedBoundingBox="13430,15471 13445,15471 13445,15486 13430,15486"/>
              </emma:interpretation>
              <emma:one-of disjunction-type="recognition" id="oneOf0">
                <emma:interpretation id="interp0" emma:lang="en-US" emma:confidence="0">
                  <emma:literal>.</emma:literal>
                </emma:interpretation>
                <emma:interpretation id="interp1" emma:lang="en-US" emma:confidence="0">
                  <emma:literal>v</emma:literal>
                </emma:interpretation>
                <emma:interpretation id="interp2" emma:lang="en-US" emma:confidence="0">
                  <emma:literal>}</emma:literal>
                </emma:interpretation>
                <emma:interpretation id="interp3" emma:lang="en-US" emma:confidence="0">
                  <emma:literal>w</emma:literal>
                </emma:interpretation>
                <emma:interpretation id="interp4" emma:lang="en-US" emma:confidence="0">
                  <emma:literal>3</emma:literal>
                </emma:interpretation>
              </emma:one-of>
            </emma:emma>
          </inkml:annotationXML>
          <inkml:trace contextRef="#ctx0" brushRef="#br0">-77 0</inkml:trace>
        </inkml:traceGroup>
        <inkml:traceGroup>
          <inkml:annotationXML>
            <emma:emma xmlns:emma="http://www.w3.org/2003/04/emma" version="1.0">
              <emma:interpretation id="{EC615700-7808-4B6D-9522-41C72AB1A032}" emma:medium="tactile" emma:mode="ink">
                <msink:context xmlns:msink="http://schemas.microsoft.com/ink/2010/main" type="inkWord" rotatedBoundingBox="13507,15471 13522,15471 13522,15486 13507,15486"/>
              </emma:interpretation>
              <emma:one-of disjunction-type="recognition" id="oneOf1">
                <emma:interpretation id="interp5" emma:lang="en-US" emma:confidence="0">
                  <emma:literal>.</emma:literal>
                </emma:interpretation>
                <emma:interpretation id="interp6" emma:lang="en-US" emma:confidence="0">
                  <emma:literal>v</emma:literal>
                </emma:interpretation>
                <emma:interpretation id="interp7" emma:lang="en-US" emma:confidence="0">
                  <emma:literal>}</emma:literal>
                </emma:interpretation>
                <emma:interpretation id="interp8" emma:lang="en-US" emma:confidence="0">
                  <emma:literal>w</emma:literal>
                </emma:interpretation>
                <emma:interpretation id="interp9" emma:lang="en-US" emma:confidence="0">
                  <emma:literal>3</emma:literal>
                </emma:interpretation>
              </emma:one-of>
            </emma:emma>
          </inkml:annotationXML>
          <inkml:trace contextRef="#ctx0" brushRef="#br0" timeOffset="-1857">0 0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5-08-31T15:52:45.29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9A29450-5D25-4BAA-9E46-BDE841ABB007}" emma:medium="tactile" emma:mode="ink">
          <msink:context xmlns:msink="http://schemas.microsoft.com/ink/2010/main" type="writingRegion" rotatedBoundingBox="27371,8264 27386,8264 27386,8279 27371,8279"/>
        </emma:interpretation>
      </emma:emma>
    </inkml:annotationXML>
    <inkml:traceGroup>
      <inkml:annotationXML>
        <emma:emma xmlns:emma="http://www.w3.org/2003/04/emma" version="1.0">
          <emma:interpretation id="{F6065DBD-8975-4E7D-8044-AB671EEBC75E}" emma:medium="tactile" emma:mode="ink">
            <msink:context xmlns:msink="http://schemas.microsoft.com/ink/2010/main" type="paragraph" rotatedBoundingBox="27371,8264 27386,8264 27386,8279 27371,82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E2A6FCD-050F-4B9B-9C21-1CF83D52331B}" emma:medium="tactile" emma:mode="ink">
              <msink:context xmlns:msink="http://schemas.microsoft.com/ink/2010/main" type="line" rotatedBoundingBox="27371,8264 27386,8264 27386,8279 27371,8279"/>
            </emma:interpretation>
          </emma:emma>
        </inkml:annotationXML>
        <inkml:traceGroup>
          <inkml:annotationXML>
            <emma:emma xmlns:emma="http://www.w3.org/2003/04/emma" version="1.0">
              <emma:interpretation id="{92EC7DBE-BFCA-4FD1-A202-8353CA481E44}" emma:medium="tactile" emma:mode="ink">
                <msink:context xmlns:msink="http://schemas.microsoft.com/ink/2010/main" type="inkWord" rotatedBoundingBox="27371,8264 27386,8264 27386,8279 27371,8279"/>
              </emma:interpretation>
              <emma:one-of disjunction-type="recognition" id="oneOf0">
                <emma:interpretation id="interp0" emma:lang="en-US" emma:confidence="0">
                  <emma:literal>.</emma:literal>
                </emma:interpretation>
                <emma:interpretation id="interp1" emma:lang="en-US" emma:confidence="0">
                  <emma:literal>v</emma:literal>
                </emma:interpretation>
                <emma:interpretation id="interp2" emma:lang="en-US" emma:confidence="0">
                  <emma:literal>}</emma:literal>
                </emma:interpretation>
                <emma:interpretation id="interp3" emma:lang="en-US" emma:confidence="0">
                  <emma:literal>w</emma:literal>
                </emma:interpretation>
                <emma:interpretation id="interp4" emma:lang="en-US" emma:confidence="0">
                  <emma:literal>3</emma:literal>
                </emma:interpretation>
              </emma:one-of>
            </emma:emma>
          </inkml:annotationXML>
          <inkml:trace contextRef="#ctx0" brushRef="#br0">0 0 0</inkml:trace>
        </inkml:traceGroup>
      </inkml:traceGroup>
    </inkml:traceGroup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B2463-64DA-49BC-86C9-5DC7E74F68C7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E449D-75E8-4B16-8CC3-367FCC689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002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B2463-64DA-49BC-86C9-5DC7E74F68C7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E449D-75E8-4B16-8CC3-367FCC689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425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B2463-64DA-49BC-86C9-5DC7E74F68C7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E449D-75E8-4B16-8CC3-367FCC689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670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B2463-64DA-49BC-86C9-5DC7E74F68C7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E449D-75E8-4B16-8CC3-367FCC689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450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B2463-64DA-49BC-86C9-5DC7E74F68C7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E449D-75E8-4B16-8CC3-367FCC689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199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B2463-64DA-49BC-86C9-5DC7E74F68C7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E449D-75E8-4B16-8CC3-367FCC689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635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B2463-64DA-49BC-86C9-5DC7E74F68C7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E449D-75E8-4B16-8CC3-367FCC689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365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B2463-64DA-49BC-86C9-5DC7E74F68C7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E449D-75E8-4B16-8CC3-367FCC689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477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B2463-64DA-49BC-86C9-5DC7E74F68C7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E449D-75E8-4B16-8CC3-367FCC689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826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B2463-64DA-49BC-86C9-5DC7E74F68C7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E449D-75E8-4B16-8CC3-367FCC689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587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B2463-64DA-49BC-86C9-5DC7E74F68C7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E449D-75E8-4B16-8CC3-367FCC689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461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B2463-64DA-49BC-86C9-5DC7E74F68C7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E449D-75E8-4B16-8CC3-367FCC689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611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alnewport.com/blog/wp-content/uploads/2007/10/einste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2" y="341168"/>
            <a:ext cx="8664575" cy="649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90600" y="685800"/>
            <a:ext cx="6858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rial Black" pitchFamily="34" charset="0"/>
              </a:rPr>
              <a:t>Nature of Science:</a:t>
            </a:r>
          </a:p>
          <a:p>
            <a:pPr algn="ctr"/>
            <a:r>
              <a:rPr lang="en-US" sz="4400" u="sng" dirty="0">
                <a:latin typeface="Arial Black" pitchFamily="34" charset="0"/>
              </a:rPr>
              <a:t>Metric System </a:t>
            </a:r>
            <a:r>
              <a:rPr lang="en-US" sz="4400" dirty="0">
                <a:latin typeface="Arial Black" pitchFamily="34" charset="0"/>
              </a:rPr>
              <a:t>(A.K.A. International System of Units)</a:t>
            </a:r>
          </a:p>
        </p:txBody>
      </p:sp>
    </p:spTree>
    <p:extLst>
      <p:ext uri="{BB962C8B-B14F-4D97-AF65-F5344CB8AC3E}">
        <p14:creationId xmlns:p14="http://schemas.microsoft.com/office/powerpoint/2010/main" val="1081663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327" y="4876800"/>
            <a:ext cx="8229600" cy="1619250"/>
          </a:xfrm>
        </p:spPr>
        <p:txBody>
          <a:bodyPr>
            <a:normAutofit fontScale="25000" lnSpcReduction="20000"/>
          </a:bodyPr>
          <a:lstStyle/>
          <a:p>
            <a:pPr marL="0" lvl="0" indent="0">
              <a:buNone/>
            </a:pPr>
            <a:r>
              <a:rPr lang="en-US" sz="8000" dirty="0">
                <a:latin typeface="Algerian" panose="04020705040A02060702" pitchFamily="82" charset="0"/>
              </a:rPr>
              <a:t>Practice conversions.    </a:t>
            </a:r>
            <a:r>
              <a:rPr lang="en-US" sz="9600" dirty="0"/>
              <a:t>382 milliliter = _____________ liters </a:t>
            </a:r>
          </a:p>
          <a:p>
            <a:pPr marL="0" lvl="0" indent="0">
              <a:buNone/>
            </a:pPr>
            <a:r>
              <a:rPr lang="en-US" sz="9600" dirty="0"/>
              <a:t>2.2 decimeters = __________millimeters  </a:t>
            </a:r>
          </a:p>
          <a:p>
            <a:pPr marL="0" lvl="0" indent="0">
              <a:buNone/>
            </a:pPr>
            <a:r>
              <a:rPr lang="en-US" sz="9600" dirty="0"/>
              <a:t>4.5 meters = _____________ centimeters </a:t>
            </a:r>
          </a:p>
          <a:p>
            <a:pPr marL="0" lvl="0" indent="0">
              <a:buNone/>
            </a:pPr>
            <a:r>
              <a:rPr lang="en-US" sz="9600" dirty="0"/>
              <a:t>0.67 liters = ______________milliliters                        </a:t>
            </a:r>
          </a:p>
          <a:p>
            <a:pPr marL="0" lvl="0" indent="0">
              <a:buNone/>
            </a:pPr>
            <a:r>
              <a:rPr lang="en-US" sz="9600" dirty="0"/>
              <a:t>303 grams = _____________ kilograms</a:t>
            </a: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86080" cy="4648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52999" y="685800"/>
            <a:ext cx="18288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For each step you go down the staircase multiply the original number by 10</a:t>
            </a:r>
            <a:r>
              <a:rPr lang="en-US" sz="2000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95400" y="2895600"/>
            <a:ext cx="2133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For each step you go up the staircase divide the original number by 10.</a:t>
            </a:r>
          </a:p>
        </p:txBody>
      </p:sp>
      <p:sp>
        <p:nvSpPr>
          <p:cNvPr id="16" name="Notched Right Arrow 15"/>
          <p:cNvSpPr/>
          <p:nvPr/>
        </p:nvSpPr>
        <p:spPr>
          <a:xfrm rot="16200000">
            <a:off x="3378779" y="715241"/>
            <a:ext cx="1600200" cy="626919"/>
          </a:xfrm>
          <a:prstGeom prst="notchedRightArrow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Notched Right Arrow 18"/>
          <p:cNvSpPr/>
          <p:nvPr/>
        </p:nvSpPr>
        <p:spPr>
          <a:xfrm rot="5400000" flipV="1">
            <a:off x="3319896" y="3763242"/>
            <a:ext cx="1600200" cy="626919"/>
          </a:xfrm>
          <a:prstGeom prst="notchedRightArrow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178879" y="3276601"/>
            <a:ext cx="1078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Base Units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9853813" y="2975067"/>
              <a:ext cx="360" cy="3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41933" y="2963187"/>
                <a:ext cx="24120" cy="2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8900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5378"/>
          </a:xfrm>
        </p:spPr>
        <p:txBody>
          <a:bodyPr>
            <a:normAutofit fontScale="90000"/>
          </a:bodyPr>
          <a:lstStyle/>
          <a:p>
            <a:r>
              <a:rPr lang="en-US" dirty="0"/>
              <a:t>How-to use a meter stick.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362200"/>
            <a:ext cx="8001000" cy="376396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sz="4200" b="1" dirty="0"/>
          </a:p>
          <a:p>
            <a:pPr marL="0" indent="0">
              <a:buNone/>
            </a:pPr>
            <a:r>
              <a:rPr lang="en-US" sz="11200" b="1" dirty="0"/>
              <a:t>-The smallest marks on a meter stick are millimeters(mm).</a:t>
            </a:r>
          </a:p>
          <a:p>
            <a:pPr marL="0" indent="0">
              <a:buNone/>
            </a:pPr>
            <a:r>
              <a:rPr lang="en-US" sz="11200" b="1" dirty="0"/>
              <a:t>	•It takes 1,000 millimeters to equal one 	meter(m).   </a:t>
            </a:r>
            <a:r>
              <a:rPr lang="en-US" sz="11200" dirty="0">
                <a:latin typeface="Broadway" panose="04040905080B02020502" pitchFamily="82" charset="0"/>
              </a:rPr>
              <a:t>1000 mm = 1 m</a:t>
            </a:r>
          </a:p>
          <a:p>
            <a:pPr marL="0" indent="0">
              <a:buNone/>
            </a:pPr>
            <a:r>
              <a:rPr lang="en-US" sz="11200" b="1" dirty="0"/>
              <a:t>-The longer lines numbered are centimeters 	(cm).</a:t>
            </a:r>
          </a:p>
          <a:p>
            <a:pPr marL="0" indent="0">
              <a:buNone/>
            </a:pPr>
            <a:r>
              <a:rPr lang="en-US" sz="11200" b="1" dirty="0"/>
              <a:t>	 • It takes 100 centimeters to equal one meter</a:t>
            </a:r>
          </a:p>
          <a:p>
            <a:pPr marL="0" indent="0">
              <a:buNone/>
            </a:pPr>
            <a:r>
              <a:rPr lang="en-US" sz="9600" dirty="0">
                <a:latin typeface="Broadway" panose="04040905080B02020502" pitchFamily="82" charset="0"/>
              </a:rPr>
              <a:t>                       100cm = 1 m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4000" dirty="0"/>
              <a:t>The pictures in this exercise were used from Jerry Hester at Clemson U. Physics - http://phoenix.phys.clemson.edu/tutorials/measure/index.html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820016"/>
            <a:ext cx="4114800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5-Point Star 3"/>
          <p:cNvSpPr/>
          <p:nvPr/>
        </p:nvSpPr>
        <p:spPr>
          <a:xfrm>
            <a:off x="990600" y="212581"/>
            <a:ext cx="762000" cy="60743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771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dirty="0"/>
              <a:t>How-to use a triple-beam balance.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1028" name="Picture 4" descr="http://www.sir-ray.com/triplebeamb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1440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5-Point Star 3">
            <a:extLst>
              <a:ext uri="{FF2B5EF4-FFF2-40B4-BE49-F238E27FC236}">
                <a16:creationId xmlns:a16="http://schemas.microsoft.com/office/drawing/2014/main" id="{4F3EDFF1-37D8-477A-8568-9ACBF4D2C573}"/>
              </a:ext>
            </a:extLst>
          </p:cNvPr>
          <p:cNvSpPr/>
          <p:nvPr/>
        </p:nvSpPr>
        <p:spPr>
          <a:xfrm>
            <a:off x="228600" y="11624"/>
            <a:ext cx="762000" cy="60743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809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/>
          </a:bodyPr>
          <a:lstStyle/>
          <a:p>
            <a:r>
              <a:rPr lang="en-US" dirty="0"/>
              <a:t>What is the mass if the following beams read as below? </a:t>
            </a:r>
          </a:p>
        </p:txBody>
      </p:sp>
      <p:pic>
        <p:nvPicPr>
          <p:cNvPr id="4" name="Picture 2" descr="https://encrypted-tbn1.gstatic.com/images?q=tbn:ANd9GcSd14dwnzLk-zjTFgvAb6YEST1P-X02XwRs8MpI8KiOJwmwNFl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62200"/>
            <a:ext cx="80010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66800" y="6211669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Image was found at http://www.sir-ray.com/Problem%20Solving%20in%20Earth%20Science.htm</a:t>
            </a:r>
          </a:p>
        </p:txBody>
      </p:sp>
    </p:spTree>
    <p:extLst>
      <p:ext uri="{BB962C8B-B14F-4D97-AF65-F5344CB8AC3E}">
        <p14:creationId xmlns:p14="http://schemas.microsoft.com/office/powerpoint/2010/main" val="19716196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How-to use a graduated cylinder.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00200"/>
            <a:ext cx="454342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3000" y="5257800"/>
            <a:ext cx="62484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-Read the </a:t>
            </a:r>
            <a:r>
              <a:rPr lang="en-US" sz="2400" b="1" dirty="0"/>
              <a:t>meniscus </a:t>
            </a:r>
            <a:r>
              <a:rPr lang="en-US" sz="2400" dirty="0"/>
              <a:t>for accuracy.  The </a:t>
            </a:r>
            <a:r>
              <a:rPr lang="en-US" sz="2400" b="1" dirty="0"/>
              <a:t>meniscus </a:t>
            </a:r>
            <a:r>
              <a:rPr lang="en-US" sz="2400" dirty="0"/>
              <a:t>is the bottom of the curve created by water ability to adhere to material.   </a:t>
            </a:r>
          </a:p>
          <a:p>
            <a:r>
              <a:rPr lang="en-US" sz="1000" i="1" dirty="0"/>
              <a:t>Image  was found at http://www.mrbigler.com/Chem1-C1/topics/measurement/significant-figures.html</a:t>
            </a:r>
          </a:p>
        </p:txBody>
      </p:sp>
      <p:sp>
        <p:nvSpPr>
          <p:cNvPr id="5" name="5-Point Star 3">
            <a:extLst>
              <a:ext uri="{FF2B5EF4-FFF2-40B4-BE49-F238E27FC236}">
                <a16:creationId xmlns:a16="http://schemas.microsoft.com/office/drawing/2014/main" id="{97ACA160-B309-4FA4-A436-8E7412E71C23}"/>
              </a:ext>
            </a:extLst>
          </p:cNvPr>
          <p:cNvSpPr/>
          <p:nvPr/>
        </p:nvSpPr>
        <p:spPr>
          <a:xfrm>
            <a:off x="76200" y="542420"/>
            <a:ext cx="762000" cy="60743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942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109" y="838200"/>
            <a:ext cx="8229600" cy="3763962"/>
          </a:xfrm>
        </p:spPr>
        <p:txBody>
          <a:bodyPr>
            <a:normAutofit fontScale="90000"/>
          </a:bodyPr>
          <a:lstStyle/>
          <a:p>
            <a:pPr algn="l"/>
            <a:r>
              <a:rPr lang="en-US" sz="5400" b="1" dirty="0"/>
              <a:t>Why use the Metric System?</a:t>
            </a:r>
            <a:br>
              <a:rPr lang="en-US" sz="5400" dirty="0"/>
            </a:br>
            <a:r>
              <a:rPr lang="en-US" sz="5400" dirty="0"/>
              <a:t>- Base of 10, making it easy to use</a:t>
            </a:r>
            <a:br>
              <a:rPr lang="en-US" sz="5400" dirty="0"/>
            </a:br>
            <a:r>
              <a:rPr lang="en-US" sz="5400" dirty="0"/>
              <a:t>- Consistent with other scientists around the world. </a:t>
            </a:r>
          </a:p>
        </p:txBody>
      </p:sp>
      <p:sp>
        <p:nvSpPr>
          <p:cNvPr id="3" name="5-Point Star 2"/>
          <p:cNvSpPr/>
          <p:nvPr/>
        </p:nvSpPr>
        <p:spPr>
          <a:xfrm>
            <a:off x="27709" y="53340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634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42A37-20D5-4709-A2BD-EDB1624D8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Explosion of Mars Climate Orbiter in 1999 was due to unit confusion( $125 million dollars) .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6E2A5AB-8B7B-4A4E-9788-9140A857F8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1828800"/>
            <a:ext cx="655320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850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>
                <a:latin typeface="Arial Black" pitchFamily="34" charset="0"/>
              </a:rPr>
              <a:t> Metric system’s base units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5400" dirty="0"/>
              <a:t>-Length: meter (m)</a:t>
            </a:r>
          </a:p>
          <a:p>
            <a:pPr marL="0" indent="0">
              <a:buNone/>
            </a:pPr>
            <a:r>
              <a:rPr lang="en-US" sz="5400" dirty="0"/>
              <a:t>-Volume: liter (l)</a:t>
            </a:r>
          </a:p>
          <a:p>
            <a:pPr marL="0" indent="0">
              <a:buNone/>
            </a:pPr>
            <a:r>
              <a:rPr lang="en-US" sz="5400" dirty="0"/>
              <a:t>-Mass: kilogram (Kg)</a:t>
            </a:r>
          </a:p>
          <a:p>
            <a:pPr marL="0" indent="0">
              <a:buNone/>
            </a:pPr>
            <a:r>
              <a:rPr lang="en-US" sz="5400" dirty="0"/>
              <a:t>-Time: seconds (sec)</a:t>
            </a:r>
          </a:p>
          <a:p>
            <a:pPr marL="0" indent="0">
              <a:buNone/>
            </a:pPr>
            <a:r>
              <a:rPr lang="en-US" sz="5400" dirty="0"/>
              <a:t>-Temperature: Kelvin (K), but we will use Celsius.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6" name="Ink 15"/>
              <p14:cNvContentPartPr/>
              <p14:nvPr/>
            </p14:nvContentPartPr>
            <p14:xfrm>
              <a:off x="4835116" y="5569647"/>
              <a:ext cx="28080" cy="36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23236" y="5557767"/>
                <a:ext cx="51840" cy="24120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5-Point Star 14"/>
          <p:cNvSpPr/>
          <p:nvPr/>
        </p:nvSpPr>
        <p:spPr>
          <a:xfrm>
            <a:off x="152400" y="533400"/>
            <a:ext cx="762000" cy="457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MARTInkShape-46">
            <a:extLst>
              <a:ext uri="{FF2B5EF4-FFF2-40B4-BE49-F238E27FC236}">
                <a16:creationId xmlns:a16="http://schemas.microsoft.com/office/drawing/2014/main" id="{980823FC-50A0-404A-9A84-5582C16CE5A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259586" y="3696890"/>
            <a:ext cx="303184" cy="53579"/>
          </a:xfrm>
          <a:custGeom>
            <a:avLst/>
            <a:gdLst/>
            <a:ahLst/>
            <a:cxnLst/>
            <a:rect l="0" t="0" r="0" b="0"/>
            <a:pathLst>
              <a:path w="303184" h="53579">
                <a:moveTo>
                  <a:pt x="0" y="44649"/>
                </a:moveTo>
                <a:lnTo>
                  <a:pt x="0" y="44649"/>
                </a:lnTo>
                <a:lnTo>
                  <a:pt x="37576" y="44649"/>
                </a:lnTo>
                <a:lnTo>
                  <a:pt x="80555" y="53027"/>
                </a:lnTo>
                <a:lnTo>
                  <a:pt x="123170" y="53530"/>
                </a:lnTo>
                <a:lnTo>
                  <a:pt x="167640" y="53574"/>
                </a:lnTo>
                <a:lnTo>
                  <a:pt x="212272" y="53578"/>
                </a:lnTo>
                <a:lnTo>
                  <a:pt x="254274" y="53578"/>
                </a:lnTo>
                <a:lnTo>
                  <a:pt x="298764" y="53578"/>
                </a:lnTo>
                <a:lnTo>
                  <a:pt x="303183" y="53578"/>
                </a:lnTo>
                <a:lnTo>
                  <a:pt x="298743" y="53578"/>
                </a:lnTo>
                <a:lnTo>
                  <a:pt x="293839" y="50933"/>
                </a:lnTo>
                <a:lnTo>
                  <a:pt x="288353" y="47442"/>
                </a:lnTo>
                <a:lnTo>
                  <a:pt x="278694" y="45477"/>
                </a:lnTo>
                <a:lnTo>
                  <a:pt x="263705" y="43902"/>
                </a:lnTo>
                <a:lnTo>
                  <a:pt x="234989" y="36993"/>
                </a:lnTo>
                <a:lnTo>
                  <a:pt x="194675" y="35831"/>
                </a:lnTo>
                <a:lnTo>
                  <a:pt x="150407" y="35729"/>
                </a:lnTo>
                <a:lnTo>
                  <a:pt x="110533" y="35720"/>
                </a:lnTo>
                <a:lnTo>
                  <a:pt x="66832" y="35719"/>
                </a:lnTo>
                <a:lnTo>
                  <a:pt x="53995" y="35719"/>
                </a:lnTo>
                <a:lnTo>
                  <a:pt x="93481" y="36712"/>
                </a:lnTo>
                <a:lnTo>
                  <a:pt x="126938" y="43408"/>
                </a:lnTo>
                <a:lnTo>
                  <a:pt x="166333" y="44539"/>
                </a:lnTo>
                <a:lnTo>
                  <a:pt x="210063" y="44639"/>
                </a:lnTo>
                <a:lnTo>
                  <a:pt x="254631" y="44648"/>
                </a:lnTo>
                <a:lnTo>
                  <a:pt x="294520" y="44649"/>
                </a:lnTo>
                <a:lnTo>
                  <a:pt x="256502" y="45641"/>
                </a:lnTo>
                <a:lnTo>
                  <a:pt x="220111" y="51716"/>
                </a:lnTo>
                <a:lnTo>
                  <a:pt x="179738" y="53211"/>
                </a:lnTo>
                <a:lnTo>
                  <a:pt x="143100" y="53506"/>
                </a:lnTo>
                <a:lnTo>
                  <a:pt x="102997" y="53569"/>
                </a:lnTo>
                <a:lnTo>
                  <a:pt x="70382" y="53578"/>
                </a:lnTo>
                <a:lnTo>
                  <a:pt x="67757" y="52586"/>
                </a:lnTo>
                <a:lnTo>
                  <a:pt x="66007" y="50932"/>
                </a:lnTo>
                <a:lnTo>
                  <a:pt x="62712" y="45017"/>
                </a:lnTo>
                <a:lnTo>
                  <a:pt x="67309" y="40017"/>
                </a:lnTo>
                <a:lnTo>
                  <a:pt x="74893" y="37629"/>
                </a:lnTo>
                <a:lnTo>
                  <a:pt x="90320" y="33640"/>
                </a:lnTo>
                <a:lnTo>
                  <a:pt x="120189" y="21555"/>
                </a:lnTo>
                <a:lnTo>
                  <a:pt x="161274" y="13606"/>
                </a:lnTo>
                <a:lnTo>
                  <a:pt x="205454" y="2478"/>
                </a:lnTo>
                <a:lnTo>
                  <a:pt x="249253" y="218"/>
                </a:lnTo>
                <a:lnTo>
                  <a:pt x="267891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092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>
                <a:latin typeface="Arial Black" pitchFamily="34" charset="0"/>
              </a:rPr>
              <a:t> Tools used to measure in Metric System?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-Length: meter stick.</a:t>
            </a:r>
          </a:p>
          <a:p>
            <a:pPr marL="0" indent="0">
              <a:buNone/>
            </a:pPr>
            <a:r>
              <a:rPr lang="en-US" sz="4400" dirty="0"/>
              <a:t>-Volume: Graduated cylinder</a:t>
            </a:r>
          </a:p>
          <a:p>
            <a:pPr marL="0" indent="0">
              <a:buNone/>
            </a:pPr>
            <a:r>
              <a:rPr lang="en-US" sz="4400" dirty="0"/>
              <a:t>-Mass: Triple-beam balance</a:t>
            </a:r>
          </a:p>
          <a:p>
            <a:pPr marL="0" indent="0">
              <a:buNone/>
            </a:pPr>
            <a:r>
              <a:rPr lang="en-US" sz="4400" dirty="0"/>
              <a:t>-Temperature: Thermometer</a:t>
            </a:r>
          </a:p>
        </p:txBody>
      </p:sp>
      <p:sp>
        <p:nvSpPr>
          <p:cNvPr id="4" name="5-Point Star 3"/>
          <p:cNvSpPr/>
          <p:nvPr/>
        </p:nvSpPr>
        <p:spPr>
          <a:xfrm>
            <a:off x="381000" y="571500"/>
            <a:ext cx="685800" cy="609600"/>
          </a:xfrm>
          <a:prstGeom prst="star5">
            <a:avLst>
              <a:gd name="adj" fmla="val 21154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043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Prefixes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 dirty="0"/>
              <a:t>Prefix</a:t>
            </a:r>
            <a:r>
              <a:rPr lang="en-US" dirty="0"/>
              <a:t>      </a:t>
            </a:r>
            <a:r>
              <a:rPr lang="en-US" u="sng" dirty="0"/>
              <a:t>Symbol	</a:t>
            </a:r>
            <a:r>
              <a:rPr lang="en-US" dirty="0"/>
              <a:t>  </a:t>
            </a:r>
            <a:r>
              <a:rPr lang="en-US" u="sng" dirty="0"/>
              <a:t>x factor</a:t>
            </a:r>
          </a:p>
          <a:p>
            <a:r>
              <a:rPr lang="en-US" dirty="0"/>
              <a:t>Mega       M      1,000,000</a:t>
            </a:r>
          </a:p>
          <a:p>
            <a:r>
              <a:rPr lang="en-US" dirty="0"/>
              <a:t>Kilo	 K	 1000</a:t>
            </a:r>
          </a:p>
          <a:p>
            <a:r>
              <a:rPr lang="en-US" dirty="0" err="1"/>
              <a:t>deka</a:t>
            </a:r>
            <a:r>
              <a:rPr lang="en-US" dirty="0"/>
              <a:t>	 da	 10</a:t>
            </a:r>
          </a:p>
          <a:p>
            <a:r>
              <a:rPr lang="en-US" dirty="0" err="1"/>
              <a:t>deci</a:t>
            </a:r>
            <a:r>
              <a:rPr lang="en-US" dirty="0"/>
              <a:t>	 d	 0.1</a:t>
            </a:r>
          </a:p>
          <a:p>
            <a:r>
              <a:rPr lang="en-US" dirty="0" err="1"/>
              <a:t>centi</a:t>
            </a:r>
            <a:r>
              <a:rPr lang="en-US" dirty="0"/>
              <a:t>	 c	 0.01</a:t>
            </a:r>
          </a:p>
          <a:p>
            <a:r>
              <a:rPr lang="en-US" dirty="0" err="1"/>
              <a:t>milli</a:t>
            </a:r>
            <a:r>
              <a:rPr lang="en-US" dirty="0"/>
              <a:t>	 m	 0.001</a:t>
            </a:r>
          </a:p>
          <a:p>
            <a:r>
              <a:rPr lang="en-US" dirty="0"/>
              <a:t>micro	 u	 0.000 001</a:t>
            </a:r>
          </a:p>
        </p:txBody>
      </p:sp>
      <p:grpSp>
        <p:nvGrpSpPr>
          <p:cNvPr id="63" name="SMARTInkShape-Group25">
            <a:extLst>
              <a:ext uri="{FF2B5EF4-FFF2-40B4-BE49-F238E27FC236}">
                <a16:creationId xmlns:a16="http://schemas.microsoft.com/office/drawing/2014/main" id="{E0BC7B69-E2DC-4554-BFB0-91A4B283BD0C}"/>
              </a:ext>
            </a:extLst>
          </p:cNvPr>
          <p:cNvGrpSpPr/>
          <p:nvPr/>
        </p:nvGrpSpPr>
        <p:grpSpPr>
          <a:xfrm>
            <a:off x="2286000" y="3390900"/>
            <a:ext cx="733426" cy="752476"/>
            <a:chOff x="2286000" y="3390900"/>
            <a:chExt cx="733426" cy="752476"/>
          </a:xfrm>
        </p:grpSpPr>
        <p:sp>
          <p:nvSpPr>
            <p:cNvPr id="60" name="SMARTInkShape-40">
              <a:extLst>
                <a:ext uri="{FF2B5EF4-FFF2-40B4-BE49-F238E27FC236}">
                  <a16:creationId xmlns:a16="http://schemas.microsoft.com/office/drawing/2014/main" id="{D0DA2D71-2B25-4DC9-AFA4-7F913CA20CDC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2286000" y="4105275"/>
              <a:ext cx="571501" cy="38101"/>
            </a:xfrm>
            <a:custGeom>
              <a:avLst/>
              <a:gdLst/>
              <a:ahLst/>
              <a:cxnLst/>
              <a:rect l="0" t="0" r="0" b="0"/>
              <a:pathLst>
                <a:path w="571501" h="38101">
                  <a:moveTo>
                    <a:pt x="0" y="38100"/>
                  </a:moveTo>
                  <a:lnTo>
                    <a:pt x="0" y="38100"/>
                  </a:lnTo>
                  <a:lnTo>
                    <a:pt x="0" y="24843"/>
                  </a:lnTo>
                  <a:lnTo>
                    <a:pt x="1058" y="22912"/>
                  </a:lnTo>
                  <a:lnTo>
                    <a:pt x="2822" y="21625"/>
                  </a:lnTo>
                  <a:lnTo>
                    <a:pt x="5056" y="20767"/>
                  </a:lnTo>
                  <a:lnTo>
                    <a:pt x="50381" y="19276"/>
                  </a:lnTo>
                  <a:lnTo>
                    <a:pt x="93913" y="19095"/>
                  </a:lnTo>
                  <a:lnTo>
                    <a:pt x="135203" y="18000"/>
                  </a:lnTo>
                  <a:lnTo>
                    <a:pt x="175997" y="12507"/>
                  </a:lnTo>
                  <a:lnTo>
                    <a:pt x="216424" y="10408"/>
                  </a:lnTo>
                  <a:lnTo>
                    <a:pt x="261446" y="9787"/>
                  </a:lnTo>
                  <a:lnTo>
                    <a:pt x="307242" y="9603"/>
                  </a:lnTo>
                  <a:lnTo>
                    <a:pt x="349150" y="8490"/>
                  </a:lnTo>
                  <a:lnTo>
                    <a:pt x="392495" y="2986"/>
                  </a:lnTo>
                  <a:lnTo>
                    <a:pt x="439480" y="590"/>
                  </a:lnTo>
                  <a:lnTo>
                    <a:pt x="476644" y="175"/>
                  </a:lnTo>
                  <a:lnTo>
                    <a:pt x="5715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41">
              <a:extLst>
                <a:ext uri="{FF2B5EF4-FFF2-40B4-BE49-F238E27FC236}">
                  <a16:creationId xmlns:a16="http://schemas.microsoft.com/office/drawing/2014/main" id="{CB03CF3F-67E0-4086-A636-3976327924AB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2476500" y="3657602"/>
              <a:ext cx="542926" cy="28574"/>
            </a:xfrm>
            <a:custGeom>
              <a:avLst/>
              <a:gdLst/>
              <a:ahLst/>
              <a:cxnLst/>
              <a:rect l="0" t="0" r="0" b="0"/>
              <a:pathLst>
                <a:path w="542926" h="28574">
                  <a:moveTo>
                    <a:pt x="0" y="19048"/>
                  </a:moveTo>
                  <a:lnTo>
                    <a:pt x="0" y="19048"/>
                  </a:lnTo>
                  <a:lnTo>
                    <a:pt x="43252" y="3860"/>
                  </a:lnTo>
                  <a:lnTo>
                    <a:pt x="87370" y="761"/>
                  </a:lnTo>
                  <a:lnTo>
                    <a:pt x="127135" y="224"/>
                  </a:lnTo>
                  <a:lnTo>
                    <a:pt x="172431" y="65"/>
                  </a:lnTo>
                  <a:lnTo>
                    <a:pt x="204694" y="28"/>
                  </a:lnTo>
                  <a:lnTo>
                    <a:pt x="240200" y="11"/>
                  </a:lnTo>
                  <a:lnTo>
                    <a:pt x="274325" y="4"/>
                  </a:lnTo>
                  <a:lnTo>
                    <a:pt x="307131" y="1"/>
                  </a:lnTo>
                  <a:lnTo>
                    <a:pt x="339350" y="0"/>
                  </a:lnTo>
                  <a:lnTo>
                    <a:pt x="371309" y="2821"/>
                  </a:lnTo>
                  <a:lnTo>
                    <a:pt x="416228" y="10359"/>
                  </a:lnTo>
                  <a:lnTo>
                    <a:pt x="456349" y="16473"/>
                  </a:lnTo>
                  <a:lnTo>
                    <a:pt x="502776" y="23596"/>
                  </a:lnTo>
                  <a:lnTo>
                    <a:pt x="542925" y="2857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42">
              <a:extLst>
                <a:ext uri="{FF2B5EF4-FFF2-40B4-BE49-F238E27FC236}">
                  <a16:creationId xmlns:a16="http://schemas.microsoft.com/office/drawing/2014/main" id="{574933E2-0660-4B17-9517-AD1704093FB1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2400300" y="3390900"/>
              <a:ext cx="457201" cy="38101"/>
            </a:xfrm>
            <a:custGeom>
              <a:avLst/>
              <a:gdLst/>
              <a:ahLst/>
              <a:cxnLst/>
              <a:rect l="0" t="0" r="0" b="0"/>
              <a:pathLst>
                <a:path w="457201" h="38101">
                  <a:moveTo>
                    <a:pt x="0" y="0"/>
                  </a:moveTo>
                  <a:lnTo>
                    <a:pt x="0" y="0"/>
                  </a:lnTo>
                  <a:lnTo>
                    <a:pt x="33593" y="0"/>
                  </a:lnTo>
                  <a:lnTo>
                    <a:pt x="68200" y="0"/>
                  </a:lnTo>
                  <a:lnTo>
                    <a:pt x="114164" y="0"/>
                  </a:lnTo>
                  <a:lnTo>
                    <a:pt x="154594" y="0"/>
                  </a:lnTo>
                  <a:lnTo>
                    <a:pt x="198441" y="5057"/>
                  </a:lnTo>
                  <a:lnTo>
                    <a:pt x="244946" y="8201"/>
                  </a:lnTo>
                  <a:lnTo>
                    <a:pt x="287183" y="14189"/>
                  </a:lnTo>
                  <a:lnTo>
                    <a:pt x="331566" y="22666"/>
                  </a:lnTo>
                  <a:lnTo>
                    <a:pt x="373173" y="26824"/>
                  </a:lnTo>
                  <a:lnTo>
                    <a:pt x="457200" y="381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SMARTInkShape-Group26">
            <a:extLst>
              <a:ext uri="{FF2B5EF4-FFF2-40B4-BE49-F238E27FC236}">
                <a16:creationId xmlns:a16="http://schemas.microsoft.com/office/drawing/2014/main" id="{F11C2E55-36C0-4E6B-BFF8-7E6B3175FD63}"/>
              </a:ext>
            </a:extLst>
          </p:cNvPr>
          <p:cNvGrpSpPr/>
          <p:nvPr/>
        </p:nvGrpSpPr>
        <p:grpSpPr>
          <a:xfrm>
            <a:off x="2497514" y="3114675"/>
            <a:ext cx="226637" cy="266701"/>
            <a:chOff x="2497514" y="3114675"/>
            <a:chExt cx="226637" cy="266701"/>
          </a:xfrm>
        </p:grpSpPr>
        <p:sp>
          <p:nvSpPr>
            <p:cNvPr id="64" name="SMARTInkShape-43">
              <a:extLst>
                <a:ext uri="{FF2B5EF4-FFF2-40B4-BE49-F238E27FC236}">
                  <a16:creationId xmlns:a16="http://schemas.microsoft.com/office/drawing/2014/main" id="{D257A8B2-BF5B-4FD1-BF69-F8D5ED940A68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2497514" y="3162300"/>
              <a:ext cx="26612" cy="219076"/>
            </a:xfrm>
            <a:custGeom>
              <a:avLst/>
              <a:gdLst/>
              <a:ahLst/>
              <a:cxnLst/>
              <a:rect l="0" t="0" r="0" b="0"/>
              <a:pathLst>
                <a:path w="26612" h="219076">
                  <a:moveTo>
                    <a:pt x="17086" y="0"/>
                  </a:moveTo>
                  <a:lnTo>
                    <a:pt x="17086" y="0"/>
                  </a:lnTo>
                  <a:lnTo>
                    <a:pt x="8885" y="0"/>
                  </a:lnTo>
                  <a:lnTo>
                    <a:pt x="8444" y="1058"/>
                  </a:lnTo>
                  <a:lnTo>
                    <a:pt x="4914" y="13183"/>
                  </a:lnTo>
                  <a:lnTo>
                    <a:pt x="1092" y="25968"/>
                  </a:lnTo>
                  <a:lnTo>
                    <a:pt x="0" y="54849"/>
                  </a:lnTo>
                  <a:lnTo>
                    <a:pt x="7026" y="96915"/>
                  </a:lnTo>
                  <a:lnTo>
                    <a:pt x="7552" y="141445"/>
                  </a:lnTo>
                  <a:lnTo>
                    <a:pt x="7560" y="164695"/>
                  </a:lnTo>
                  <a:lnTo>
                    <a:pt x="10383" y="171270"/>
                  </a:lnTo>
                  <a:lnTo>
                    <a:pt x="14107" y="177720"/>
                  </a:lnTo>
                  <a:lnTo>
                    <a:pt x="16497" y="190484"/>
                  </a:lnTo>
                  <a:lnTo>
                    <a:pt x="17083" y="217586"/>
                  </a:lnTo>
                  <a:lnTo>
                    <a:pt x="18143" y="218082"/>
                  </a:lnTo>
                  <a:lnTo>
                    <a:pt x="26611" y="2190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44">
              <a:extLst>
                <a:ext uri="{FF2B5EF4-FFF2-40B4-BE49-F238E27FC236}">
                  <a16:creationId xmlns:a16="http://schemas.microsoft.com/office/drawing/2014/main" id="{86FF96D7-3AF8-4B0E-99E6-59223F2084AB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2686050" y="3114675"/>
              <a:ext cx="38101" cy="228601"/>
            </a:xfrm>
            <a:custGeom>
              <a:avLst/>
              <a:gdLst/>
              <a:ahLst/>
              <a:cxnLst/>
              <a:rect l="0" t="0" r="0" b="0"/>
              <a:pathLst>
                <a:path w="38101" h="228601">
                  <a:moveTo>
                    <a:pt x="0" y="0"/>
                  </a:moveTo>
                  <a:lnTo>
                    <a:pt x="0" y="0"/>
                  </a:lnTo>
                  <a:lnTo>
                    <a:pt x="1058" y="46775"/>
                  </a:lnTo>
                  <a:lnTo>
                    <a:pt x="7539" y="88066"/>
                  </a:lnTo>
                  <a:lnTo>
                    <a:pt x="11758" y="118874"/>
                  </a:lnTo>
                  <a:lnTo>
                    <a:pt x="16890" y="147053"/>
                  </a:lnTo>
                  <a:lnTo>
                    <a:pt x="19148" y="166957"/>
                  </a:lnTo>
                  <a:lnTo>
                    <a:pt x="38100" y="2286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45">
              <a:extLst>
                <a:ext uri="{FF2B5EF4-FFF2-40B4-BE49-F238E27FC236}">
                  <a16:creationId xmlns:a16="http://schemas.microsoft.com/office/drawing/2014/main" id="{12D4BB35-6800-4F95-B08F-0B4D0B70943C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2509112" y="3276600"/>
              <a:ext cx="215039" cy="19051"/>
            </a:xfrm>
            <a:custGeom>
              <a:avLst/>
              <a:gdLst/>
              <a:ahLst/>
              <a:cxnLst/>
              <a:rect l="0" t="0" r="0" b="0"/>
              <a:pathLst>
                <a:path w="215039" h="19051">
                  <a:moveTo>
                    <a:pt x="5488" y="19050"/>
                  </a:moveTo>
                  <a:lnTo>
                    <a:pt x="5488" y="19050"/>
                  </a:lnTo>
                  <a:lnTo>
                    <a:pt x="0" y="19050"/>
                  </a:lnTo>
                  <a:lnTo>
                    <a:pt x="2343" y="19050"/>
                  </a:lnTo>
                  <a:lnTo>
                    <a:pt x="6912" y="16228"/>
                  </a:lnTo>
                  <a:lnTo>
                    <a:pt x="9613" y="13993"/>
                  </a:lnTo>
                  <a:lnTo>
                    <a:pt x="43752" y="5793"/>
                  </a:lnTo>
                  <a:lnTo>
                    <a:pt x="83971" y="1717"/>
                  </a:lnTo>
                  <a:lnTo>
                    <a:pt x="127755" y="508"/>
                  </a:lnTo>
                  <a:lnTo>
                    <a:pt x="169186" y="151"/>
                  </a:lnTo>
                  <a:lnTo>
                    <a:pt x="21503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8" name="SMARTInkShape-46">
            <a:extLst>
              <a:ext uri="{FF2B5EF4-FFF2-40B4-BE49-F238E27FC236}">
                <a16:creationId xmlns:a16="http://schemas.microsoft.com/office/drawing/2014/main" id="{2061C40C-78F7-4A60-9E87-8CDFC681A64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388475" y="2571763"/>
            <a:ext cx="411652" cy="535769"/>
          </a:xfrm>
          <a:custGeom>
            <a:avLst/>
            <a:gdLst/>
            <a:ahLst/>
            <a:cxnLst/>
            <a:rect l="0" t="0" r="0" b="0"/>
            <a:pathLst>
              <a:path w="411652" h="535769">
                <a:moveTo>
                  <a:pt x="308291" y="535768"/>
                </a:moveTo>
                <a:lnTo>
                  <a:pt x="308291" y="535768"/>
                </a:lnTo>
                <a:lnTo>
                  <a:pt x="313031" y="535768"/>
                </a:lnTo>
                <a:lnTo>
                  <a:pt x="314427" y="534776"/>
                </a:lnTo>
                <a:lnTo>
                  <a:pt x="315358" y="533122"/>
                </a:lnTo>
                <a:lnTo>
                  <a:pt x="316852" y="528080"/>
                </a:lnTo>
                <a:lnTo>
                  <a:pt x="358848" y="526845"/>
                </a:lnTo>
                <a:lnTo>
                  <a:pt x="403320" y="526838"/>
                </a:lnTo>
                <a:lnTo>
                  <a:pt x="411651" y="526838"/>
                </a:lnTo>
                <a:lnTo>
                  <a:pt x="406775" y="526838"/>
                </a:lnTo>
                <a:lnTo>
                  <a:pt x="406517" y="496950"/>
                </a:lnTo>
                <a:lnTo>
                  <a:pt x="403871" y="491065"/>
                </a:lnTo>
                <a:lnTo>
                  <a:pt x="401777" y="488107"/>
                </a:lnTo>
                <a:lnTo>
                  <a:pt x="390683" y="446237"/>
                </a:lnTo>
                <a:lnTo>
                  <a:pt x="381768" y="403664"/>
                </a:lnTo>
                <a:lnTo>
                  <a:pt x="379997" y="365170"/>
                </a:lnTo>
                <a:lnTo>
                  <a:pt x="377135" y="332847"/>
                </a:lnTo>
                <a:lnTo>
                  <a:pt x="372676" y="310609"/>
                </a:lnTo>
                <a:lnTo>
                  <a:pt x="371046" y="267625"/>
                </a:lnTo>
                <a:lnTo>
                  <a:pt x="370831" y="223196"/>
                </a:lnTo>
                <a:lnTo>
                  <a:pt x="368157" y="178576"/>
                </a:lnTo>
                <a:lnTo>
                  <a:pt x="362421" y="134716"/>
                </a:lnTo>
                <a:lnTo>
                  <a:pt x="363106" y="121382"/>
                </a:lnTo>
                <a:lnTo>
                  <a:pt x="369070" y="99125"/>
                </a:lnTo>
                <a:lnTo>
                  <a:pt x="376129" y="84372"/>
                </a:lnTo>
                <a:lnTo>
                  <a:pt x="380626" y="39808"/>
                </a:lnTo>
                <a:lnTo>
                  <a:pt x="386777" y="26998"/>
                </a:lnTo>
                <a:lnTo>
                  <a:pt x="388286" y="14913"/>
                </a:lnTo>
                <a:lnTo>
                  <a:pt x="385847" y="8936"/>
                </a:lnTo>
                <a:lnTo>
                  <a:pt x="380086" y="510"/>
                </a:lnTo>
                <a:lnTo>
                  <a:pt x="354006" y="0"/>
                </a:lnTo>
                <a:lnTo>
                  <a:pt x="315289" y="12417"/>
                </a:lnTo>
                <a:lnTo>
                  <a:pt x="273991" y="23903"/>
                </a:lnTo>
                <a:lnTo>
                  <a:pt x="239368" y="32760"/>
                </a:lnTo>
                <a:lnTo>
                  <a:pt x="202982" y="41668"/>
                </a:lnTo>
                <a:lnTo>
                  <a:pt x="162215" y="51583"/>
                </a:lnTo>
                <a:lnTo>
                  <a:pt x="124559" y="65656"/>
                </a:lnTo>
                <a:lnTo>
                  <a:pt x="89258" y="76550"/>
                </a:lnTo>
                <a:lnTo>
                  <a:pt x="60499" y="87054"/>
                </a:lnTo>
                <a:lnTo>
                  <a:pt x="32501" y="102587"/>
                </a:lnTo>
                <a:lnTo>
                  <a:pt x="21014" y="106111"/>
                </a:lnTo>
                <a:lnTo>
                  <a:pt x="12602" y="110984"/>
                </a:lnTo>
                <a:lnTo>
                  <a:pt x="8201" y="116457"/>
                </a:lnTo>
                <a:lnTo>
                  <a:pt x="7028" y="119305"/>
                </a:lnTo>
                <a:lnTo>
                  <a:pt x="5254" y="121205"/>
                </a:lnTo>
                <a:lnTo>
                  <a:pt x="636" y="123315"/>
                </a:lnTo>
                <a:lnTo>
                  <a:pt x="0" y="124869"/>
                </a:lnTo>
                <a:lnTo>
                  <a:pt x="568" y="126898"/>
                </a:lnTo>
                <a:lnTo>
                  <a:pt x="3869" y="132542"/>
                </a:lnTo>
                <a:lnTo>
                  <a:pt x="4440" y="138261"/>
                </a:lnTo>
                <a:lnTo>
                  <a:pt x="5513" y="139795"/>
                </a:lnTo>
                <a:lnTo>
                  <a:pt x="7220" y="140817"/>
                </a:lnTo>
                <a:lnTo>
                  <a:pt x="9350" y="141499"/>
                </a:lnTo>
                <a:lnTo>
                  <a:pt x="31536" y="158254"/>
                </a:lnTo>
                <a:lnTo>
                  <a:pt x="34491" y="159077"/>
                </a:lnTo>
                <a:lnTo>
                  <a:pt x="40419" y="165282"/>
                </a:lnTo>
                <a:lnTo>
                  <a:pt x="45369" y="174655"/>
                </a:lnTo>
                <a:lnTo>
                  <a:pt x="54126" y="210508"/>
                </a:lnTo>
                <a:lnTo>
                  <a:pt x="50571" y="248975"/>
                </a:lnTo>
                <a:lnTo>
                  <a:pt x="47052" y="281790"/>
                </a:lnTo>
                <a:lnTo>
                  <a:pt x="39725" y="320286"/>
                </a:lnTo>
                <a:lnTo>
                  <a:pt x="31271" y="356828"/>
                </a:lnTo>
                <a:lnTo>
                  <a:pt x="24265" y="399990"/>
                </a:lnTo>
                <a:lnTo>
                  <a:pt x="22540" y="419682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SMARTInkShape-Group28">
            <a:extLst>
              <a:ext uri="{FF2B5EF4-FFF2-40B4-BE49-F238E27FC236}">
                <a16:creationId xmlns:a16="http://schemas.microsoft.com/office/drawing/2014/main" id="{1E00B658-977A-4CBB-96D2-F0FE65831E06}"/>
              </a:ext>
            </a:extLst>
          </p:cNvPr>
          <p:cNvGrpSpPr/>
          <p:nvPr/>
        </p:nvGrpSpPr>
        <p:grpSpPr>
          <a:xfrm>
            <a:off x="2298175" y="4295299"/>
            <a:ext cx="496815" cy="928569"/>
            <a:chOff x="2298175" y="4295299"/>
            <a:chExt cx="496815" cy="928569"/>
          </a:xfrm>
        </p:grpSpPr>
        <p:sp>
          <p:nvSpPr>
            <p:cNvPr id="69" name="SMARTInkShape-47">
              <a:extLst>
                <a:ext uri="{FF2B5EF4-FFF2-40B4-BE49-F238E27FC236}">
                  <a16:creationId xmlns:a16="http://schemas.microsoft.com/office/drawing/2014/main" id="{CFBF5BC5-D352-4BE8-BD9D-50DE4F746B1F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2384226" y="4830961"/>
              <a:ext cx="410764" cy="392907"/>
            </a:xfrm>
            <a:custGeom>
              <a:avLst/>
              <a:gdLst/>
              <a:ahLst/>
              <a:cxnLst/>
              <a:rect l="0" t="0" r="0" b="0"/>
              <a:pathLst>
                <a:path w="410764" h="392907">
                  <a:moveTo>
                    <a:pt x="375047" y="392906"/>
                  </a:moveTo>
                  <a:lnTo>
                    <a:pt x="375047" y="392906"/>
                  </a:lnTo>
                  <a:lnTo>
                    <a:pt x="375047" y="388167"/>
                  </a:lnTo>
                  <a:lnTo>
                    <a:pt x="377693" y="383192"/>
                  </a:lnTo>
                  <a:lnTo>
                    <a:pt x="388350" y="366043"/>
                  </a:lnTo>
                  <a:lnTo>
                    <a:pt x="394953" y="341571"/>
                  </a:lnTo>
                  <a:lnTo>
                    <a:pt x="397247" y="337848"/>
                  </a:lnTo>
                  <a:lnTo>
                    <a:pt x="406174" y="298506"/>
                  </a:lnTo>
                  <a:lnTo>
                    <a:pt x="410363" y="257271"/>
                  </a:lnTo>
                  <a:lnTo>
                    <a:pt x="410731" y="212923"/>
                  </a:lnTo>
                  <a:lnTo>
                    <a:pt x="410763" y="168300"/>
                  </a:lnTo>
                  <a:lnTo>
                    <a:pt x="403077" y="128394"/>
                  </a:lnTo>
                  <a:lnTo>
                    <a:pt x="394257" y="84620"/>
                  </a:lnTo>
                  <a:lnTo>
                    <a:pt x="391993" y="47883"/>
                  </a:lnTo>
                  <a:lnTo>
                    <a:pt x="384348" y="20039"/>
                  </a:lnTo>
                  <a:lnTo>
                    <a:pt x="383987" y="4612"/>
                  </a:lnTo>
                  <a:lnTo>
                    <a:pt x="384976" y="3075"/>
                  </a:lnTo>
                  <a:lnTo>
                    <a:pt x="386627" y="2050"/>
                  </a:lnTo>
                  <a:lnTo>
                    <a:pt x="392897" y="3"/>
                  </a:lnTo>
                  <a:lnTo>
                    <a:pt x="388163" y="4741"/>
                  </a:lnTo>
                  <a:lnTo>
                    <a:pt x="383192" y="7068"/>
                  </a:lnTo>
                  <a:lnTo>
                    <a:pt x="343911" y="8857"/>
                  </a:lnTo>
                  <a:lnTo>
                    <a:pt x="311681" y="6269"/>
                  </a:lnTo>
                  <a:lnTo>
                    <a:pt x="271911" y="1238"/>
                  </a:lnTo>
                  <a:lnTo>
                    <a:pt x="231974" y="244"/>
                  </a:lnTo>
                  <a:lnTo>
                    <a:pt x="198490" y="72"/>
                  </a:lnTo>
                  <a:lnTo>
                    <a:pt x="154265" y="14"/>
                  </a:lnTo>
                  <a:lnTo>
                    <a:pt x="111832" y="3"/>
                  </a:lnTo>
                  <a:lnTo>
                    <a:pt x="70192" y="0"/>
                  </a:lnTo>
                  <a:lnTo>
                    <a:pt x="44954" y="0"/>
                  </a:lnTo>
                  <a:lnTo>
                    <a:pt x="37178" y="2645"/>
                  </a:lnTo>
                  <a:lnTo>
                    <a:pt x="30414" y="6136"/>
                  </a:lnTo>
                  <a:lnTo>
                    <a:pt x="18408" y="8820"/>
                  </a:lnTo>
                  <a:lnTo>
                    <a:pt x="12725" y="39973"/>
                  </a:lnTo>
                  <a:lnTo>
                    <a:pt x="17472" y="80442"/>
                  </a:lnTo>
                  <a:lnTo>
                    <a:pt x="20391" y="100894"/>
                  </a:lnTo>
                  <a:lnTo>
                    <a:pt x="25526" y="139212"/>
                  </a:lnTo>
                  <a:lnTo>
                    <a:pt x="26539" y="177870"/>
                  </a:lnTo>
                  <a:lnTo>
                    <a:pt x="24094" y="216815"/>
                  </a:lnTo>
                  <a:lnTo>
                    <a:pt x="19091" y="257691"/>
                  </a:lnTo>
                  <a:lnTo>
                    <a:pt x="11966" y="300566"/>
                  </a:lnTo>
                  <a:lnTo>
                    <a:pt x="6884" y="338727"/>
                  </a:lnTo>
                  <a:lnTo>
                    <a:pt x="403" y="381683"/>
                  </a:lnTo>
                  <a:lnTo>
                    <a:pt x="0" y="3929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48">
              <a:extLst>
                <a:ext uri="{FF2B5EF4-FFF2-40B4-BE49-F238E27FC236}">
                  <a16:creationId xmlns:a16="http://schemas.microsoft.com/office/drawing/2014/main" id="{2B564A78-8B2F-49FB-A679-CF5A3F4C09EA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2298175" y="4295299"/>
              <a:ext cx="461099" cy="348139"/>
            </a:xfrm>
            <a:custGeom>
              <a:avLst/>
              <a:gdLst/>
              <a:ahLst/>
              <a:cxnLst/>
              <a:rect l="0" t="0" r="0" b="0"/>
              <a:pathLst>
                <a:path w="461099" h="348139">
                  <a:moveTo>
                    <a:pt x="362872" y="330279"/>
                  </a:moveTo>
                  <a:lnTo>
                    <a:pt x="362872" y="330279"/>
                  </a:lnTo>
                  <a:lnTo>
                    <a:pt x="405713" y="330279"/>
                  </a:lnTo>
                  <a:lnTo>
                    <a:pt x="435939" y="330279"/>
                  </a:lnTo>
                  <a:lnTo>
                    <a:pt x="442641" y="327633"/>
                  </a:lnTo>
                  <a:lnTo>
                    <a:pt x="448926" y="324143"/>
                  </a:lnTo>
                  <a:lnTo>
                    <a:pt x="461094" y="321350"/>
                  </a:lnTo>
                  <a:lnTo>
                    <a:pt x="461097" y="321350"/>
                  </a:lnTo>
                  <a:lnTo>
                    <a:pt x="461098" y="316609"/>
                  </a:lnTo>
                  <a:lnTo>
                    <a:pt x="460106" y="315213"/>
                  </a:lnTo>
                  <a:lnTo>
                    <a:pt x="458452" y="314282"/>
                  </a:lnTo>
                  <a:lnTo>
                    <a:pt x="453410" y="312788"/>
                  </a:lnTo>
                  <a:lnTo>
                    <a:pt x="452720" y="309937"/>
                  </a:lnTo>
                  <a:lnTo>
                    <a:pt x="452536" y="307788"/>
                  </a:lnTo>
                  <a:lnTo>
                    <a:pt x="449687" y="302755"/>
                  </a:lnTo>
                  <a:lnTo>
                    <a:pt x="446104" y="297210"/>
                  </a:lnTo>
                  <a:lnTo>
                    <a:pt x="444088" y="288511"/>
                  </a:lnTo>
                  <a:lnTo>
                    <a:pt x="443253" y="247816"/>
                  </a:lnTo>
                  <a:lnTo>
                    <a:pt x="443239" y="207349"/>
                  </a:lnTo>
                  <a:lnTo>
                    <a:pt x="443239" y="167143"/>
                  </a:lnTo>
                  <a:lnTo>
                    <a:pt x="443239" y="124930"/>
                  </a:lnTo>
                  <a:lnTo>
                    <a:pt x="443239" y="83409"/>
                  </a:lnTo>
                  <a:lnTo>
                    <a:pt x="444231" y="68507"/>
                  </a:lnTo>
                  <a:lnTo>
                    <a:pt x="450307" y="51434"/>
                  </a:lnTo>
                  <a:lnTo>
                    <a:pt x="452168" y="6790"/>
                  </a:lnTo>
                  <a:lnTo>
                    <a:pt x="452168" y="4487"/>
                  </a:lnTo>
                  <a:lnTo>
                    <a:pt x="453160" y="2951"/>
                  </a:lnTo>
                  <a:lnTo>
                    <a:pt x="454814" y="1927"/>
                  </a:lnTo>
                  <a:lnTo>
                    <a:pt x="459857" y="285"/>
                  </a:lnTo>
                  <a:lnTo>
                    <a:pt x="455990" y="0"/>
                  </a:lnTo>
                  <a:lnTo>
                    <a:pt x="454716" y="953"/>
                  </a:lnTo>
                  <a:lnTo>
                    <a:pt x="453301" y="4657"/>
                  </a:lnTo>
                  <a:lnTo>
                    <a:pt x="451931" y="6041"/>
                  </a:lnTo>
                  <a:lnTo>
                    <a:pt x="447764" y="7579"/>
                  </a:lnTo>
                  <a:lnTo>
                    <a:pt x="404586" y="8762"/>
                  </a:lnTo>
                  <a:lnTo>
                    <a:pt x="379862" y="11442"/>
                  </a:lnTo>
                  <a:lnTo>
                    <a:pt x="340100" y="16496"/>
                  </a:lnTo>
                  <a:lnTo>
                    <a:pt x="305744" y="17371"/>
                  </a:lnTo>
                  <a:lnTo>
                    <a:pt x="270428" y="17630"/>
                  </a:lnTo>
                  <a:lnTo>
                    <a:pt x="230089" y="22448"/>
                  </a:lnTo>
                  <a:lnTo>
                    <a:pt x="191458" y="25419"/>
                  </a:lnTo>
                  <a:lnTo>
                    <a:pt x="150135" y="26299"/>
                  </a:lnTo>
                  <a:lnTo>
                    <a:pt x="111213" y="31300"/>
                  </a:lnTo>
                  <a:lnTo>
                    <a:pt x="69634" y="34750"/>
                  </a:lnTo>
                  <a:lnTo>
                    <a:pt x="28474" y="35487"/>
                  </a:lnTo>
                  <a:lnTo>
                    <a:pt x="8142" y="35589"/>
                  </a:lnTo>
                  <a:lnTo>
                    <a:pt x="1672" y="40337"/>
                  </a:lnTo>
                  <a:lnTo>
                    <a:pt x="1025" y="41734"/>
                  </a:lnTo>
                  <a:lnTo>
                    <a:pt x="1586" y="42666"/>
                  </a:lnTo>
                  <a:lnTo>
                    <a:pt x="2952" y="43287"/>
                  </a:lnTo>
                  <a:lnTo>
                    <a:pt x="2871" y="43701"/>
                  </a:lnTo>
                  <a:lnTo>
                    <a:pt x="134" y="44161"/>
                  </a:lnTo>
                  <a:lnTo>
                    <a:pt x="0" y="45275"/>
                  </a:lnTo>
                  <a:lnTo>
                    <a:pt x="4267" y="54194"/>
                  </a:lnTo>
                  <a:lnTo>
                    <a:pt x="7910" y="65252"/>
                  </a:lnTo>
                  <a:lnTo>
                    <a:pt x="26651" y="104227"/>
                  </a:lnTo>
                  <a:lnTo>
                    <a:pt x="37460" y="128898"/>
                  </a:lnTo>
                  <a:lnTo>
                    <a:pt x="40884" y="170071"/>
                  </a:lnTo>
                  <a:lnTo>
                    <a:pt x="40308" y="206360"/>
                  </a:lnTo>
                  <a:lnTo>
                    <a:pt x="31669" y="248070"/>
                  </a:lnTo>
                  <a:lnTo>
                    <a:pt x="20408" y="290007"/>
                  </a:lnTo>
                  <a:lnTo>
                    <a:pt x="8309" y="328895"/>
                  </a:lnTo>
                  <a:lnTo>
                    <a:pt x="5684" y="34813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2" name="SMARTInkShape-49">
            <a:extLst>
              <a:ext uri="{FF2B5EF4-FFF2-40B4-BE49-F238E27FC236}">
                <a16:creationId xmlns:a16="http://schemas.microsoft.com/office/drawing/2014/main" id="{50E75244-C306-40CC-BB10-5B09F526348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384226" y="5779333"/>
            <a:ext cx="267892" cy="16035"/>
          </a:xfrm>
          <a:custGeom>
            <a:avLst/>
            <a:gdLst/>
            <a:ahLst/>
            <a:cxnLst/>
            <a:rect l="0" t="0" r="0" b="0"/>
            <a:pathLst>
              <a:path w="267892" h="16035">
                <a:moveTo>
                  <a:pt x="0" y="16034"/>
                </a:moveTo>
                <a:lnTo>
                  <a:pt x="0" y="16034"/>
                </a:lnTo>
                <a:lnTo>
                  <a:pt x="9481" y="11295"/>
                </a:lnTo>
                <a:lnTo>
                  <a:pt x="45644" y="7348"/>
                </a:lnTo>
                <a:lnTo>
                  <a:pt x="89232" y="2396"/>
                </a:lnTo>
                <a:lnTo>
                  <a:pt x="131140" y="0"/>
                </a:lnTo>
                <a:lnTo>
                  <a:pt x="171757" y="5407"/>
                </a:lnTo>
                <a:lnTo>
                  <a:pt x="212962" y="6768"/>
                </a:lnTo>
                <a:lnTo>
                  <a:pt x="253492" y="7060"/>
                </a:lnTo>
                <a:lnTo>
                  <a:pt x="267891" y="7104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SMARTInkShape-50">
            <a:extLst>
              <a:ext uri="{FF2B5EF4-FFF2-40B4-BE49-F238E27FC236}">
                <a16:creationId xmlns:a16="http://schemas.microsoft.com/office/drawing/2014/main" id="{A77CE52C-CC5E-4F6D-91DB-CADA5F418FD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411015" y="5223867"/>
            <a:ext cx="383978" cy="17861"/>
          </a:xfrm>
          <a:custGeom>
            <a:avLst/>
            <a:gdLst/>
            <a:ahLst/>
            <a:cxnLst/>
            <a:rect l="0" t="0" r="0" b="0"/>
            <a:pathLst>
              <a:path w="383978" h="17861">
                <a:moveTo>
                  <a:pt x="0" y="17860"/>
                </a:moveTo>
                <a:lnTo>
                  <a:pt x="0" y="17860"/>
                </a:lnTo>
                <a:lnTo>
                  <a:pt x="0" y="9038"/>
                </a:lnTo>
                <a:lnTo>
                  <a:pt x="7689" y="1251"/>
                </a:lnTo>
                <a:lnTo>
                  <a:pt x="13303" y="371"/>
                </a:lnTo>
                <a:lnTo>
                  <a:pt x="55685" y="0"/>
                </a:lnTo>
                <a:lnTo>
                  <a:pt x="83477" y="992"/>
                </a:lnTo>
                <a:lnTo>
                  <a:pt x="100311" y="7068"/>
                </a:lnTo>
                <a:lnTo>
                  <a:pt x="144941" y="8857"/>
                </a:lnTo>
                <a:lnTo>
                  <a:pt x="186219" y="8925"/>
                </a:lnTo>
                <a:lnTo>
                  <a:pt x="229119" y="8930"/>
                </a:lnTo>
                <a:lnTo>
                  <a:pt x="270863" y="9922"/>
                </a:lnTo>
                <a:lnTo>
                  <a:pt x="306586" y="17031"/>
                </a:lnTo>
                <a:lnTo>
                  <a:pt x="348258" y="17811"/>
                </a:lnTo>
                <a:lnTo>
                  <a:pt x="383977" y="1786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SMARTInkShape-51">
            <a:extLst>
              <a:ext uri="{FF2B5EF4-FFF2-40B4-BE49-F238E27FC236}">
                <a16:creationId xmlns:a16="http://schemas.microsoft.com/office/drawing/2014/main" id="{7F63507C-2F78-42C4-94B9-30624E5EE8FA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339578" y="4652367"/>
            <a:ext cx="357189" cy="17032"/>
          </a:xfrm>
          <a:custGeom>
            <a:avLst/>
            <a:gdLst/>
            <a:ahLst/>
            <a:cxnLst/>
            <a:rect l="0" t="0" r="0" b="0"/>
            <a:pathLst>
              <a:path w="357189" h="17032">
                <a:moveTo>
                  <a:pt x="0" y="0"/>
                </a:moveTo>
                <a:lnTo>
                  <a:pt x="0" y="0"/>
                </a:lnTo>
                <a:lnTo>
                  <a:pt x="31043" y="0"/>
                </a:lnTo>
                <a:lnTo>
                  <a:pt x="36287" y="2645"/>
                </a:lnTo>
                <a:lnTo>
                  <a:pt x="41924" y="6136"/>
                </a:lnTo>
                <a:lnTo>
                  <a:pt x="53628" y="8378"/>
                </a:lnTo>
                <a:lnTo>
                  <a:pt x="95998" y="8923"/>
                </a:lnTo>
                <a:lnTo>
                  <a:pt x="111236" y="9920"/>
                </a:lnTo>
                <a:lnTo>
                  <a:pt x="140804" y="17031"/>
                </a:lnTo>
                <a:lnTo>
                  <a:pt x="161774" y="16621"/>
                </a:lnTo>
                <a:lnTo>
                  <a:pt x="200848" y="9467"/>
                </a:lnTo>
                <a:lnTo>
                  <a:pt x="240703" y="8976"/>
                </a:lnTo>
                <a:lnTo>
                  <a:pt x="282750" y="8933"/>
                </a:lnTo>
                <a:lnTo>
                  <a:pt x="323452" y="8929"/>
                </a:lnTo>
                <a:lnTo>
                  <a:pt x="357188" y="8929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SMARTInkShape-52">
            <a:extLst>
              <a:ext uri="{FF2B5EF4-FFF2-40B4-BE49-F238E27FC236}">
                <a16:creationId xmlns:a16="http://schemas.microsoft.com/office/drawing/2014/main" id="{13E0CE1B-57A2-4849-A25E-C130F07DB230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384226" y="3125390"/>
            <a:ext cx="321470" cy="8931"/>
          </a:xfrm>
          <a:custGeom>
            <a:avLst/>
            <a:gdLst/>
            <a:ahLst/>
            <a:cxnLst/>
            <a:rect l="0" t="0" r="0" b="0"/>
            <a:pathLst>
              <a:path w="321470" h="8931">
                <a:moveTo>
                  <a:pt x="0" y="0"/>
                </a:moveTo>
                <a:lnTo>
                  <a:pt x="0" y="0"/>
                </a:lnTo>
                <a:lnTo>
                  <a:pt x="41919" y="0"/>
                </a:lnTo>
                <a:lnTo>
                  <a:pt x="56518" y="993"/>
                </a:lnTo>
                <a:lnTo>
                  <a:pt x="73488" y="7068"/>
                </a:lnTo>
                <a:lnTo>
                  <a:pt x="118002" y="8882"/>
                </a:lnTo>
                <a:lnTo>
                  <a:pt x="157870" y="8927"/>
                </a:lnTo>
                <a:lnTo>
                  <a:pt x="180601" y="7938"/>
                </a:lnTo>
                <a:lnTo>
                  <a:pt x="198320" y="1862"/>
                </a:lnTo>
                <a:lnTo>
                  <a:pt x="220635" y="368"/>
                </a:lnTo>
                <a:lnTo>
                  <a:pt x="229690" y="2810"/>
                </a:lnTo>
                <a:lnTo>
                  <a:pt x="238015" y="6210"/>
                </a:lnTo>
                <a:lnTo>
                  <a:pt x="279707" y="8860"/>
                </a:lnTo>
                <a:lnTo>
                  <a:pt x="321469" y="893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346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Standard of volume=liter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Kiloliter (kl)=1000 liter</a:t>
            </a:r>
          </a:p>
          <a:p>
            <a:r>
              <a:rPr lang="en-US" dirty="0"/>
              <a:t>Dekaliter (dal)=10 liter</a:t>
            </a:r>
            <a:r>
              <a:rPr lang="en-US" b="1" dirty="0"/>
              <a:t> </a:t>
            </a:r>
          </a:p>
          <a:p>
            <a:pPr marL="137160" indent="0">
              <a:buNone/>
            </a:pPr>
            <a:r>
              <a:rPr lang="en-US" b="1" dirty="0"/>
              <a:t>Liter (l)</a:t>
            </a:r>
          </a:p>
          <a:p>
            <a:r>
              <a:rPr lang="en-US" dirty="0"/>
              <a:t>Deciliter (dl)=0.1 liter</a:t>
            </a:r>
          </a:p>
          <a:p>
            <a:r>
              <a:rPr lang="en-US" dirty="0"/>
              <a:t>Centiliter (cl)=0.01 liter</a:t>
            </a:r>
          </a:p>
          <a:p>
            <a:r>
              <a:rPr lang="en-US" dirty="0"/>
              <a:t>milliliter (ml)=0.001 liter</a:t>
            </a:r>
          </a:p>
          <a:p>
            <a:r>
              <a:rPr lang="en-US" dirty="0"/>
              <a:t>Microliter (</a:t>
            </a:r>
            <a:r>
              <a:rPr lang="en-US" dirty="0" err="1"/>
              <a:t>ul</a:t>
            </a:r>
            <a:r>
              <a:rPr lang="en-US" dirty="0"/>
              <a:t>)=0.000 001 liter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617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Standard of mass=grams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Kilogram(kg)=1000 gram</a:t>
            </a:r>
          </a:p>
          <a:p>
            <a:r>
              <a:rPr lang="en-US" dirty="0"/>
              <a:t>Dekagram (dag)=10 gram</a:t>
            </a:r>
          </a:p>
          <a:p>
            <a:pPr marL="137160" indent="0">
              <a:buNone/>
            </a:pPr>
            <a:r>
              <a:rPr lang="en-US" b="1" dirty="0"/>
              <a:t>Gram (g)</a:t>
            </a:r>
          </a:p>
          <a:p>
            <a:r>
              <a:rPr lang="en-US" dirty="0"/>
              <a:t>Decigram(dg)=0.1 gram</a:t>
            </a:r>
          </a:p>
          <a:p>
            <a:r>
              <a:rPr lang="en-US" dirty="0"/>
              <a:t>Centigram (cg)=0.01 gram</a:t>
            </a:r>
          </a:p>
          <a:p>
            <a:r>
              <a:rPr lang="en-US" dirty="0"/>
              <a:t>Milligram (mg)=0.001 gram</a:t>
            </a:r>
          </a:p>
          <a:p>
            <a:r>
              <a:rPr lang="en-US" dirty="0"/>
              <a:t>Microgram (</a:t>
            </a:r>
            <a:r>
              <a:rPr lang="en-US" dirty="0" err="1"/>
              <a:t>ug</a:t>
            </a:r>
            <a:r>
              <a:rPr lang="en-US" dirty="0"/>
              <a:t>)=0.000 001 gram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936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Standard of length=meter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Kilometer (km)=1000 meters</a:t>
            </a:r>
          </a:p>
          <a:p>
            <a:r>
              <a:rPr lang="en-US" dirty="0" err="1"/>
              <a:t>Dekameter</a:t>
            </a:r>
            <a:r>
              <a:rPr lang="en-US" dirty="0"/>
              <a:t> (dam)=10 meters</a:t>
            </a:r>
          </a:p>
          <a:p>
            <a:pPr marL="137160" indent="0">
              <a:buNone/>
            </a:pPr>
            <a:r>
              <a:rPr lang="en-US" b="1" dirty="0"/>
              <a:t>Meter (m)</a:t>
            </a:r>
          </a:p>
          <a:p>
            <a:r>
              <a:rPr lang="en-US" dirty="0"/>
              <a:t>Decimeter (</a:t>
            </a:r>
            <a:r>
              <a:rPr lang="en-US" dirty="0" err="1"/>
              <a:t>dm</a:t>
            </a:r>
            <a:r>
              <a:rPr lang="en-US" dirty="0"/>
              <a:t>)=0.1 meter</a:t>
            </a:r>
          </a:p>
          <a:p>
            <a:r>
              <a:rPr lang="en-US" dirty="0"/>
              <a:t>Centimeter (cm)=0.01 meter</a:t>
            </a:r>
          </a:p>
          <a:p>
            <a:r>
              <a:rPr lang="en-US" dirty="0"/>
              <a:t>millimeter (mm)=0.001 meter</a:t>
            </a:r>
          </a:p>
          <a:p>
            <a:r>
              <a:rPr lang="en-US" dirty="0"/>
              <a:t>Micrometer (um)=0.000 001 meter</a:t>
            </a:r>
          </a:p>
        </p:txBody>
      </p:sp>
    </p:spTree>
    <p:extLst>
      <p:ext uri="{BB962C8B-B14F-4D97-AF65-F5344CB8AC3E}">
        <p14:creationId xmlns:p14="http://schemas.microsoft.com/office/powerpoint/2010/main" val="20677605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5875</TotalTime>
  <Words>431</Words>
  <Application>Microsoft Office PowerPoint</Application>
  <PresentationFormat>On-screen Show (4:3)</PresentationFormat>
  <Paragraphs>71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Aharoni</vt:lpstr>
      <vt:lpstr>Algerian</vt:lpstr>
      <vt:lpstr>Arial</vt:lpstr>
      <vt:lpstr>Arial Black</vt:lpstr>
      <vt:lpstr>Broadway</vt:lpstr>
      <vt:lpstr>Calibri</vt:lpstr>
      <vt:lpstr>Office Theme</vt:lpstr>
      <vt:lpstr>PowerPoint Presentation</vt:lpstr>
      <vt:lpstr>Why use the Metric System? - Base of 10, making it easy to use - Consistent with other scientists around the world. </vt:lpstr>
      <vt:lpstr>Explosion of Mars Climate Orbiter in 1999 was due to unit confusion( $125 million dollars) . </vt:lpstr>
      <vt:lpstr> Metric system’s base units</vt:lpstr>
      <vt:lpstr> Tools used to measure in Metric System?</vt:lpstr>
      <vt:lpstr>Prefixes</vt:lpstr>
      <vt:lpstr>Standard of volume=liter</vt:lpstr>
      <vt:lpstr>Standard of mass=grams</vt:lpstr>
      <vt:lpstr>Standard of length=meter</vt:lpstr>
      <vt:lpstr>PowerPoint Presentation</vt:lpstr>
      <vt:lpstr>How-to use a meter stick.</vt:lpstr>
      <vt:lpstr>How-to use a triple-beam balance.</vt:lpstr>
      <vt:lpstr>What is the mass if the following beams read as below? </vt:lpstr>
      <vt:lpstr> How-to use a graduated cylinder.</vt:lpstr>
    </vt:vector>
  </TitlesOfParts>
  <Company>HSD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 of International Units</dc:title>
  <dc:creator>Hollow - Tyler</dc:creator>
  <cp:lastModifiedBy>Hollow, Tyler</cp:lastModifiedBy>
  <cp:revision>82</cp:revision>
  <cp:lastPrinted>2017-09-07T14:47:06Z</cp:lastPrinted>
  <dcterms:created xsi:type="dcterms:W3CDTF">2011-09-07T15:54:10Z</dcterms:created>
  <dcterms:modified xsi:type="dcterms:W3CDTF">2018-09-07T19:20:14Z</dcterms:modified>
</cp:coreProperties>
</file>