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56" r:id="rId2"/>
    <p:sldId id="260" r:id="rId3"/>
    <p:sldId id="272" r:id="rId4"/>
    <p:sldId id="264" r:id="rId5"/>
    <p:sldId id="273" r:id="rId6"/>
    <p:sldId id="274" r:id="rId7"/>
    <p:sldId id="275" r:id="rId8"/>
    <p:sldId id="276" r:id="rId9"/>
    <p:sldId id="277" r:id="rId10"/>
    <p:sldId id="262" r:id="rId11"/>
    <p:sldId id="263" r:id="rId12"/>
    <p:sldId id="295" r:id="rId13"/>
    <p:sldId id="285" r:id="rId14"/>
    <p:sldId id="286" r:id="rId15"/>
    <p:sldId id="287" r:id="rId16"/>
    <p:sldId id="265" r:id="rId17"/>
    <p:sldId id="266" r:id="rId18"/>
    <p:sldId id="267" r:id="rId19"/>
    <p:sldId id="268" r:id="rId20"/>
    <p:sldId id="269" r:id="rId21"/>
    <p:sldId id="270" r:id="rId22"/>
    <p:sldId id="271" r:id="rId23"/>
    <p:sldId id="278" r:id="rId24"/>
    <p:sldId id="279" r:id="rId25"/>
    <p:sldId id="280" r:id="rId26"/>
    <p:sldId id="281" r:id="rId27"/>
    <p:sldId id="282" r:id="rId28"/>
    <p:sldId id="283" r:id="rId29"/>
    <p:sldId id="284" r:id="rId30"/>
    <p:sldId id="289" r:id="rId31"/>
    <p:sldId id="290" r:id="rId32"/>
    <p:sldId id="291" r:id="rId33"/>
    <p:sldId id="292" r:id="rId34"/>
    <p:sldId id="293" r:id="rId35"/>
    <p:sldId id="294" r:id="rId36"/>
    <p:sldId id="296"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67" autoAdjust="0"/>
  </p:normalViewPr>
  <p:slideViewPr>
    <p:cSldViewPr>
      <p:cViewPr varScale="1">
        <p:scale>
          <a:sx n="70" d="100"/>
          <a:sy n="70" d="100"/>
        </p:scale>
        <p:origin x="516" y="72"/>
      </p:cViewPr>
      <p:guideLst>
        <p:guide orient="horz" pos="2160"/>
        <p:guide pos="2880"/>
      </p:guideLst>
    </p:cSldViewPr>
  </p:slideViewPr>
  <p:outlineViewPr>
    <p:cViewPr>
      <p:scale>
        <a:sx n="33" d="100"/>
        <a:sy n="33" d="100"/>
      </p:scale>
      <p:origin x="48" y="1648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effectLst/>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effectLst/>
                <a:latin typeface="+mn-lt"/>
              </a:defRPr>
            </a:lvl1pPr>
          </a:lstStyle>
          <a:p>
            <a:pPr>
              <a:defRPr/>
            </a:pPr>
            <a:fld id="{C9394FD5-2DCA-4C3E-B12E-6C91C9D3506B}" type="datetimeFigureOut">
              <a:rPr lang="en-US"/>
              <a:pPr>
                <a:defRPr/>
              </a:pPr>
              <a:t>12/7/2015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effectLst/>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effectLst/>
                <a:latin typeface="+mn-lt"/>
              </a:defRPr>
            </a:lvl1pPr>
          </a:lstStyle>
          <a:p>
            <a:pPr>
              <a:defRPr/>
            </a:pPr>
            <a:fld id="{713EFBB5-3B1D-4FC0-AD59-01EADB1CB284}" type="slidenum">
              <a:rPr lang="en-US"/>
              <a:pPr>
                <a:defRPr/>
              </a:pPr>
              <a:t>‹#›</a:t>
            </a:fld>
            <a:endParaRPr lang="en-US"/>
          </a:p>
        </p:txBody>
      </p:sp>
    </p:spTree>
    <p:extLst>
      <p:ext uri="{BB962C8B-B14F-4D97-AF65-F5344CB8AC3E}">
        <p14:creationId xmlns:p14="http://schemas.microsoft.com/office/powerpoint/2010/main" val="2947580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1B1082-6F47-4E47-A404-054DF511DB42}" type="slidenum">
              <a:rPr lang="en-US"/>
              <a:pPr fontAlgn="base">
                <a:spcBef>
                  <a:spcPct val="0"/>
                </a:spcBef>
                <a:spcAft>
                  <a:spcPct val="0"/>
                </a:spcAft>
                <a:defRPr/>
              </a:pPr>
              <a:t>16</a:t>
            </a:fld>
            <a:endParaRPr lang="en-US"/>
          </a:p>
        </p:txBody>
      </p:sp>
    </p:spTree>
    <p:extLst>
      <p:ext uri="{BB962C8B-B14F-4D97-AF65-F5344CB8AC3E}">
        <p14:creationId xmlns:p14="http://schemas.microsoft.com/office/powerpoint/2010/main" val="1656590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DFF308E9-34E6-4FD2-8FF9-5F980AB00325}" type="datetimeFigureOut">
              <a:rPr lang="en-US"/>
              <a:pPr>
                <a:defRPr/>
              </a:pPr>
              <a:t>12/7/2015</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D4A5C176-D835-4DED-997A-57D9D692E99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C567D6B-F9E4-449C-A217-B9581DF1621D}" type="datetimeFigureOut">
              <a:rPr lang="en-US"/>
              <a:pPr>
                <a:defRPr/>
              </a:pPr>
              <a:t>12/7/2015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B1C848D-12BE-4665-BCEB-21F4BE516E1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3338F57-C11D-4543-9E8C-DFADCF4C2BEC}" type="datetimeFigureOut">
              <a:rPr lang="en-US"/>
              <a:pPr>
                <a:defRPr/>
              </a:pPr>
              <a:t>12/7/2015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981895C-F9B0-403D-9B8A-1FC67F4E287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945A25F8-D383-4776-9F24-80AD0AE21EF9}" type="datetimeFigureOut">
              <a:rPr lang="en-US"/>
              <a:pPr>
                <a:defRPr/>
              </a:pPr>
              <a:t>12/7/2015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141A7EB-5170-4919-8084-B143E2173D6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17B1604E-2053-4D87-A49B-D3E17570630F}" type="datetimeFigureOut">
              <a:rPr lang="en-US"/>
              <a:pPr>
                <a:defRPr/>
              </a:pPr>
              <a:t>12/7/2015</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96F5A904-2E05-4DDD-9470-7B9F5B15E92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B128D72F-5DEF-4252-9420-1B2F18BB1E73}" type="datetimeFigureOut">
              <a:rPr lang="en-US"/>
              <a:pPr>
                <a:defRPr/>
              </a:pPr>
              <a:t>12/7/2015</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E19F528-5606-4F9A-A07E-150C8713C87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56587D26-33D4-498C-9229-1960B97552B7}" type="datetimeFigureOut">
              <a:rPr lang="en-US"/>
              <a:pPr>
                <a:defRPr/>
              </a:pPr>
              <a:t>12/7/2015</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5A78C110-0FB2-4DDF-8ED9-6F255F7092C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6524728B-E8AE-4DF2-82D9-D92782665E80}" type="datetimeFigureOut">
              <a:rPr lang="en-US"/>
              <a:pPr>
                <a:defRPr/>
              </a:pPr>
              <a:t>12/7/2015</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3E56B5EB-07A8-4D89-852C-FFA8AD95ADE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EC3F1B9-5243-4A58-A8A9-CDFE74D36FB2}" type="datetimeFigureOut">
              <a:rPr lang="en-US"/>
              <a:pPr>
                <a:defRPr/>
              </a:pPr>
              <a:t>12/7/2015</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4DA145B-D7A2-42DE-93D8-E58FA8675C5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174AD836-A408-46AA-A4EC-FDB46131E003}" type="datetimeFigureOut">
              <a:rPr lang="en-US"/>
              <a:pPr>
                <a:defRPr/>
              </a:pPr>
              <a:t>12/7/2015</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D590A44E-EAEE-4735-8BC2-A52D9963174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Right Triangle 9"/>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A7212922-680E-442C-9D47-C64128E5790B}" type="datetimeFigureOut">
              <a:rPr lang="en-US"/>
              <a:pPr>
                <a:defRPr/>
              </a:pPr>
              <a:t>12/7/2015</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D3BE5A29-F691-429A-B855-9225F18C3E9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effectLst/>
                <a:latin typeface="+mn-lt"/>
              </a:defRPr>
            </a:lvl1pPr>
            <a:extLst/>
          </a:lstStyle>
          <a:p>
            <a:pPr>
              <a:defRPr/>
            </a:pPr>
            <a:fld id="{B3E8F7EF-7FED-4E9A-8496-5A01D14F82A4}" type="datetimeFigureOut">
              <a:rPr lang="en-US"/>
              <a:pPr>
                <a:defRPr/>
              </a:pPr>
              <a:t>12/7/2015</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effectLst/>
                <a:latin typeface="+mn-lt"/>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effectLst/>
                <a:latin typeface="+mn-lt"/>
              </a:defRPr>
            </a:lvl1pPr>
            <a:extLst/>
          </a:lstStyle>
          <a:p>
            <a:pPr>
              <a:defRPr/>
            </a:pPr>
            <a:fld id="{243D9234-8348-4E16-8967-0EBEFDDAF0C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2" r:id="rId2"/>
    <p:sldLayoutId id="2147483697" r:id="rId3"/>
    <p:sldLayoutId id="2147483698" r:id="rId4"/>
    <p:sldLayoutId id="2147483699" r:id="rId5"/>
    <p:sldLayoutId id="2147483700" r:id="rId6"/>
    <p:sldLayoutId id="2147483693" r:id="rId7"/>
    <p:sldLayoutId id="2147483701" r:id="rId8"/>
    <p:sldLayoutId id="2147483702" r:id="rId9"/>
    <p:sldLayoutId id="2147483694" r:id="rId10"/>
    <p:sldLayoutId id="2147483695"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video.nationalgeographic.com/video/player/national-geographic-channel/shows/explorer-1/ngc-the-skin-gun.html" TargetMode="External"/><Relationship Id="rId2" Type="http://schemas.openxmlformats.org/officeDocument/2006/relationships/hyperlink" Target="http://www.youtube.com/watch?v=yl44qcDhSeg" TargetMode="Externa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ordblood.com/" TargetMode="External"/><Relationship Id="rId2" Type="http://schemas.openxmlformats.org/officeDocument/2006/relationships/hyperlink" Target="http://www.cordblood.com/video/news/index.asp?vid=20100109_nbc11_sf_200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Cell Growth and Division	</a:t>
            </a:r>
            <a:endParaRPr lang="en-US" dirty="0"/>
          </a:p>
        </p:txBody>
      </p:sp>
      <p:sp>
        <p:nvSpPr>
          <p:cNvPr id="14338" name="Subtitle 2"/>
          <p:cNvSpPr>
            <a:spLocks noGrp="1"/>
          </p:cNvSpPr>
          <p:nvPr>
            <p:ph type="subTitle" idx="1"/>
          </p:nvPr>
        </p:nvSpPr>
        <p:spPr>
          <a:xfrm>
            <a:off x="685800" y="3611563"/>
            <a:ext cx="7772400" cy="1200150"/>
          </a:xfrm>
        </p:spPr>
        <p:txBody>
          <a:bodyPr/>
          <a:lstStyle/>
          <a:p>
            <a:pPr marR="0" eaLnBrk="1" hangingPunct="1"/>
            <a:r>
              <a:rPr lang="en-US" smtClean="0"/>
              <a:t>Chapter 10</a:t>
            </a:r>
          </a:p>
        </p:txBody>
      </p:sp>
      <p:pic>
        <p:nvPicPr>
          <p:cNvPr id="14339" name="Picture 2"/>
          <p:cNvPicPr>
            <a:picLocks noChangeAspect="1" noChangeArrowheads="1"/>
          </p:cNvPicPr>
          <p:nvPr/>
        </p:nvPicPr>
        <p:blipFill>
          <a:blip r:embed="rId2"/>
          <a:srcRect/>
          <a:stretch>
            <a:fillRect/>
          </a:stretch>
        </p:blipFill>
        <p:spPr bwMode="auto">
          <a:xfrm>
            <a:off x="5867400" y="228600"/>
            <a:ext cx="2362200" cy="193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1"/>
          <p:cNvSpPr>
            <a:spLocks noGrp="1"/>
          </p:cNvSpPr>
          <p:nvPr>
            <p:ph idx="1"/>
          </p:nvPr>
        </p:nvSpPr>
        <p:spPr/>
        <p:txBody>
          <a:bodyPr/>
          <a:lstStyle/>
          <a:p>
            <a:pPr eaLnBrk="1" hangingPunct="1"/>
            <a:r>
              <a:rPr lang="en-US" smtClean="0"/>
              <a:t>Cytokinesis = division of the cytoplasm to make two daughter cells</a:t>
            </a:r>
          </a:p>
          <a:p>
            <a:pPr lvl="1" eaLnBrk="1" hangingPunct="1"/>
            <a:r>
              <a:rPr lang="en-US" smtClean="0"/>
              <a:t>The cytoplasm pinches in half</a:t>
            </a:r>
          </a:p>
          <a:p>
            <a:pPr lvl="1" eaLnBrk="1" hangingPunct="1"/>
            <a:r>
              <a:rPr lang="en-US" smtClean="0"/>
              <a:t>Each of the two daughter cells has an identical set of chromosomes</a:t>
            </a:r>
          </a:p>
        </p:txBody>
      </p:sp>
      <p:sp>
        <p:nvSpPr>
          <p:cNvPr id="3" name="Title 2"/>
          <p:cNvSpPr>
            <a:spLocks noGrp="1"/>
          </p:cNvSpPr>
          <p:nvPr>
            <p:ph type="title"/>
          </p:nvPr>
        </p:nvSpPr>
        <p:spPr/>
        <p:txBody>
          <a:bodyPr/>
          <a:lstStyle/>
          <a:p>
            <a:pPr eaLnBrk="1" fontAlgn="auto" hangingPunct="1">
              <a:spcAft>
                <a:spcPts val="0"/>
              </a:spcAft>
              <a:defRPr/>
            </a:pPr>
            <a:r>
              <a:rPr lang="en-US" dirty="0" err="1" smtClean="0"/>
              <a:t>Cytokinesis</a:t>
            </a:r>
            <a:endParaRPr lang="en-US" dirty="0"/>
          </a:p>
        </p:txBody>
      </p:sp>
      <p:pic>
        <p:nvPicPr>
          <p:cNvPr id="23555" name="Picture 2"/>
          <p:cNvPicPr>
            <a:picLocks noChangeAspect="1" noChangeArrowheads="1"/>
          </p:cNvPicPr>
          <p:nvPr/>
        </p:nvPicPr>
        <p:blipFill>
          <a:blip r:embed="rId2"/>
          <a:srcRect/>
          <a:stretch>
            <a:fillRect/>
          </a:stretch>
        </p:blipFill>
        <p:spPr bwMode="auto">
          <a:xfrm>
            <a:off x="3352800" y="3767138"/>
            <a:ext cx="3276600" cy="3090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1"/>
          <p:cNvSpPr>
            <a:spLocks noGrp="1"/>
          </p:cNvSpPr>
          <p:nvPr>
            <p:ph idx="1"/>
          </p:nvPr>
        </p:nvSpPr>
        <p:spPr/>
        <p:txBody>
          <a:bodyPr/>
          <a:lstStyle/>
          <a:p>
            <a:pPr eaLnBrk="1" hangingPunct="1"/>
            <a:endParaRPr lang="en-US"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The Cell Cycle</a:t>
            </a:r>
            <a:endParaRPr lang="en-US" dirty="0"/>
          </a:p>
        </p:txBody>
      </p:sp>
      <p:pic>
        <p:nvPicPr>
          <p:cNvPr id="24579" name="Picture 6" descr="BIO10NAE_03_10_04_005_LRIM_24 - altered"/>
          <p:cNvPicPr>
            <a:picLocks noChangeAspect="1" noChangeArrowheads="1"/>
          </p:cNvPicPr>
          <p:nvPr/>
        </p:nvPicPr>
        <p:blipFill>
          <a:blip r:embed="rId2"/>
          <a:srcRect l="4167"/>
          <a:stretch>
            <a:fillRect/>
          </a:stretch>
        </p:blipFill>
        <p:spPr bwMode="auto">
          <a:xfrm>
            <a:off x="-14288" y="1295400"/>
            <a:ext cx="9158288" cy="353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85800"/>
          </a:xfrm>
        </p:spPr>
        <p:txBody>
          <a:bodyPr>
            <a:normAutofit/>
          </a:bodyPr>
          <a:lstStyle/>
          <a:p>
            <a:r>
              <a:rPr lang="en-US" sz="2400" dirty="0" smtClean="0"/>
              <a:t>Cell Cycle Diagram		</a:t>
            </a:r>
            <a:endParaRPr lang="en-US" sz="2400" dirty="0"/>
          </a:p>
        </p:txBody>
      </p:sp>
      <p:sp>
        <p:nvSpPr>
          <p:cNvPr id="5" name="Text Placeholder 4"/>
          <p:cNvSpPr>
            <a:spLocks noGrp="1"/>
          </p:cNvSpPr>
          <p:nvPr>
            <p:ph type="body" idx="1"/>
          </p:nvPr>
        </p:nvSpPr>
        <p:spPr>
          <a:xfrm>
            <a:off x="228600" y="533400"/>
            <a:ext cx="2667000" cy="1066800"/>
          </a:xfrm>
        </p:spPr>
        <p:txBody>
          <a:bodyPr/>
          <a:lstStyle/>
          <a:p>
            <a:r>
              <a:rPr lang="en-US" sz="2000" dirty="0" smtClean="0"/>
              <a:t>Label the sections with the following terms</a:t>
            </a:r>
            <a:endParaRPr lang="en-US" sz="2000" dirty="0"/>
          </a:p>
        </p:txBody>
      </p:sp>
      <p:sp>
        <p:nvSpPr>
          <p:cNvPr id="7" name="Text Placeholder 6"/>
          <p:cNvSpPr>
            <a:spLocks noGrp="1"/>
          </p:cNvSpPr>
          <p:nvPr>
            <p:ph type="body" sz="half" idx="3"/>
          </p:nvPr>
        </p:nvSpPr>
        <p:spPr>
          <a:xfrm>
            <a:off x="2667000" y="533400"/>
            <a:ext cx="6477000" cy="457200"/>
          </a:xfrm>
        </p:spPr>
        <p:txBody>
          <a:bodyPr>
            <a:normAutofit fontScale="85000" lnSpcReduction="10000"/>
          </a:bodyPr>
          <a:lstStyle/>
          <a:p>
            <a:r>
              <a:rPr lang="en-US" dirty="0" smtClean="0"/>
              <a:t>Then add this information in the correct place!</a:t>
            </a:r>
            <a:endParaRPr lang="en-US" dirty="0"/>
          </a:p>
        </p:txBody>
      </p:sp>
      <p:sp>
        <p:nvSpPr>
          <p:cNvPr id="6" name="Content Placeholder 5"/>
          <p:cNvSpPr>
            <a:spLocks noGrp="1"/>
          </p:cNvSpPr>
          <p:nvPr>
            <p:ph sz="quarter" idx="2"/>
          </p:nvPr>
        </p:nvSpPr>
        <p:spPr>
          <a:xfrm>
            <a:off x="304800" y="1600200"/>
            <a:ext cx="4038600" cy="4495800"/>
          </a:xfrm>
        </p:spPr>
        <p:txBody>
          <a:bodyPr>
            <a:normAutofit lnSpcReduction="10000"/>
          </a:bodyPr>
          <a:lstStyle/>
          <a:p>
            <a:r>
              <a:rPr lang="en-US" dirty="0" err="1" smtClean="0"/>
              <a:t>Interphase</a:t>
            </a:r>
            <a:endParaRPr lang="en-US" dirty="0" smtClean="0"/>
          </a:p>
          <a:p>
            <a:r>
              <a:rPr lang="en-US" dirty="0" smtClean="0"/>
              <a:t>Prophase</a:t>
            </a:r>
          </a:p>
          <a:p>
            <a:r>
              <a:rPr lang="en-US" dirty="0" err="1" smtClean="0"/>
              <a:t>Telophase</a:t>
            </a:r>
            <a:endParaRPr lang="en-US" dirty="0" smtClean="0"/>
          </a:p>
          <a:p>
            <a:r>
              <a:rPr lang="en-US" dirty="0" smtClean="0"/>
              <a:t>G1</a:t>
            </a:r>
          </a:p>
          <a:p>
            <a:r>
              <a:rPr lang="en-US" dirty="0" smtClean="0"/>
              <a:t>G2</a:t>
            </a:r>
          </a:p>
          <a:p>
            <a:r>
              <a:rPr lang="en-US" dirty="0" smtClean="0"/>
              <a:t>Metaphase</a:t>
            </a:r>
          </a:p>
          <a:p>
            <a:r>
              <a:rPr lang="en-US" dirty="0" smtClean="0"/>
              <a:t>S</a:t>
            </a:r>
          </a:p>
          <a:p>
            <a:r>
              <a:rPr lang="en-US" dirty="0" err="1" smtClean="0"/>
              <a:t>Cytokinesis</a:t>
            </a:r>
            <a:endParaRPr lang="en-US" dirty="0" smtClean="0"/>
          </a:p>
          <a:p>
            <a:r>
              <a:rPr lang="en-US" dirty="0" smtClean="0"/>
              <a:t>Cell Division</a:t>
            </a:r>
          </a:p>
          <a:p>
            <a:r>
              <a:rPr lang="en-US" dirty="0" smtClean="0"/>
              <a:t>Anaphase</a:t>
            </a:r>
          </a:p>
          <a:p>
            <a:r>
              <a:rPr lang="en-US" dirty="0" smtClean="0"/>
              <a:t>Mitosis</a:t>
            </a:r>
          </a:p>
        </p:txBody>
      </p:sp>
      <p:sp>
        <p:nvSpPr>
          <p:cNvPr id="8" name="Content Placeholder 7"/>
          <p:cNvSpPr>
            <a:spLocks noGrp="1"/>
          </p:cNvSpPr>
          <p:nvPr>
            <p:ph sz="quarter" idx="4"/>
          </p:nvPr>
        </p:nvSpPr>
        <p:spPr>
          <a:xfrm>
            <a:off x="2667000" y="1066800"/>
            <a:ext cx="6477000" cy="5791200"/>
          </a:xfrm>
        </p:spPr>
        <p:txBody>
          <a:bodyPr>
            <a:normAutofit fontScale="92500"/>
          </a:bodyPr>
          <a:lstStyle/>
          <a:p>
            <a:r>
              <a:rPr lang="en-US" dirty="0" smtClean="0"/>
              <a:t>Chromosomes condense</a:t>
            </a:r>
          </a:p>
          <a:p>
            <a:r>
              <a:rPr lang="en-US" dirty="0" smtClean="0"/>
              <a:t>Cytoplasm divides</a:t>
            </a:r>
          </a:p>
          <a:p>
            <a:r>
              <a:rPr lang="en-US" dirty="0" smtClean="0"/>
              <a:t>Chromosomes align at the “equator”</a:t>
            </a:r>
          </a:p>
          <a:p>
            <a:r>
              <a:rPr lang="en-US" dirty="0" smtClean="0"/>
              <a:t>Microtubules assemble into a spindle</a:t>
            </a:r>
          </a:p>
          <a:p>
            <a:r>
              <a:rPr lang="en-US" dirty="0" smtClean="0"/>
              <a:t>Nuclear membrane breaks up </a:t>
            </a:r>
          </a:p>
          <a:p>
            <a:r>
              <a:rPr lang="en-US" dirty="0" smtClean="0"/>
              <a:t>Sister </a:t>
            </a:r>
            <a:r>
              <a:rPr lang="en-US" dirty="0" err="1" smtClean="0"/>
              <a:t>chromatids</a:t>
            </a:r>
            <a:r>
              <a:rPr lang="en-US" dirty="0" smtClean="0"/>
              <a:t> move toward opposite poles</a:t>
            </a:r>
          </a:p>
          <a:p>
            <a:r>
              <a:rPr lang="en-US" dirty="0" err="1" smtClean="0"/>
              <a:t>Centrosomes</a:t>
            </a:r>
            <a:r>
              <a:rPr lang="en-US" dirty="0" smtClean="0"/>
              <a:t> (with </a:t>
            </a:r>
            <a:r>
              <a:rPr lang="en-US" dirty="0" err="1" smtClean="0"/>
              <a:t>centrioles</a:t>
            </a:r>
            <a:r>
              <a:rPr lang="en-US" dirty="0" smtClean="0"/>
              <a:t> in animal cells) move to opposite poles</a:t>
            </a:r>
          </a:p>
          <a:p>
            <a:r>
              <a:rPr lang="en-US" dirty="0" smtClean="0"/>
              <a:t>New nuclear membranes form</a:t>
            </a:r>
          </a:p>
          <a:p>
            <a:r>
              <a:rPr lang="en-US" dirty="0" smtClean="0"/>
              <a:t>DNA replication occurs/chromosomes duplicate</a:t>
            </a:r>
          </a:p>
          <a:p>
            <a:r>
              <a:rPr lang="en-US" dirty="0" smtClean="0"/>
              <a:t>Cells undergo normal metabolic processes</a:t>
            </a:r>
          </a:p>
          <a:p>
            <a:r>
              <a:rPr lang="en-US" dirty="0" smtClean="0"/>
              <a:t>Spindle/microtubules attach to sister </a:t>
            </a:r>
            <a:r>
              <a:rPr lang="en-US" dirty="0" err="1" smtClean="0"/>
              <a:t>chromatids</a:t>
            </a:r>
            <a:endParaRPr lang="en-US" dirty="0" smtClean="0"/>
          </a:p>
          <a:p>
            <a:r>
              <a:rPr lang="en-US" dirty="0" smtClean="0"/>
              <a:t>Chromosomes reach the poles</a:t>
            </a:r>
          </a:p>
          <a:p>
            <a:r>
              <a:rPr lang="en-US" dirty="0" smtClean="0"/>
              <a:t>Cell makes proteins for mitosis</a:t>
            </a:r>
          </a:p>
        </p:txBody>
      </p:sp>
    </p:spTree>
    <p:extLst>
      <p:ext uri="{BB962C8B-B14F-4D97-AF65-F5344CB8AC3E}">
        <p14:creationId xmlns:p14="http://schemas.microsoft.com/office/powerpoint/2010/main" val="3544259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1"/>
          <p:cNvSpPr>
            <a:spLocks noGrp="1"/>
          </p:cNvSpPr>
          <p:nvPr>
            <p:ph idx="4294967295"/>
          </p:nvPr>
        </p:nvSpPr>
        <p:spPr>
          <a:xfrm>
            <a:off x="381000" y="1219200"/>
            <a:ext cx="8229600" cy="4525963"/>
          </a:xfrm>
        </p:spPr>
        <p:txBody>
          <a:bodyPr/>
          <a:lstStyle/>
          <a:p>
            <a:pPr eaLnBrk="1" hangingPunct="1"/>
            <a:r>
              <a:rPr lang="en-US" smtClean="0"/>
              <a:t>Limits to Cell Size </a:t>
            </a:r>
          </a:p>
          <a:p>
            <a:pPr eaLnBrk="1" hangingPunct="1"/>
            <a:endParaRPr lang="en-US" smtClean="0"/>
          </a:p>
          <a:p>
            <a:pPr lvl="1" eaLnBrk="1" hangingPunct="1"/>
            <a:r>
              <a:rPr lang="en-US" smtClean="0"/>
              <a:t>1) Information Overload – as size increases, DNA is not able to provide information for all the needs of the cell.  (Library analogy)</a:t>
            </a:r>
          </a:p>
          <a:p>
            <a:pPr lvl="1" eaLnBrk="1" hangingPunct="1">
              <a:buFont typeface="Verdana" pitchFamily="34" charset="0"/>
              <a:buNone/>
            </a:pPr>
            <a:endParaRPr lang="en-US" smtClean="0"/>
          </a:p>
        </p:txBody>
      </p:sp>
      <p:sp>
        <p:nvSpPr>
          <p:cNvPr id="3" name="Title 2"/>
          <p:cNvSpPr>
            <a:spLocks noGrp="1"/>
          </p:cNvSpPr>
          <p:nvPr>
            <p:ph type="title" idx="4294967295"/>
          </p:nvPr>
        </p:nvSpPr>
        <p:spPr/>
        <p:txBody>
          <a:bodyPr rtlCol="0"/>
          <a:lstStyle/>
          <a:p>
            <a:pPr eaLnBrk="1" fontAlgn="auto" hangingPunct="1">
              <a:spcAft>
                <a:spcPts val="0"/>
              </a:spcAft>
              <a:defRPr/>
            </a:pPr>
            <a:r>
              <a:rPr lang="en-US" dirty="0" smtClean="0"/>
              <a:t>10.1 Cell Growth and Division</a:t>
            </a:r>
            <a:endParaRPr lang="en-US" dirty="0"/>
          </a:p>
        </p:txBody>
      </p:sp>
      <p:pic>
        <p:nvPicPr>
          <p:cNvPr id="25603" name="Picture 4" descr="BIO10NAE_03_10_03_005_LRIM_05"/>
          <p:cNvPicPr>
            <a:picLocks noChangeAspect="1" noChangeArrowheads="1"/>
          </p:cNvPicPr>
          <p:nvPr/>
        </p:nvPicPr>
        <p:blipFill>
          <a:blip r:embed="rId2"/>
          <a:srcRect l="17143" t="18462" r="18571" b="26154"/>
          <a:stretch>
            <a:fillRect/>
          </a:stretch>
        </p:blipFill>
        <p:spPr bwMode="auto">
          <a:xfrm>
            <a:off x="5486400" y="3505200"/>
            <a:ext cx="28194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1"/>
          <p:cNvSpPr>
            <a:spLocks noGrp="1"/>
          </p:cNvSpPr>
          <p:nvPr>
            <p:ph idx="4294967295"/>
          </p:nvPr>
        </p:nvSpPr>
        <p:spPr/>
        <p:txBody>
          <a:bodyPr/>
          <a:lstStyle/>
          <a:p>
            <a:pPr lvl="1" eaLnBrk="1" hangingPunct="1"/>
            <a:r>
              <a:rPr lang="en-US" smtClean="0"/>
              <a:t>2) Material exchange - </a:t>
            </a:r>
            <a:r>
              <a:rPr lang="en-US" smtClean="0">
                <a:cs typeface="Arial" charset="0"/>
              </a:rPr>
              <a:t>If a cell gets too large, the surface area of the cell is not large enough to get oxygen and nutrients in and waste out</a:t>
            </a:r>
          </a:p>
          <a:p>
            <a:pPr lvl="1" eaLnBrk="1" hangingPunct="1">
              <a:buFont typeface="Verdana" pitchFamily="34" charset="0"/>
              <a:buNone/>
            </a:pPr>
            <a:r>
              <a:rPr lang="en-US" smtClean="0">
                <a:cs typeface="Arial" charset="0"/>
              </a:rPr>
              <a:t>	 -surface area to volume ratio</a:t>
            </a:r>
          </a:p>
          <a:p>
            <a:pPr lvl="1" eaLnBrk="1" hangingPunct="1">
              <a:buFont typeface="Verdana" pitchFamily="34" charset="0"/>
              <a:buNone/>
            </a:pPr>
            <a:r>
              <a:rPr lang="en-US" smtClean="0">
                <a:cs typeface="Arial" charset="0"/>
              </a:rPr>
              <a:t>   -traffic analogy</a:t>
            </a:r>
            <a:endParaRPr lang="en-US" smtClean="0"/>
          </a:p>
        </p:txBody>
      </p:sp>
      <p:sp>
        <p:nvSpPr>
          <p:cNvPr id="3" name="Title 2"/>
          <p:cNvSpPr>
            <a:spLocks noGrp="1"/>
          </p:cNvSpPr>
          <p:nvPr>
            <p:ph type="title" idx="4294967295"/>
          </p:nvPr>
        </p:nvSpPr>
        <p:spPr/>
        <p:txBody>
          <a:bodyPr rtlCol="0"/>
          <a:lstStyle/>
          <a:p>
            <a:pPr eaLnBrk="1" fontAlgn="auto" hangingPunct="1">
              <a:spcAft>
                <a:spcPts val="0"/>
              </a:spcAft>
              <a:defRPr/>
            </a:pPr>
            <a:r>
              <a:rPr lang="en-US" dirty="0" smtClean="0"/>
              <a:t>Limit to Cell Size (Cont.)</a:t>
            </a:r>
            <a:endParaRPr lang="en-US" dirty="0"/>
          </a:p>
        </p:txBody>
      </p:sp>
      <p:pic>
        <p:nvPicPr>
          <p:cNvPr id="26627" name="Picture 3" descr="BIO10NAE_03_10_03_005_LRIM_03"/>
          <p:cNvPicPr>
            <a:picLocks noChangeAspect="1" noChangeArrowheads="1"/>
          </p:cNvPicPr>
          <p:nvPr/>
        </p:nvPicPr>
        <p:blipFill>
          <a:blip r:embed="rId2"/>
          <a:srcRect/>
          <a:stretch>
            <a:fillRect/>
          </a:stretch>
        </p:blipFill>
        <p:spPr bwMode="auto">
          <a:xfrm>
            <a:off x="0" y="4724400"/>
            <a:ext cx="9144000" cy="2286000"/>
          </a:xfrm>
          <a:prstGeom prst="rect">
            <a:avLst/>
          </a:prstGeom>
          <a:noFill/>
          <a:ln w="9525">
            <a:noFill/>
            <a:miter lim="800000"/>
            <a:headEnd/>
            <a:tailEnd/>
          </a:ln>
        </p:spPr>
      </p:pic>
      <p:pic>
        <p:nvPicPr>
          <p:cNvPr id="26628" name="Picture 6" descr="BIO10NAE_03_10_03_005_LRIM_04"/>
          <p:cNvPicPr>
            <a:picLocks noChangeAspect="1" noChangeArrowheads="1"/>
          </p:cNvPicPr>
          <p:nvPr/>
        </p:nvPicPr>
        <p:blipFill>
          <a:blip r:embed="rId3"/>
          <a:srcRect l="8571" t="31384" r="14285" b="24307"/>
          <a:stretch>
            <a:fillRect/>
          </a:stretch>
        </p:blipFill>
        <p:spPr bwMode="auto">
          <a:xfrm>
            <a:off x="5638800" y="2667000"/>
            <a:ext cx="27432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1"/>
          <p:cNvSpPr>
            <a:spLocks noGrp="1"/>
          </p:cNvSpPr>
          <p:nvPr>
            <p:ph idx="4294967295"/>
          </p:nvPr>
        </p:nvSpPr>
        <p:spPr/>
        <p:txBody>
          <a:bodyPr/>
          <a:lstStyle/>
          <a:p>
            <a:pPr eaLnBrk="1" hangingPunct="1"/>
            <a:r>
              <a:rPr lang="en-US" smtClean="0"/>
              <a:t>Cell Division = the process in which a cell divides into two new daughter cells</a:t>
            </a:r>
          </a:p>
          <a:p>
            <a:pPr eaLnBrk="1" hangingPunct="1"/>
            <a:r>
              <a:rPr lang="en-US" smtClean="0"/>
              <a:t>Asexual Reproduction = the production of genetically identical offspring from a single parent</a:t>
            </a:r>
          </a:p>
          <a:p>
            <a:pPr eaLnBrk="1" hangingPunct="1"/>
            <a:r>
              <a:rPr lang="en-US" smtClean="0"/>
              <a:t>Sexual Reproduction = offspring inherit some of their genetic information from each parent</a:t>
            </a:r>
          </a:p>
        </p:txBody>
      </p:sp>
      <p:sp>
        <p:nvSpPr>
          <p:cNvPr id="3" name="Title 2"/>
          <p:cNvSpPr>
            <a:spLocks noGrp="1"/>
          </p:cNvSpPr>
          <p:nvPr>
            <p:ph type="title" idx="4294967295"/>
          </p:nvPr>
        </p:nvSpPr>
        <p:spPr/>
        <p:txBody>
          <a:bodyPr rtlCol="0"/>
          <a:lstStyle/>
          <a:p>
            <a:pPr eaLnBrk="1" fontAlgn="auto" hangingPunct="1">
              <a:spcAft>
                <a:spcPts val="0"/>
              </a:spcAft>
              <a:defRPr/>
            </a:pPr>
            <a:r>
              <a:rPr lang="en-US" dirty="0" smtClean="0"/>
              <a:t>Cell Division</a:t>
            </a:r>
            <a:endParaRPr lang="en-US" dirty="0"/>
          </a:p>
        </p:txBody>
      </p:sp>
      <p:pic>
        <p:nvPicPr>
          <p:cNvPr id="27651" name="Picture 6" descr="BIO10NAE_03_10_04_005_LRIM_07"/>
          <p:cNvPicPr>
            <a:picLocks noChangeAspect="1" noChangeArrowheads="1"/>
          </p:cNvPicPr>
          <p:nvPr/>
        </p:nvPicPr>
        <p:blipFill>
          <a:blip r:embed="rId2"/>
          <a:srcRect/>
          <a:stretch>
            <a:fillRect/>
          </a:stretch>
        </p:blipFill>
        <p:spPr bwMode="auto">
          <a:xfrm>
            <a:off x="1676400" y="4495800"/>
            <a:ext cx="2362200" cy="2362200"/>
          </a:xfrm>
          <a:prstGeom prst="rect">
            <a:avLst/>
          </a:prstGeom>
          <a:noFill/>
          <a:ln w="9525">
            <a:noFill/>
            <a:miter lim="800000"/>
            <a:headEnd/>
            <a:tailEnd/>
          </a:ln>
        </p:spPr>
      </p:pic>
      <p:pic>
        <p:nvPicPr>
          <p:cNvPr id="27652" name="Picture 2"/>
          <p:cNvPicPr>
            <a:picLocks noChangeAspect="1" noChangeArrowheads="1"/>
          </p:cNvPicPr>
          <p:nvPr/>
        </p:nvPicPr>
        <p:blipFill>
          <a:blip r:embed="rId3"/>
          <a:srcRect/>
          <a:stretch>
            <a:fillRect/>
          </a:stretch>
        </p:blipFill>
        <p:spPr bwMode="auto">
          <a:xfrm>
            <a:off x="5257800" y="4724400"/>
            <a:ext cx="246697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p:cNvSpPr>
            <a:spLocks noGrp="1"/>
          </p:cNvSpPr>
          <p:nvPr>
            <p:ph idx="1"/>
          </p:nvPr>
        </p:nvSpPr>
        <p:spPr/>
        <p:txBody>
          <a:bodyPr/>
          <a:lstStyle/>
          <a:p>
            <a:pPr eaLnBrk="1" hangingPunct="1"/>
            <a:r>
              <a:rPr lang="en-US" smtClean="0"/>
              <a:t>How do cells know when to divide?????</a:t>
            </a:r>
          </a:p>
          <a:p>
            <a:pPr lvl="1" eaLnBrk="1" hangingPunct="1"/>
            <a:r>
              <a:rPr lang="en-US" smtClean="0"/>
              <a:t>Some cells don’t divide once they are formed (muscle and nerve)</a:t>
            </a:r>
          </a:p>
          <a:p>
            <a:pPr lvl="1" eaLnBrk="1" hangingPunct="1"/>
            <a:r>
              <a:rPr lang="en-US" smtClean="0"/>
              <a:t>Cells in the bone marrow that make blood cells and digestive tract divide as fast as every few hours</a:t>
            </a:r>
          </a:p>
          <a:p>
            <a:pPr eaLnBrk="1" hangingPunct="1"/>
            <a:r>
              <a:rPr lang="en-US" smtClean="0"/>
              <a:t>Cyclins = a family of proteins that regulates the cell cycle in eukaryotes</a:t>
            </a:r>
          </a:p>
          <a:p>
            <a:pPr lvl="1" eaLnBrk="1" hangingPunct="1">
              <a:buFont typeface="Verdana" pitchFamily="34" charset="0"/>
              <a:buNone/>
            </a:pPr>
            <a:endParaRPr lang="en-US"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10.3 Regulating the cell cycle	</a:t>
            </a:r>
            <a:endParaRPr lang="en-US" dirty="0"/>
          </a:p>
        </p:txBody>
      </p:sp>
      <p:pic>
        <p:nvPicPr>
          <p:cNvPr id="28675" name="Picture 4" descr="BIO10NAE_03_10_05_005_LRIM_01"/>
          <p:cNvPicPr>
            <a:picLocks noChangeAspect="1" noChangeArrowheads="1"/>
          </p:cNvPicPr>
          <p:nvPr/>
        </p:nvPicPr>
        <p:blipFill>
          <a:blip r:embed="rId3"/>
          <a:srcRect l="30833" b="16667"/>
          <a:stretch>
            <a:fillRect/>
          </a:stretch>
        </p:blipFill>
        <p:spPr bwMode="auto">
          <a:xfrm>
            <a:off x="381000" y="4724400"/>
            <a:ext cx="6324600" cy="1905000"/>
          </a:xfrm>
          <a:prstGeom prst="rect">
            <a:avLst/>
          </a:prstGeom>
          <a:noFill/>
          <a:ln w="9525">
            <a:noFill/>
            <a:miter lim="800000"/>
            <a:headEnd/>
            <a:tailEnd/>
          </a:ln>
        </p:spPr>
      </p:pic>
      <p:pic>
        <p:nvPicPr>
          <p:cNvPr id="28676" name="Picture 4" descr="BIO10NAE_03_10_05_005_LRIM_02"/>
          <p:cNvPicPr>
            <a:picLocks noChangeAspect="1" noChangeArrowheads="1"/>
          </p:cNvPicPr>
          <p:nvPr/>
        </p:nvPicPr>
        <p:blipFill>
          <a:blip r:embed="rId4"/>
          <a:srcRect l="21667" r="22501"/>
          <a:stretch>
            <a:fillRect/>
          </a:stretch>
        </p:blipFill>
        <p:spPr bwMode="auto">
          <a:xfrm>
            <a:off x="4038600" y="4572000"/>
            <a:ext cx="51054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1"/>
          <p:cNvSpPr>
            <a:spLocks noGrp="1"/>
          </p:cNvSpPr>
          <p:nvPr>
            <p:ph idx="1"/>
          </p:nvPr>
        </p:nvSpPr>
        <p:spPr/>
        <p:txBody>
          <a:bodyPr/>
          <a:lstStyle/>
          <a:p>
            <a:pPr eaLnBrk="1" hangingPunct="1"/>
            <a:r>
              <a:rPr lang="en-US" smtClean="0"/>
              <a:t>Regulatory proteins instruct the cells when to divide</a:t>
            </a:r>
          </a:p>
          <a:p>
            <a:pPr lvl="1" eaLnBrk="1" hangingPunct="1"/>
            <a:r>
              <a:rPr lang="en-US" smtClean="0"/>
              <a:t>Internal regulatory proteins make sure that steps in the cell cycle are completed before the next step occurs</a:t>
            </a:r>
          </a:p>
          <a:p>
            <a:pPr lvl="1" eaLnBrk="1" hangingPunct="1"/>
            <a:r>
              <a:rPr lang="en-US" smtClean="0"/>
              <a:t>External regulatory proteins direct the cell to speed up or slow down the cycle</a:t>
            </a:r>
          </a:p>
          <a:p>
            <a:pPr lvl="2" eaLnBrk="1" hangingPunct="1"/>
            <a:r>
              <a:rPr lang="en-US" smtClean="0"/>
              <a:t>Ex. Growth factors – stimulate the division of the cell (embryonic development and wound healing)</a:t>
            </a:r>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How do cells know when to divide?</a:t>
            </a:r>
            <a:endParaRPr lang="en-US" dirty="0"/>
          </a:p>
        </p:txBody>
      </p:sp>
      <p:pic>
        <p:nvPicPr>
          <p:cNvPr id="30723" name="Picture 2"/>
          <p:cNvPicPr>
            <a:picLocks noChangeAspect="1" noChangeArrowheads="1"/>
          </p:cNvPicPr>
          <p:nvPr/>
        </p:nvPicPr>
        <p:blipFill>
          <a:blip r:embed="rId2"/>
          <a:srcRect/>
          <a:stretch>
            <a:fillRect/>
          </a:stretch>
        </p:blipFill>
        <p:spPr bwMode="auto">
          <a:xfrm>
            <a:off x="4724400" y="5257800"/>
            <a:ext cx="1524000" cy="1238250"/>
          </a:xfrm>
          <a:prstGeom prst="rect">
            <a:avLst/>
          </a:prstGeom>
          <a:noFill/>
          <a:ln w="9525">
            <a:noFill/>
            <a:miter lim="800000"/>
            <a:headEnd/>
            <a:tailEnd/>
          </a:ln>
        </p:spPr>
      </p:pic>
      <p:pic>
        <p:nvPicPr>
          <p:cNvPr id="30724" name="Picture 3"/>
          <p:cNvPicPr>
            <a:picLocks noChangeAspect="1" noChangeArrowheads="1"/>
          </p:cNvPicPr>
          <p:nvPr/>
        </p:nvPicPr>
        <p:blipFill>
          <a:blip r:embed="rId3"/>
          <a:srcRect/>
          <a:stretch>
            <a:fillRect/>
          </a:stretch>
        </p:blipFill>
        <p:spPr bwMode="auto">
          <a:xfrm>
            <a:off x="381000" y="4852988"/>
            <a:ext cx="2667000" cy="2005012"/>
          </a:xfrm>
          <a:prstGeom prst="rect">
            <a:avLst/>
          </a:prstGeom>
          <a:noFill/>
          <a:ln w="9525">
            <a:noFill/>
            <a:miter lim="800000"/>
            <a:headEnd/>
            <a:tailEnd/>
          </a:ln>
        </p:spPr>
      </p:pic>
      <p:pic>
        <p:nvPicPr>
          <p:cNvPr id="30725" name="Picture 4"/>
          <p:cNvPicPr>
            <a:picLocks noChangeAspect="1" noChangeArrowheads="1"/>
          </p:cNvPicPr>
          <p:nvPr/>
        </p:nvPicPr>
        <p:blipFill>
          <a:blip r:embed="rId4"/>
          <a:srcRect/>
          <a:stretch>
            <a:fillRect/>
          </a:stretch>
        </p:blipFill>
        <p:spPr bwMode="auto">
          <a:xfrm>
            <a:off x="7296150" y="4495800"/>
            <a:ext cx="1847850" cy="258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1"/>
          <p:cNvSpPr>
            <a:spLocks noGrp="1"/>
          </p:cNvSpPr>
          <p:nvPr>
            <p:ph idx="1"/>
          </p:nvPr>
        </p:nvSpPr>
        <p:spPr/>
        <p:txBody>
          <a:bodyPr/>
          <a:lstStyle/>
          <a:p>
            <a:pPr eaLnBrk="1" hangingPunct="1"/>
            <a:r>
              <a:rPr lang="en-US" smtClean="0"/>
              <a:t>Apoptosis = programmed cell death</a:t>
            </a:r>
          </a:p>
          <a:p>
            <a:pPr lvl="1" eaLnBrk="1" hangingPunct="1"/>
            <a:r>
              <a:rPr lang="en-US" smtClean="0"/>
              <a:t>Cells either are damaged and die or they have programmed cell death</a:t>
            </a:r>
          </a:p>
          <a:p>
            <a:pPr lvl="1" eaLnBrk="1" hangingPunct="1"/>
            <a:r>
              <a:rPr lang="en-US" smtClean="0"/>
              <a:t>In apoptosis the cell and chromatin shrink, cell membrane breaks and other cells recycle it</a:t>
            </a:r>
          </a:p>
          <a:p>
            <a:pPr lvl="1" eaLnBrk="1" hangingPunct="1"/>
            <a:r>
              <a:rPr lang="en-US" smtClean="0"/>
              <a:t>Ex – mouse foot, human hand</a:t>
            </a:r>
          </a:p>
        </p:txBody>
      </p:sp>
      <p:sp>
        <p:nvSpPr>
          <p:cNvPr id="3" name="Title 2"/>
          <p:cNvSpPr>
            <a:spLocks noGrp="1"/>
          </p:cNvSpPr>
          <p:nvPr>
            <p:ph type="title"/>
          </p:nvPr>
        </p:nvSpPr>
        <p:spPr/>
        <p:txBody>
          <a:bodyPr/>
          <a:lstStyle/>
          <a:p>
            <a:pPr eaLnBrk="1" fontAlgn="auto" hangingPunct="1">
              <a:spcAft>
                <a:spcPts val="0"/>
              </a:spcAft>
              <a:defRPr/>
            </a:pPr>
            <a:r>
              <a:rPr lang="en-US" dirty="0" smtClean="0"/>
              <a:t>Apoptosis</a:t>
            </a:r>
            <a:endParaRPr lang="en-US" dirty="0"/>
          </a:p>
        </p:txBody>
      </p:sp>
      <p:pic>
        <p:nvPicPr>
          <p:cNvPr id="31747" name="Picture 2"/>
          <p:cNvPicPr>
            <a:picLocks noChangeAspect="1" noChangeArrowheads="1"/>
          </p:cNvPicPr>
          <p:nvPr/>
        </p:nvPicPr>
        <p:blipFill>
          <a:blip r:embed="rId2"/>
          <a:srcRect/>
          <a:stretch>
            <a:fillRect/>
          </a:stretch>
        </p:blipFill>
        <p:spPr bwMode="auto">
          <a:xfrm>
            <a:off x="3962400" y="4038600"/>
            <a:ext cx="2857500"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1"/>
          <p:cNvSpPr>
            <a:spLocks noGrp="1"/>
          </p:cNvSpPr>
          <p:nvPr>
            <p:ph idx="1"/>
          </p:nvPr>
        </p:nvSpPr>
        <p:spPr/>
        <p:txBody>
          <a:bodyPr/>
          <a:lstStyle/>
          <a:p>
            <a:pPr eaLnBrk="1" hangingPunct="1"/>
            <a:r>
              <a:rPr lang="en-US" smtClean="0"/>
              <a:t>Cancer = occurs when some of the body’s cells lose the ability to control growth</a:t>
            </a:r>
          </a:p>
          <a:p>
            <a:pPr lvl="1" eaLnBrk="1" hangingPunct="1"/>
            <a:r>
              <a:rPr lang="en-US" sz="2400" smtClean="0"/>
              <a:t>Cancer cells do not respond to the signals that regulate growth and divide uncontrollably</a:t>
            </a:r>
          </a:p>
          <a:p>
            <a:pPr lvl="1" eaLnBrk="1" hangingPunct="1"/>
            <a:r>
              <a:rPr lang="en-US" sz="2400" smtClean="0">
                <a:ea typeface="ＭＳ Ｐゴシック"/>
                <a:cs typeface="ＭＳ Ｐゴシック"/>
              </a:rPr>
              <a:t>Cancer cells absorb nutrients needed by other cells, block nerve connections, and prevent organs from functioning.</a:t>
            </a:r>
          </a:p>
          <a:p>
            <a:pPr lvl="1" eaLnBrk="1" hangingPunct="1"/>
            <a:endParaRPr lang="en-US" smtClean="0">
              <a:ea typeface="ＭＳ Ｐゴシック"/>
              <a:cs typeface="ＭＳ Ｐゴシック"/>
            </a:endParaRPr>
          </a:p>
        </p:txBody>
      </p:sp>
      <p:sp>
        <p:nvSpPr>
          <p:cNvPr id="3" name="Title 2"/>
          <p:cNvSpPr>
            <a:spLocks noGrp="1"/>
          </p:cNvSpPr>
          <p:nvPr>
            <p:ph type="title"/>
          </p:nvPr>
        </p:nvSpPr>
        <p:spPr/>
        <p:txBody>
          <a:bodyPr/>
          <a:lstStyle/>
          <a:p>
            <a:pPr eaLnBrk="1" fontAlgn="auto" hangingPunct="1">
              <a:spcAft>
                <a:spcPts val="0"/>
              </a:spcAft>
              <a:defRPr/>
            </a:pPr>
            <a:r>
              <a:rPr lang="en-US" dirty="0" smtClean="0"/>
              <a:t>Cancer</a:t>
            </a:r>
            <a:endParaRPr lang="en-US" dirty="0"/>
          </a:p>
        </p:txBody>
      </p:sp>
      <p:pic>
        <p:nvPicPr>
          <p:cNvPr id="32771" name="Picture 2"/>
          <p:cNvPicPr>
            <a:picLocks noChangeAspect="1" noChangeArrowheads="1"/>
          </p:cNvPicPr>
          <p:nvPr/>
        </p:nvPicPr>
        <p:blipFill>
          <a:blip r:embed="rId2"/>
          <a:srcRect/>
          <a:stretch>
            <a:fillRect/>
          </a:stretch>
        </p:blipFill>
        <p:spPr bwMode="auto">
          <a:xfrm>
            <a:off x="4724400" y="4343400"/>
            <a:ext cx="3067050" cy="219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1"/>
          <p:cNvSpPr>
            <a:spLocks noGrp="1"/>
          </p:cNvSpPr>
          <p:nvPr>
            <p:ph idx="1"/>
          </p:nvPr>
        </p:nvSpPr>
        <p:spPr>
          <a:xfrm>
            <a:off x="457200" y="685800"/>
            <a:ext cx="8229600" cy="4525963"/>
          </a:xfrm>
        </p:spPr>
        <p:txBody>
          <a:bodyPr/>
          <a:lstStyle/>
          <a:p>
            <a:pPr eaLnBrk="1" hangingPunct="1"/>
            <a:r>
              <a:rPr lang="en-US" smtClean="0"/>
              <a:t>Chromosomes – threadlike structures of DNA and protein that contains genetic information</a:t>
            </a:r>
          </a:p>
          <a:p>
            <a:pPr lvl="1" eaLnBrk="1" hangingPunct="1"/>
            <a:r>
              <a:rPr lang="en-US" smtClean="0"/>
              <a:t>Prokaryotes – chromosomes are in cytoplasm</a:t>
            </a:r>
          </a:p>
          <a:p>
            <a:pPr lvl="1" eaLnBrk="1" hangingPunct="1"/>
            <a:endParaRPr lang="en-US" smtClean="0"/>
          </a:p>
          <a:p>
            <a:pPr lvl="1" eaLnBrk="1" hangingPunct="1"/>
            <a:endParaRPr lang="en-US" smtClean="0"/>
          </a:p>
          <a:p>
            <a:pPr lvl="1" eaLnBrk="1" hangingPunct="1">
              <a:buFont typeface="Verdana" pitchFamily="34" charset="0"/>
              <a:buNone/>
            </a:pPr>
            <a:endParaRPr lang="en-US" smtClean="0"/>
          </a:p>
          <a:p>
            <a:pPr lvl="1" eaLnBrk="1" hangingPunct="1"/>
            <a:r>
              <a:rPr lang="en-US" smtClean="0"/>
              <a:t>Eukaryotes – chromosomes (chromatin) are in nucleus</a:t>
            </a:r>
          </a:p>
          <a:p>
            <a:pPr lvl="2" eaLnBrk="1" hangingPunct="1"/>
            <a:r>
              <a:rPr lang="en-US" smtClean="0"/>
              <a:t>Many eukaryotes have multiple chromosomes which make it possible to separate DNA in cell division</a:t>
            </a:r>
          </a:p>
        </p:txBody>
      </p:sp>
      <p:sp>
        <p:nvSpPr>
          <p:cNvPr id="3" name="Title 2"/>
          <p:cNvSpPr>
            <a:spLocks noGrp="1"/>
          </p:cNvSpPr>
          <p:nvPr>
            <p:ph type="title"/>
          </p:nvPr>
        </p:nvSpPr>
        <p:spPr>
          <a:xfrm>
            <a:off x="457200" y="-228600"/>
            <a:ext cx="8229600" cy="1143000"/>
          </a:xfrm>
        </p:spPr>
        <p:txBody>
          <a:bodyPr>
            <a:normAutofit fontScale="90000"/>
          </a:bodyPr>
          <a:lstStyle/>
          <a:p>
            <a:pPr eaLnBrk="1" fontAlgn="auto" hangingPunct="1">
              <a:spcAft>
                <a:spcPts val="0"/>
              </a:spcAft>
              <a:defRPr/>
            </a:pPr>
            <a:r>
              <a:rPr lang="en-US" dirty="0" smtClean="0"/>
              <a:t>10.2 The process of Cell Division</a:t>
            </a:r>
            <a:endParaRPr lang="en-US" dirty="0"/>
          </a:p>
        </p:txBody>
      </p:sp>
      <p:pic>
        <p:nvPicPr>
          <p:cNvPr id="15363" name="Picture 4" descr="BIO10NAE_03_10_04_005_LRIM_02"/>
          <p:cNvPicPr>
            <a:picLocks noChangeAspect="1" noChangeArrowheads="1"/>
          </p:cNvPicPr>
          <p:nvPr/>
        </p:nvPicPr>
        <p:blipFill>
          <a:blip r:embed="rId2"/>
          <a:srcRect l="27499" r="26666"/>
          <a:stretch>
            <a:fillRect/>
          </a:stretch>
        </p:blipFill>
        <p:spPr bwMode="auto">
          <a:xfrm>
            <a:off x="6248400" y="1905000"/>
            <a:ext cx="2209800" cy="1204913"/>
          </a:xfrm>
          <a:prstGeom prst="rect">
            <a:avLst/>
          </a:prstGeom>
          <a:noFill/>
          <a:ln w="9525">
            <a:noFill/>
            <a:miter lim="800000"/>
            <a:headEnd/>
            <a:tailEnd/>
          </a:ln>
        </p:spPr>
      </p:pic>
      <p:pic>
        <p:nvPicPr>
          <p:cNvPr id="15364" name="Picture 4" descr="BIO10NAE_03_10_04_005_LRIM_03"/>
          <p:cNvPicPr>
            <a:picLocks noChangeAspect="1" noChangeArrowheads="1"/>
          </p:cNvPicPr>
          <p:nvPr/>
        </p:nvPicPr>
        <p:blipFill>
          <a:blip r:embed="rId3"/>
          <a:srcRect/>
          <a:stretch>
            <a:fillRect/>
          </a:stretch>
        </p:blipFill>
        <p:spPr bwMode="auto">
          <a:xfrm>
            <a:off x="0" y="4572000"/>
            <a:ext cx="9144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1"/>
          <p:cNvSpPr>
            <a:spLocks noGrp="1"/>
          </p:cNvSpPr>
          <p:nvPr>
            <p:ph idx="1"/>
          </p:nvPr>
        </p:nvSpPr>
        <p:spPr>
          <a:xfrm>
            <a:off x="304800" y="1481138"/>
            <a:ext cx="5867400" cy="4843462"/>
          </a:xfrm>
        </p:spPr>
        <p:txBody>
          <a:bodyPr/>
          <a:lstStyle/>
          <a:p>
            <a:pPr eaLnBrk="1" hangingPunct="1"/>
            <a:r>
              <a:rPr lang="en-US" b="1" smtClean="0"/>
              <a:t>Tumor</a:t>
            </a:r>
            <a:r>
              <a:rPr lang="en-US" smtClean="0"/>
              <a:t> = a mass of cancer cells</a:t>
            </a:r>
          </a:p>
          <a:p>
            <a:pPr lvl="1" eaLnBrk="1" hangingPunct="1"/>
            <a:r>
              <a:rPr lang="en-US" b="1" smtClean="0"/>
              <a:t>Benign tumors </a:t>
            </a:r>
            <a:r>
              <a:rPr lang="en-US" smtClean="0"/>
              <a:t>= noncancerous tumors that do not spread to other tissue</a:t>
            </a:r>
          </a:p>
          <a:p>
            <a:pPr lvl="1" eaLnBrk="1" hangingPunct="1"/>
            <a:r>
              <a:rPr lang="en-US" b="1" smtClean="0"/>
              <a:t>Malignant tumor </a:t>
            </a:r>
            <a:r>
              <a:rPr lang="en-US" smtClean="0"/>
              <a:t>= cancerous tumor that invade and destroy surrounding tissue</a:t>
            </a:r>
          </a:p>
          <a:p>
            <a:pPr lvl="1" eaLnBrk="1" hangingPunct="1"/>
            <a:r>
              <a:rPr lang="en-US" b="1" smtClean="0"/>
              <a:t>Metastasis</a:t>
            </a:r>
            <a:r>
              <a:rPr lang="en-US" smtClean="0"/>
              <a:t> = the spread of cancer cells </a:t>
            </a:r>
          </a:p>
        </p:txBody>
      </p:sp>
      <p:sp>
        <p:nvSpPr>
          <p:cNvPr id="3" name="Title 2"/>
          <p:cNvSpPr>
            <a:spLocks noGrp="1"/>
          </p:cNvSpPr>
          <p:nvPr>
            <p:ph type="title"/>
          </p:nvPr>
        </p:nvSpPr>
        <p:spPr/>
        <p:txBody>
          <a:bodyPr/>
          <a:lstStyle/>
          <a:p>
            <a:pPr eaLnBrk="1" fontAlgn="auto" hangingPunct="1">
              <a:spcAft>
                <a:spcPts val="0"/>
              </a:spcAft>
              <a:defRPr/>
            </a:pPr>
            <a:r>
              <a:rPr lang="en-US" dirty="0" smtClean="0"/>
              <a:t>Cancer Cont.</a:t>
            </a:r>
            <a:endParaRPr lang="en-US" dirty="0"/>
          </a:p>
        </p:txBody>
      </p:sp>
      <p:pic>
        <p:nvPicPr>
          <p:cNvPr id="33795" name="Picture 2"/>
          <p:cNvPicPr>
            <a:picLocks noChangeAspect="1" noChangeArrowheads="1"/>
          </p:cNvPicPr>
          <p:nvPr/>
        </p:nvPicPr>
        <p:blipFill>
          <a:blip r:embed="rId2"/>
          <a:srcRect/>
          <a:stretch>
            <a:fillRect/>
          </a:stretch>
        </p:blipFill>
        <p:spPr bwMode="auto">
          <a:xfrm>
            <a:off x="6019800" y="0"/>
            <a:ext cx="3124200" cy="692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p:cNvSpPr>
            <a:spLocks noGrp="1"/>
          </p:cNvSpPr>
          <p:nvPr>
            <p:ph idx="1"/>
          </p:nvPr>
        </p:nvSpPr>
        <p:spPr/>
        <p:txBody>
          <a:bodyPr/>
          <a:lstStyle/>
          <a:p>
            <a:pPr marL="365125" lvl="1" indent="-255588" eaLnBrk="1" hangingPunct="1">
              <a:spcBef>
                <a:spcPts val="400"/>
              </a:spcBef>
              <a:buSzPct val="68000"/>
              <a:buFont typeface="Wingdings 3" pitchFamily="18" charset="2"/>
              <a:buChar char=""/>
            </a:pPr>
            <a:r>
              <a:rPr lang="en-US" sz="2800" smtClean="0">
                <a:ea typeface="ＭＳ Ｐゴシック"/>
                <a:cs typeface="ＭＳ Ｐゴシック"/>
              </a:rPr>
              <a:t>Caused by </a:t>
            </a:r>
            <a:r>
              <a:rPr lang="en-US" sz="2800" smtClean="0"/>
              <a:t>defects in the genes that regulate cell growth and development </a:t>
            </a:r>
          </a:p>
          <a:p>
            <a:pPr marL="603250" lvl="2" indent="-255588" eaLnBrk="1" hangingPunct="1">
              <a:spcBef>
                <a:spcPts val="400"/>
              </a:spcBef>
              <a:buSzPct val="68000"/>
              <a:buFont typeface="Wingdings 3" pitchFamily="18" charset="2"/>
              <a:buChar char=""/>
            </a:pPr>
            <a:r>
              <a:rPr lang="en-US" sz="2600" smtClean="0"/>
              <a:t>Sources of gene defects include</a:t>
            </a:r>
          </a:p>
          <a:p>
            <a:pPr marL="885825" lvl="3" indent="-255588" eaLnBrk="1" hangingPunct="1">
              <a:spcBef>
                <a:spcPts val="400"/>
              </a:spcBef>
              <a:buSzPct val="68000"/>
              <a:buFont typeface="Wingdings 3" pitchFamily="18" charset="2"/>
              <a:buChar char=""/>
            </a:pPr>
            <a:r>
              <a:rPr lang="en-US" sz="2400" smtClean="0">
                <a:latin typeface="Arial" charset="0"/>
                <a:cs typeface="Arial" charset="0"/>
              </a:rPr>
              <a:t>tobacco</a:t>
            </a:r>
          </a:p>
          <a:p>
            <a:pPr marL="885825" lvl="3" indent="-255588" eaLnBrk="1" hangingPunct="1">
              <a:spcBef>
                <a:spcPts val="400"/>
              </a:spcBef>
              <a:buSzPct val="68000"/>
              <a:buFont typeface="Wingdings 3" pitchFamily="18" charset="2"/>
              <a:buChar char=""/>
            </a:pPr>
            <a:r>
              <a:rPr lang="en-US" sz="2400" smtClean="0">
                <a:latin typeface="Arial" charset="0"/>
                <a:cs typeface="Arial" charset="0"/>
              </a:rPr>
              <a:t>radiation exposure </a:t>
            </a:r>
          </a:p>
          <a:p>
            <a:pPr marL="885825" lvl="3" indent="-255588" eaLnBrk="1" hangingPunct="1">
              <a:spcBef>
                <a:spcPts val="400"/>
              </a:spcBef>
              <a:buSzPct val="68000"/>
              <a:buFont typeface="Wingdings 3" pitchFamily="18" charset="2"/>
              <a:buChar char=""/>
            </a:pPr>
            <a:r>
              <a:rPr lang="en-US" sz="2400" smtClean="0">
                <a:latin typeface="Arial" charset="0"/>
                <a:cs typeface="Arial" charset="0"/>
              </a:rPr>
              <a:t>defective genes</a:t>
            </a:r>
          </a:p>
          <a:p>
            <a:pPr marL="885825" lvl="3" indent="-255588" eaLnBrk="1" hangingPunct="1">
              <a:spcBef>
                <a:spcPts val="400"/>
              </a:spcBef>
              <a:buSzPct val="68000"/>
              <a:buFont typeface="Wingdings 3" pitchFamily="18" charset="2"/>
              <a:buChar char=""/>
            </a:pPr>
            <a:r>
              <a:rPr lang="en-US" sz="2400" smtClean="0">
                <a:latin typeface="Arial" charset="0"/>
                <a:cs typeface="Arial" charset="0"/>
              </a:rPr>
              <a:t>viral infection</a:t>
            </a:r>
            <a:endParaRPr lang="en-US" sz="2400" smtClean="0"/>
          </a:p>
          <a:p>
            <a:pPr marL="603250" lvl="2" indent="-255588" eaLnBrk="1" hangingPunct="1">
              <a:spcBef>
                <a:spcPts val="400"/>
              </a:spcBef>
              <a:buSzPct val="68000"/>
              <a:buFont typeface="Wingdings 3" pitchFamily="18" charset="2"/>
              <a:buChar char=""/>
            </a:pPr>
            <a:r>
              <a:rPr lang="en-US" sz="2600" smtClean="0"/>
              <a:t>Many cancers have a defective p53 gene which halts the cell cycle until chromosomes have been replicated</a:t>
            </a:r>
          </a:p>
        </p:txBody>
      </p:sp>
      <p:sp>
        <p:nvSpPr>
          <p:cNvPr id="3" name="Title 2"/>
          <p:cNvSpPr>
            <a:spLocks noGrp="1"/>
          </p:cNvSpPr>
          <p:nvPr>
            <p:ph type="title"/>
          </p:nvPr>
        </p:nvSpPr>
        <p:spPr/>
        <p:txBody>
          <a:bodyPr/>
          <a:lstStyle/>
          <a:p>
            <a:pPr eaLnBrk="1" fontAlgn="auto" hangingPunct="1">
              <a:spcAft>
                <a:spcPts val="0"/>
              </a:spcAft>
              <a:defRPr/>
            </a:pPr>
            <a:r>
              <a:rPr lang="en-US" dirty="0" smtClean="0"/>
              <a:t>Causes of cancer	</a:t>
            </a:r>
            <a:endParaRPr lang="en-US" dirty="0"/>
          </a:p>
        </p:txBody>
      </p:sp>
      <p:pic>
        <p:nvPicPr>
          <p:cNvPr id="34819" name="Picture 2"/>
          <p:cNvPicPr>
            <a:picLocks noChangeAspect="1" noChangeArrowheads="1"/>
          </p:cNvPicPr>
          <p:nvPr/>
        </p:nvPicPr>
        <p:blipFill>
          <a:blip r:embed="rId2"/>
          <a:srcRect/>
          <a:stretch>
            <a:fillRect/>
          </a:stretch>
        </p:blipFill>
        <p:spPr bwMode="auto">
          <a:xfrm>
            <a:off x="6705600" y="2362200"/>
            <a:ext cx="2071688" cy="137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1"/>
          <p:cNvSpPr>
            <a:spLocks noGrp="1"/>
          </p:cNvSpPr>
          <p:nvPr>
            <p:ph idx="1"/>
          </p:nvPr>
        </p:nvSpPr>
        <p:spPr/>
        <p:txBody>
          <a:bodyPr/>
          <a:lstStyle/>
          <a:p>
            <a:pPr eaLnBrk="1" hangingPunct="1"/>
            <a:r>
              <a:rPr lang="en-US" smtClean="0"/>
              <a:t>Surgery </a:t>
            </a:r>
          </a:p>
          <a:p>
            <a:pPr eaLnBrk="1" hangingPunct="1"/>
            <a:r>
              <a:rPr lang="en-US" smtClean="0"/>
              <a:t>Radiation  </a:t>
            </a:r>
          </a:p>
          <a:p>
            <a:pPr eaLnBrk="1" hangingPunct="1"/>
            <a:r>
              <a:rPr lang="en-US" smtClean="0"/>
              <a:t>Chemotherapy – chemical compounds that kill cancer</a:t>
            </a:r>
          </a:p>
          <a:p>
            <a:pPr lvl="1" eaLnBrk="1" hangingPunct="1"/>
            <a:r>
              <a:rPr lang="en-US" smtClean="0"/>
              <a:t>Targets rapidly dividing cells and also interferes with cell division in normal cells (side effects)</a:t>
            </a:r>
          </a:p>
          <a:p>
            <a:pPr lvl="1" eaLnBrk="1" hangingPunct="1"/>
            <a:endParaRPr lang="en-US" smtClean="0"/>
          </a:p>
          <a:p>
            <a:pPr lvl="1" eaLnBrk="1" hangingPunct="1">
              <a:buFont typeface="Verdana" pitchFamily="34" charset="0"/>
              <a:buNone/>
            </a:pPr>
            <a:endParaRPr lang="en-US" smtClean="0"/>
          </a:p>
          <a:p>
            <a:pPr eaLnBrk="1" hangingPunct="1"/>
            <a:endParaRPr lang="en-US"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Treatment of cancer</a:t>
            </a:r>
            <a:endParaRPr lang="en-US" dirty="0"/>
          </a:p>
        </p:txBody>
      </p:sp>
      <p:pic>
        <p:nvPicPr>
          <p:cNvPr id="35843" name="Picture 2"/>
          <p:cNvPicPr>
            <a:picLocks noChangeAspect="1" noChangeArrowheads="1"/>
          </p:cNvPicPr>
          <p:nvPr/>
        </p:nvPicPr>
        <p:blipFill>
          <a:blip r:embed="rId2"/>
          <a:srcRect/>
          <a:stretch>
            <a:fillRect/>
          </a:stretch>
        </p:blipFill>
        <p:spPr bwMode="auto">
          <a:xfrm>
            <a:off x="5791200" y="4273550"/>
            <a:ext cx="3048000" cy="2441575"/>
          </a:xfrm>
          <a:prstGeom prst="rect">
            <a:avLst/>
          </a:prstGeom>
          <a:noFill/>
          <a:ln w="9525">
            <a:noFill/>
            <a:miter lim="800000"/>
            <a:headEnd/>
            <a:tailEnd/>
          </a:ln>
        </p:spPr>
      </p:pic>
      <p:pic>
        <p:nvPicPr>
          <p:cNvPr id="35844" name="Picture 4"/>
          <p:cNvPicPr>
            <a:picLocks noChangeAspect="1" noChangeArrowheads="1"/>
          </p:cNvPicPr>
          <p:nvPr/>
        </p:nvPicPr>
        <p:blipFill>
          <a:blip r:embed="rId3"/>
          <a:srcRect/>
          <a:stretch>
            <a:fillRect/>
          </a:stretch>
        </p:blipFill>
        <p:spPr bwMode="auto">
          <a:xfrm>
            <a:off x="5791200" y="533400"/>
            <a:ext cx="2762250" cy="165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1"/>
          <p:cNvSpPr>
            <a:spLocks noGrp="1"/>
          </p:cNvSpPr>
          <p:nvPr>
            <p:ph idx="1"/>
          </p:nvPr>
        </p:nvSpPr>
        <p:spPr/>
        <p:txBody>
          <a:bodyPr/>
          <a:lstStyle/>
          <a:p>
            <a:pPr marL="365125" lvl="1" indent="-255588" eaLnBrk="1" hangingPunct="1">
              <a:spcBef>
                <a:spcPts val="400"/>
              </a:spcBef>
              <a:buSzPct val="68000"/>
              <a:buFont typeface="Wingdings 3" pitchFamily="18" charset="2"/>
              <a:buChar char=""/>
            </a:pPr>
            <a:r>
              <a:rPr lang="en-US" sz="3200" smtClean="0">
                <a:latin typeface="Arial" charset="0"/>
                <a:cs typeface="Arial" charset="0"/>
              </a:rPr>
              <a:t>The human body contains hundreds of different cell types, and every one of them develops from the single cell that starts the process.  How do the cells get to be so different from each other?</a:t>
            </a:r>
          </a:p>
          <a:p>
            <a:pPr eaLnBrk="1" hangingPunct="1"/>
            <a:endParaRPr lang="en-US" smtClean="0">
              <a:latin typeface="Arial" charset="0"/>
              <a:cs typeface="Arial" charset="0"/>
            </a:endParaRPr>
          </a:p>
          <a:p>
            <a:pPr eaLnBrk="1" hangingPunct="1">
              <a:buFont typeface="Wingdings 3" pitchFamily="18" charset="2"/>
              <a:buNone/>
            </a:pPr>
            <a:endParaRPr lang="en-US"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10.4 Cell Differentiation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1"/>
          <p:cNvSpPr>
            <a:spLocks noGrp="1"/>
          </p:cNvSpPr>
          <p:nvPr>
            <p:ph idx="1"/>
          </p:nvPr>
        </p:nvSpPr>
        <p:spPr/>
        <p:txBody>
          <a:bodyPr/>
          <a:lstStyle/>
          <a:p>
            <a:pPr eaLnBrk="1" hangingPunct="1"/>
            <a:r>
              <a:rPr lang="en-US" smtClean="0">
                <a:latin typeface="Arial" charset="0"/>
                <a:cs typeface="Arial" charset="0"/>
              </a:rPr>
              <a:t>During the development of an organism, cells differentiate into many types of cells.</a:t>
            </a:r>
            <a:endParaRPr lang="en-US" smtClean="0"/>
          </a:p>
          <a:p>
            <a:pPr eaLnBrk="1" hangingPunct="1"/>
            <a:endParaRPr lang="en-US"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Differentiation</a:t>
            </a:r>
            <a:endParaRPr lang="en-US" dirty="0"/>
          </a:p>
        </p:txBody>
      </p:sp>
      <p:pic>
        <p:nvPicPr>
          <p:cNvPr id="37891" name="Picture 3" descr="BIO10NAE_03_10_06_005_LRIM_01"/>
          <p:cNvPicPr>
            <a:picLocks noChangeAspect="1" noChangeArrowheads="1"/>
          </p:cNvPicPr>
          <p:nvPr/>
        </p:nvPicPr>
        <p:blipFill>
          <a:blip r:embed="rId2"/>
          <a:srcRect/>
          <a:stretch>
            <a:fillRect/>
          </a:stretch>
        </p:blipFill>
        <p:spPr bwMode="auto">
          <a:xfrm>
            <a:off x="0" y="2362200"/>
            <a:ext cx="9144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1"/>
          <p:cNvSpPr>
            <a:spLocks noGrp="1"/>
          </p:cNvSpPr>
          <p:nvPr>
            <p:ph idx="1"/>
          </p:nvPr>
        </p:nvSpPr>
        <p:spPr>
          <a:xfrm>
            <a:off x="457200" y="990600"/>
            <a:ext cx="8229600" cy="5016500"/>
          </a:xfrm>
        </p:spPr>
        <p:txBody>
          <a:bodyPr/>
          <a:lstStyle/>
          <a:p>
            <a:pPr eaLnBrk="1" hangingPunct="1"/>
            <a:r>
              <a:rPr lang="en-US" smtClean="0"/>
              <a:t>Stem cells = the unspecialized cells from which differentiated cells develop</a:t>
            </a:r>
          </a:p>
          <a:p>
            <a:pPr eaLnBrk="1" hangingPunct="1"/>
            <a:r>
              <a:rPr lang="en-US" smtClean="0"/>
              <a:t>Totipotent cells= can develop into any type of cell in the body</a:t>
            </a:r>
          </a:p>
          <a:p>
            <a:pPr eaLnBrk="1" hangingPunct="1"/>
            <a:r>
              <a:rPr lang="en-US" smtClean="0"/>
              <a:t>Pluripotent = can develop into most (but not all) of the body’s cell types</a:t>
            </a:r>
          </a:p>
          <a:p>
            <a:pPr lvl="1" eaLnBrk="1" hangingPunct="1"/>
            <a:r>
              <a:rPr lang="en-US" smtClean="0"/>
              <a:t>Inner cells in the early embryo </a:t>
            </a:r>
          </a:p>
          <a:p>
            <a:pPr lvl="1" eaLnBrk="1" hangingPunct="1"/>
            <a:r>
              <a:rPr lang="en-US" smtClean="0"/>
              <a:t>(a hollow ball called a blastocyst)</a:t>
            </a:r>
          </a:p>
          <a:p>
            <a:pPr lvl="1" eaLnBrk="1" hangingPunct="1"/>
            <a:endParaRPr lang="en-US" smtClean="0"/>
          </a:p>
          <a:p>
            <a:pPr eaLnBrk="1" hangingPunct="1"/>
            <a:endParaRPr lang="en-US" smtClean="0"/>
          </a:p>
          <a:p>
            <a:pPr lvl="1" eaLnBrk="1" hangingPunct="1">
              <a:buFont typeface="Verdana" pitchFamily="34" charset="0"/>
              <a:buNone/>
            </a:pPr>
            <a:endParaRPr lang="en-US"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Stem Cells</a:t>
            </a:r>
            <a:endParaRPr lang="en-US" dirty="0"/>
          </a:p>
        </p:txBody>
      </p:sp>
      <p:pic>
        <p:nvPicPr>
          <p:cNvPr id="38915" name="Picture 2"/>
          <p:cNvPicPr>
            <a:picLocks noChangeAspect="1" noChangeArrowheads="1"/>
          </p:cNvPicPr>
          <p:nvPr/>
        </p:nvPicPr>
        <p:blipFill>
          <a:blip r:embed="rId2"/>
          <a:srcRect/>
          <a:stretch>
            <a:fillRect/>
          </a:stretch>
        </p:blipFill>
        <p:spPr bwMode="auto">
          <a:xfrm>
            <a:off x="5762625" y="3151188"/>
            <a:ext cx="3381375" cy="3706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lvl="1" indent="-256032" eaLnBrk="1" fontAlgn="auto" hangingPunct="1">
              <a:spcBef>
                <a:spcPts val="400"/>
              </a:spcBef>
              <a:spcAft>
                <a:spcPts val="0"/>
              </a:spcAft>
              <a:buSzPct val="68000"/>
              <a:buFont typeface="Wingdings 3"/>
              <a:buChar char=""/>
              <a:defRPr/>
            </a:pPr>
            <a:r>
              <a:rPr lang="en-US" sz="2800" dirty="0" smtClean="0">
                <a:latin typeface="Arial" charset="0"/>
                <a:cs typeface="Arial" charset="0"/>
              </a:rPr>
              <a:t>Found in the inner cells mass of the early embryo.</a:t>
            </a:r>
          </a:p>
          <a:p>
            <a:pPr marL="365760" lvl="1" indent="-256032" eaLnBrk="1" fontAlgn="auto" hangingPunct="1">
              <a:spcBef>
                <a:spcPts val="400"/>
              </a:spcBef>
              <a:spcAft>
                <a:spcPts val="0"/>
              </a:spcAft>
              <a:buSzPct val="68000"/>
              <a:buFont typeface="Wingdings 3"/>
              <a:buChar char=""/>
              <a:defRPr/>
            </a:pPr>
            <a:r>
              <a:rPr lang="en-US" sz="2800" dirty="0" smtClean="0">
                <a:latin typeface="Arial" charset="0"/>
                <a:cs typeface="Arial" charset="0"/>
              </a:rPr>
              <a:t>Embryonic stem cells are </a:t>
            </a:r>
            <a:r>
              <a:rPr lang="en-US" sz="2800" dirty="0" err="1" smtClean="0">
                <a:latin typeface="Arial" charset="0"/>
                <a:cs typeface="Arial" charset="0"/>
              </a:rPr>
              <a:t>pluripotent</a:t>
            </a:r>
            <a:r>
              <a:rPr lang="en-US" sz="2800" dirty="0" smtClean="0">
                <a:latin typeface="Arial" charset="0"/>
                <a:cs typeface="Arial" charset="0"/>
              </a:rPr>
              <a:t>. (cells have the capacity to produce most cell types in the human body)</a:t>
            </a:r>
          </a:p>
          <a:p>
            <a:pPr marL="621792" lvl="1" eaLnBrk="1" fontAlgn="auto" hangingPunct="1">
              <a:spcBef>
                <a:spcPts val="324"/>
              </a:spcBef>
              <a:spcAft>
                <a:spcPts val="0"/>
              </a:spcAft>
              <a:buFont typeface="Verdana"/>
              <a:buChar char="◦"/>
              <a:defRPr/>
            </a:pPr>
            <a:endParaRPr lang="en-US" dirty="0" smtClean="0">
              <a:latin typeface="Arial" charset="0"/>
              <a:cs typeface="Arial" charset="0"/>
            </a:endParaRPr>
          </a:p>
          <a:p>
            <a:pPr marL="621792" lvl="1" eaLnBrk="1" fontAlgn="auto" hangingPunct="1">
              <a:spcBef>
                <a:spcPts val="324"/>
              </a:spcBef>
              <a:spcAft>
                <a:spcPts val="0"/>
              </a:spcAft>
              <a:buFont typeface="Verdana"/>
              <a:buNone/>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Embryonic Stem Cells</a:t>
            </a:r>
            <a:endParaRPr lang="en-US" dirty="0"/>
          </a:p>
        </p:txBody>
      </p:sp>
      <p:pic>
        <p:nvPicPr>
          <p:cNvPr id="39939" name="Picture 4" descr="BIO10NAE_03_10_06_005_LRIM_03"/>
          <p:cNvPicPr>
            <a:picLocks noChangeAspect="1" noChangeArrowheads="1"/>
          </p:cNvPicPr>
          <p:nvPr/>
        </p:nvPicPr>
        <p:blipFill>
          <a:blip r:embed="rId2"/>
          <a:srcRect/>
          <a:stretch>
            <a:fillRect/>
          </a:stretch>
        </p:blipFill>
        <p:spPr bwMode="auto">
          <a:xfrm>
            <a:off x="0" y="4029075"/>
            <a:ext cx="9144000" cy="282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1"/>
          <p:cNvSpPr>
            <a:spLocks noGrp="1"/>
          </p:cNvSpPr>
          <p:nvPr>
            <p:ph idx="1"/>
          </p:nvPr>
        </p:nvSpPr>
        <p:spPr/>
        <p:txBody>
          <a:bodyPr/>
          <a:lstStyle/>
          <a:p>
            <a:pPr eaLnBrk="1" hangingPunct="1"/>
            <a:r>
              <a:rPr lang="en-US" smtClean="0">
                <a:solidFill>
                  <a:srgbClr val="000000"/>
                </a:solidFill>
                <a:latin typeface="Arial" charset="0"/>
                <a:cs typeface="Arial" charset="0"/>
              </a:rPr>
              <a:t>Adult stem cells are </a:t>
            </a:r>
            <a:r>
              <a:rPr lang="en-US" b="1" smtClean="0">
                <a:solidFill>
                  <a:srgbClr val="000000"/>
                </a:solidFill>
                <a:latin typeface="Arial" charset="0"/>
                <a:cs typeface="Arial" charset="0"/>
              </a:rPr>
              <a:t>multipotent. </a:t>
            </a:r>
            <a:r>
              <a:rPr lang="en-US" smtClean="0">
                <a:solidFill>
                  <a:srgbClr val="000000"/>
                </a:solidFill>
                <a:latin typeface="Arial" charset="0"/>
                <a:cs typeface="Arial" charset="0"/>
              </a:rPr>
              <a:t>They can produce many types of differentiated cells</a:t>
            </a:r>
            <a:endParaRPr lang="en-US" smtClean="0"/>
          </a:p>
          <a:p>
            <a:pPr eaLnBrk="1" hangingPunct="1"/>
            <a:r>
              <a:rPr lang="en-US" smtClean="0">
                <a:latin typeface="Arial" charset="0"/>
                <a:cs typeface="Arial" charset="0"/>
              </a:rPr>
              <a:t>Adult stem cells of a given organ or tissue typically produce only the types of cells that are unique to that tissue.</a:t>
            </a:r>
          </a:p>
          <a:p>
            <a:pPr eaLnBrk="1" hangingPunct="1"/>
            <a:r>
              <a:rPr lang="en-US" sz="2400" smtClean="0">
                <a:latin typeface="Arial" charset="0"/>
                <a:cs typeface="Arial" charset="0"/>
                <a:hlinkClick r:id="rId2"/>
              </a:rPr>
              <a:t>Peyton Manning Stem Cells?????</a:t>
            </a:r>
            <a:endParaRPr lang="en-US" sz="2400" smtClean="0">
              <a:latin typeface="Arial" charset="0"/>
              <a:cs typeface="Arial" charset="0"/>
            </a:endParaRPr>
          </a:p>
          <a:p>
            <a:pPr eaLnBrk="1" hangingPunct="1"/>
            <a:r>
              <a:rPr lang="en-US" sz="2400" smtClean="0">
                <a:hlinkClick r:id="rId3"/>
              </a:rPr>
              <a:t>Skin Cell Spray</a:t>
            </a:r>
            <a:endParaRPr lang="en-US" sz="2400" smtClean="0"/>
          </a:p>
          <a:p>
            <a:pPr eaLnBrk="1" hangingPunct="1">
              <a:buFont typeface="Wingdings 3" pitchFamily="18" charset="2"/>
              <a:buNone/>
            </a:pPr>
            <a:endParaRPr lang="en-US"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Adult Stem Cells</a:t>
            </a:r>
            <a:endParaRPr lang="en-US" dirty="0"/>
          </a:p>
        </p:txBody>
      </p:sp>
      <p:pic>
        <p:nvPicPr>
          <p:cNvPr id="40963" name="Picture 3"/>
          <p:cNvPicPr>
            <a:picLocks noChangeAspect="1" noChangeArrowheads="1"/>
          </p:cNvPicPr>
          <p:nvPr/>
        </p:nvPicPr>
        <p:blipFill>
          <a:blip r:embed="rId4"/>
          <a:srcRect/>
          <a:stretch>
            <a:fillRect/>
          </a:stretch>
        </p:blipFill>
        <p:spPr bwMode="auto">
          <a:xfrm>
            <a:off x="5802313" y="3352800"/>
            <a:ext cx="3341687"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1"/>
          <p:cNvSpPr>
            <a:spLocks noGrp="1"/>
          </p:cNvSpPr>
          <p:nvPr>
            <p:ph idx="1"/>
          </p:nvPr>
        </p:nvSpPr>
        <p:spPr/>
        <p:txBody>
          <a:bodyPr/>
          <a:lstStyle/>
          <a:p>
            <a:pPr eaLnBrk="1" hangingPunct="1"/>
            <a:r>
              <a:rPr lang="en-US" smtClean="0">
                <a:latin typeface="Arial" charset="0"/>
                <a:cs typeface="Arial" charset="0"/>
              </a:rPr>
              <a:t>Repair or replace badly damaged cells and tissues.</a:t>
            </a:r>
          </a:p>
          <a:p>
            <a:pPr lvl="1" eaLnBrk="1" hangingPunct="1"/>
            <a:r>
              <a:rPr lang="en-US" smtClean="0">
                <a:latin typeface="Arial" charset="0"/>
                <a:cs typeface="Arial" charset="0"/>
              </a:rPr>
              <a:t>heart attack</a:t>
            </a:r>
          </a:p>
          <a:p>
            <a:pPr lvl="1" eaLnBrk="1" hangingPunct="1"/>
            <a:r>
              <a:rPr lang="en-US" smtClean="0">
                <a:latin typeface="Arial" charset="0"/>
                <a:cs typeface="Arial" charset="0"/>
              </a:rPr>
              <a:t>stroke</a:t>
            </a:r>
          </a:p>
          <a:p>
            <a:pPr lvl="1" eaLnBrk="1" hangingPunct="1"/>
            <a:r>
              <a:rPr lang="en-US" smtClean="0">
                <a:latin typeface="Arial" charset="0"/>
                <a:cs typeface="Arial" charset="0"/>
              </a:rPr>
              <a:t>spinal cord injuries.</a:t>
            </a:r>
          </a:p>
          <a:p>
            <a:pPr lvl="1" eaLnBrk="1" hangingPunct="1"/>
            <a:endParaRPr lang="en-US" smtClean="0">
              <a:latin typeface="Arial" charset="0"/>
              <a:cs typeface="Arial" charset="0"/>
            </a:endParaRPr>
          </a:p>
        </p:txBody>
      </p:sp>
      <p:sp>
        <p:nvSpPr>
          <p:cNvPr id="3" name="Title 2"/>
          <p:cNvSpPr>
            <a:spLocks noGrp="1"/>
          </p:cNvSpPr>
          <p:nvPr>
            <p:ph type="title"/>
          </p:nvPr>
        </p:nvSpPr>
        <p:spPr/>
        <p:txBody>
          <a:bodyPr/>
          <a:lstStyle/>
          <a:p>
            <a:pPr eaLnBrk="1" fontAlgn="auto" hangingPunct="1">
              <a:spcAft>
                <a:spcPts val="0"/>
              </a:spcAft>
              <a:defRPr/>
            </a:pPr>
            <a:r>
              <a:rPr lang="en-US" dirty="0" smtClean="0"/>
              <a:t>Stem Cell Research</a:t>
            </a:r>
            <a:endParaRPr lang="en-US" dirty="0"/>
          </a:p>
        </p:txBody>
      </p:sp>
      <p:pic>
        <p:nvPicPr>
          <p:cNvPr id="41987" name="Picture 4" descr="BIO10NAE_03_10_06_005_LRIM_04"/>
          <p:cNvPicPr>
            <a:picLocks noChangeAspect="1" noChangeArrowheads="1"/>
          </p:cNvPicPr>
          <p:nvPr/>
        </p:nvPicPr>
        <p:blipFill>
          <a:blip r:embed="rId2"/>
          <a:srcRect/>
          <a:stretch>
            <a:fillRect/>
          </a:stretch>
        </p:blipFill>
        <p:spPr bwMode="auto">
          <a:xfrm>
            <a:off x="0" y="4038600"/>
            <a:ext cx="9144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1"/>
          <p:cNvSpPr>
            <a:spLocks noGrp="1"/>
          </p:cNvSpPr>
          <p:nvPr>
            <p:ph idx="1"/>
          </p:nvPr>
        </p:nvSpPr>
        <p:spPr>
          <a:xfrm>
            <a:off x="457200" y="1219200"/>
            <a:ext cx="8686800" cy="5334000"/>
          </a:xfrm>
        </p:spPr>
        <p:txBody>
          <a:bodyPr/>
          <a:lstStyle/>
          <a:p>
            <a:pPr eaLnBrk="1" hangingPunct="1"/>
            <a:r>
              <a:rPr lang="en-US" smtClean="0"/>
              <a:t>Embryonic stem cells are harvested from early embryos</a:t>
            </a:r>
          </a:p>
          <a:p>
            <a:pPr lvl="1" eaLnBrk="1" hangingPunct="1"/>
            <a:r>
              <a:rPr lang="en-US" smtClean="0"/>
              <a:t>Most methods destroy the embryo</a:t>
            </a:r>
          </a:p>
          <a:p>
            <a:pPr lvl="1" eaLnBrk="1" hangingPunct="1"/>
            <a:r>
              <a:rPr lang="en-US" smtClean="0"/>
              <a:t>In the past, US limited funding for the embryonic cell lines used for research - NIH has136 embryonic stem lines in the US that are currently being used for research </a:t>
            </a:r>
          </a:p>
          <a:p>
            <a:pPr lvl="1" eaLnBrk="1" hangingPunct="1"/>
            <a:r>
              <a:rPr lang="en-US" smtClean="0"/>
              <a:t>Research is being done to </a:t>
            </a:r>
          </a:p>
          <a:p>
            <a:pPr lvl="2" eaLnBrk="1" hangingPunct="1"/>
            <a:r>
              <a:rPr lang="en-US" smtClean="0"/>
              <a:t>harvest embryonic stem cells without destroying the embryo</a:t>
            </a:r>
          </a:p>
          <a:p>
            <a:pPr lvl="2" eaLnBrk="1" hangingPunct="1"/>
            <a:r>
              <a:rPr lang="en-US" smtClean="0"/>
              <a:t>turning adult stem cells into pluripotent cells</a:t>
            </a:r>
          </a:p>
          <a:p>
            <a:pPr lvl="2" eaLnBrk="1" hangingPunct="1"/>
            <a:r>
              <a:rPr lang="en-US" smtClean="0"/>
              <a:t>Embryonic stem cells out of umbilical cord blood</a:t>
            </a:r>
          </a:p>
          <a:p>
            <a:pPr lvl="3" eaLnBrk="1" hangingPunct="1"/>
            <a:r>
              <a:rPr lang="en-US" smtClean="0">
                <a:hlinkClick r:id="rId2"/>
              </a:rPr>
              <a:t>Cord Blood Banking News Clips</a:t>
            </a:r>
            <a:endParaRPr lang="en-US" smtClean="0"/>
          </a:p>
          <a:p>
            <a:pPr lvl="3" eaLnBrk="1" hangingPunct="1"/>
            <a:r>
              <a:rPr lang="en-US" smtClean="0">
                <a:hlinkClick r:id="rId3"/>
              </a:rPr>
              <a:t>Cord Blood Registry Video</a:t>
            </a:r>
            <a:endParaRPr lang="en-US"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Stem Cells – the ethical concerns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The Cell Cycle - </a:t>
            </a:r>
            <a:r>
              <a:rPr lang="en-US" dirty="0" err="1" smtClean="0"/>
              <a:t>Interphase</a:t>
            </a:r>
            <a:endParaRPr lang="en-US" dirty="0"/>
          </a:p>
        </p:txBody>
      </p:sp>
      <p:sp>
        <p:nvSpPr>
          <p:cNvPr id="16386" name="Text Placeholder 2"/>
          <p:cNvSpPr>
            <a:spLocks noGrp="1"/>
          </p:cNvSpPr>
          <p:nvPr>
            <p:ph type="body" idx="1"/>
          </p:nvPr>
        </p:nvSpPr>
        <p:spPr/>
        <p:txBody>
          <a:bodyPr/>
          <a:lstStyle/>
          <a:p>
            <a:pPr eaLnBrk="1" hangingPunct="1"/>
            <a:r>
              <a:rPr lang="en-US" smtClean="0"/>
              <a:t>Steps of the Cell Cycle</a:t>
            </a:r>
          </a:p>
        </p:txBody>
      </p:sp>
      <p:sp>
        <p:nvSpPr>
          <p:cNvPr id="16387" name="Text Placeholder 3"/>
          <p:cNvSpPr>
            <a:spLocks noGrp="1"/>
          </p:cNvSpPr>
          <p:nvPr>
            <p:ph type="body" sz="half" idx="3"/>
          </p:nvPr>
        </p:nvSpPr>
        <p:spPr>
          <a:xfrm>
            <a:off x="4645025" y="5410200"/>
            <a:ext cx="4041775" cy="762000"/>
          </a:xfrm>
        </p:spPr>
        <p:txBody>
          <a:bodyPr/>
          <a:lstStyle/>
          <a:p>
            <a:pPr eaLnBrk="1" hangingPunct="1"/>
            <a:r>
              <a:rPr lang="en-US" smtClean="0"/>
              <a:t>Cell Cycle Diagram</a:t>
            </a:r>
          </a:p>
        </p:txBody>
      </p:sp>
      <p:sp>
        <p:nvSpPr>
          <p:cNvPr id="16388" name="Content Placeholder 4"/>
          <p:cNvSpPr>
            <a:spLocks noGrp="1"/>
          </p:cNvSpPr>
          <p:nvPr>
            <p:ph sz="quarter" idx="2"/>
          </p:nvPr>
        </p:nvSpPr>
        <p:spPr>
          <a:xfrm>
            <a:off x="457200" y="1444625"/>
            <a:ext cx="4040188" cy="3941763"/>
          </a:xfrm>
          <a:ln>
            <a:prstDash val="solid"/>
          </a:ln>
        </p:spPr>
        <p:txBody>
          <a:bodyPr/>
          <a:lstStyle/>
          <a:p>
            <a:pPr eaLnBrk="1" hangingPunct="1"/>
            <a:r>
              <a:rPr lang="en-US" smtClean="0"/>
              <a:t>Interphase</a:t>
            </a:r>
          </a:p>
          <a:p>
            <a:pPr lvl="1" eaLnBrk="1" hangingPunct="1"/>
            <a:r>
              <a:rPr lang="en-US" smtClean="0"/>
              <a:t>G1 Phase</a:t>
            </a:r>
          </a:p>
          <a:p>
            <a:pPr lvl="1" eaLnBrk="1" hangingPunct="1"/>
            <a:r>
              <a:rPr lang="en-US" smtClean="0"/>
              <a:t>S Phase</a:t>
            </a:r>
          </a:p>
          <a:p>
            <a:pPr lvl="1" eaLnBrk="1" hangingPunct="1"/>
            <a:r>
              <a:rPr lang="en-US" smtClean="0"/>
              <a:t>G2 Phase</a:t>
            </a:r>
          </a:p>
          <a:p>
            <a:pPr eaLnBrk="1" hangingPunct="1"/>
            <a:r>
              <a:rPr lang="en-US" smtClean="0"/>
              <a:t>Cell Division</a:t>
            </a:r>
          </a:p>
          <a:p>
            <a:pPr lvl="1" eaLnBrk="1" hangingPunct="1"/>
            <a:r>
              <a:rPr lang="en-US" smtClean="0"/>
              <a:t>Mitosis</a:t>
            </a:r>
          </a:p>
          <a:p>
            <a:pPr lvl="2" eaLnBrk="1" hangingPunct="1"/>
            <a:r>
              <a:rPr lang="en-US" smtClean="0"/>
              <a:t>Prophase</a:t>
            </a:r>
          </a:p>
          <a:p>
            <a:pPr lvl="2" eaLnBrk="1" hangingPunct="1"/>
            <a:r>
              <a:rPr lang="en-US" smtClean="0"/>
              <a:t>Metaphase</a:t>
            </a:r>
          </a:p>
          <a:p>
            <a:pPr lvl="2" eaLnBrk="1" hangingPunct="1"/>
            <a:r>
              <a:rPr lang="en-US" smtClean="0"/>
              <a:t>Anaphase</a:t>
            </a:r>
          </a:p>
          <a:p>
            <a:pPr lvl="2" eaLnBrk="1" hangingPunct="1"/>
            <a:r>
              <a:rPr lang="en-US" smtClean="0"/>
              <a:t>Telophase</a:t>
            </a:r>
          </a:p>
          <a:p>
            <a:pPr lvl="1" eaLnBrk="1" hangingPunct="1"/>
            <a:r>
              <a:rPr lang="en-US" smtClean="0"/>
              <a:t>Cytokinesis</a:t>
            </a:r>
          </a:p>
          <a:p>
            <a:pPr lvl="1" eaLnBrk="1" hangingPunct="1">
              <a:buFont typeface="Verdana" pitchFamily="34" charset="0"/>
              <a:buNone/>
            </a:pPr>
            <a:endParaRPr lang="en-US" smtClean="0"/>
          </a:p>
        </p:txBody>
      </p:sp>
      <p:pic>
        <p:nvPicPr>
          <p:cNvPr id="16389" name="Picture 4" descr="BIO10NAE_03_10_04_005_LRIM_09"/>
          <p:cNvPicPr>
            <a:picLocks noGrp="1" noChangeAspect="1" noChangeArrowheads="1"/>
          </p:cNvPicPr>
          <p:nvPr>
            <p:ph sz="quarter" idx="4"/>
          </p:nvPr>
        </p:nvPicPr>
        <p:blipFill>
          <a:blip r:embed="rId2"/>
          <a:srcRect/>
          <a:stretch>
            <a:fillRect/>
          </a:stretch>
        </p:blipFill>
        <p:spPr>
          <a:xfrm>
            <a:off x="4967288" y="1444625"/>
            <a:ext cx="3397250" cy="3941763"/>
          </a:xfrm>
          <a:ln>
            <a:prstDash val="soli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smtClean="0">
                <a:effectLst/>
              </a:rPr>
              <a:t>Meiosis</a:t>
            </a:r>
          </a:p>
        </p:txBody>
      </p:sp>
      <p:sp>
        <p:nvSpPr>
          <p:cNvPr id="52227" name="Rectangle 3"/>
          <p:cNvSpPr>
            <a:spLocks noGrp="1"/>
          </p:cNvSpPr>
          <p:nvPr>
            <p:ph type="body" idx="1"/>
          </p:nvPr>
        </p:nvSpPr>
        <p:spPr>
          <a:xfrm>
            <a:off x="457200" y="1481138"/>
            <a:ext cx="5270500" cy="1714500"/>
          </a:xfrm>
        </p:spPr>
        <p:txBody>
          <a:bodyPr/>
          <a:lstStyle/>
          <a:p>
            <a:pPr>
              <a:lnSpc>
                <a:spcPct val="80000"/>
              </a:lnSpc>
            </a:pPr>
            <a:r>
              <a:rPr lang="en-US" sz="1800" smtClean="0"/>
              <a:t>Meiosis</a:t>
            </a:r>
          </a:p>
          <a:p>
            <a:pPr lvl="1">
              <a:lnSpc>
                <a:spcPct val="80000"/>
              </a:lnSpc>
            </a:pPr>
            <a:r>
              <a:rPr lang="en-US" sz="1600" smtClean="0"/>
              <a:t>A cell divides to form 4 haploid sex cells.</a:t>
            </a:r>
          </a:p>
          <a:p>
            <a:pPr>
              <a:lnSpc>
                <a:spcPct val="80000"/>
              </a:lnSpc>
            </a:pPr>
            <a:r>
              <a:rPr lang="en-US" sz="1800" smtClean="0"/>
              <a:t>Diploid</a:t>
            </a:r>
          </a:p>
          <a:p>
            <a:pPr lvl="1">
              <a:lnSpc>
                <a:spcPct val="80000"/>
              </a:lnSpc>
            </a:pPr>
            <a:r>
              <a:rPr lang="en-US" sz="1600" smtClean="0"/>
              <a:t>2n  = 46 chromosomes</a:t>
            </a:r>
          </a:p>
          <a:p>
            <a:pPr>
              <a:lnSpc>
                <a:spcPct val="80000"/>
              </a:lnSpc>
            </a:pPr>
            <a:r>
              <a:rPr lang="en-US" sz="1800" smtClean="0"/>
              <a:t>Haploid</a:t>
            </a:r>
          </a:p>
          <a:p>
            <a:pPr lvl="1">
              <a:lnSpc>
                <a:spcPct val="80000"/>
              </a:lnSpc>
            </a:pPr>
            <a:r>
              <a:rPr lang="en-US" sz="1600" smtClean="0"/>
              <a:t>N = 23 chromosomes</a:t>
            </a:r>
          </a:p>
        </p:txBody>
      </p:sp>
      <p:pic>
        <p:nvPicPr>
          <p:cNvPr id="52228" name="Picture 4" descr="lifecycle"/>
          <p:cNvPicPr>
            <a:picLocks noChangeAspect="1" noChangeArrowheads="1"/>
          </p:cNvPicPr>
          <p:nvPr/>
        </p:nvPicPr>
        <p:blipFill>
          <a:blip r:embed="rId2"/>
          <a:srcRect/>
          <a:stretch>
            <a:fillRect/>
          </a:stretch>
        </p:blipFill>
        <p:spPr bwMode="auto">
          <a:xfrm>
            <a:off x="228600" y="3741738"/>
            <a:ext cx="3962400" cy="3116262"/>
          </a:xfrm>
          <a:prstGeom prst="rect">
            <a:avLst/>
          </a:prstGeom>
          <a:noFill/>
        </p:spPr>
      </p:pic>
      <p:pic>
        <p:nvPicPr>
          <p:cNvPr id="52229" name="Picture 5" descr="bimeiosis"/>
          <p:cNvPicPr>
            <a:picLocks noChangeAspect="1" noChangeArrowheads="1"/>
          </p:cNvPicPr>
          <p:nvPr/>
        </p:nvPicPr>
        <p:blipFill>
          <a:blip r:embed="rId3"/>
          <a:srcRect/>
          <a:stretch>
            <a:fillRect/>
          </a:stretch>
        </p:blipFill>
        <p:spPr bwMode="auto">
          <a:xfrm>
            <a:off x="5181600" y="3033713"/>
            <a:ext cx="3962400" cy="3824287"/>
          </a:xfrm>
          <a:prstGeom prst="rect">
            <a:avLst/>
          </a:prstGeom>
          <a:solidFill>
            <a:schemeClr val="tx2"/>
          </a:solid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smtClean="0">
                <a:effectLst/>
              </a:rPr>
              <a:t>Meiosis Vocabulary</a:t>
            </a:r>
          </a:p>
        </p:txBody>
      </p:sp>
      <p:sp>
        <p:nvSpPr>
          <p:cNvPr id="53251" name="Rectangle 3"/>
          <p:cNvSpPr>
            <a:spLocks noGrp="1"/>
          </p:cNvSpPr>
          <p:nvPr>
            <p:ph type="body" idx="1"/>
          </p:nvPr>
        </p:nvSpPr>
        <p:spPr/>
        <p:txBody>
          <a:bodyPr/>
          <a:lstStyle/>
          <a:p>
            <a:r>
              <a:rPr lang="en-US" smtClean="0"/>
              <a:t>Tetrads	</a:t>
            </a:r>
          </a:p>
          <a:p>
            <a:pPr lvl="1"/>
            <a:r>
              <a:rPr lang="en-US" smtClean="0"/>
              <a:t>2 Homologous chromosomes</a:t>
            </a:r>
          </a:p>
        </p:txBody>
      </p:sp>
      <p:pic>
        <p:nvPicPr>
          <p:cNvPr id="53252" name="Picture 4" descr="crossovr"/>
          <p:cNvPicPr>
            <a:picLocks noChangeAspect="1" noChangeArrowheads="1"/>
          </p:cNvPicPr>
          <p:nvPr/>
        </p:nvPicPr>
        <p:blipFill>
          <a:blip r:embed="rId2"/>
          <a:srcRect/>
          <a:stretch>
            <a:fillRect/>
          </a:stretch>
        </p:blipFill>
        <p:spPr bwMode="auto">
          <a:xfrm>
            <a:off x="3352800" y="3200400"/>
            <a:ext cx="2286000" cy="3048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smtClean="0">
                <a:effectLst/>
              </a:rPr>
              <a:t>Meiosis I</a:t>
            </a:r>
          </a:p>
        </p:txBody>
      </p:sp>
      <p:sp>
        <p:nvSpPr>
          <p:cNvPr id="54275" name="Rectangle 3"/>
          <p:cNvSpPr>
            <a:spLocks noGrp="1"/>
          </p:cNvSpPr>
          <p:nvPr>
            <p:ph type="body" idx="1"/>
          </p:nvPr>
        </p:nvSpPr>
        <p:spPr>
          <a:xfrm>
            <a:off x="228600" y="1600200"/>
            <a:ext cx="8915400" cy="4419600"/>
          </a:xfrm>
        </p:spPr>
        <p:txBody>
          <a:bodyPr/>
          <a:lstStyle/>
          <a:p>
            <a:pPr>
              <a:lnSpc>
                <a:spcPct val="80000"/>
              </a:lnSpc>
            </a:pPr>
            <a:r>
              <a:rPr lang="en-US" sz="2300" smtClean="0"/>
              <a:t>Prophase 1</a:t>
            </a:r>
          </a:p>
          <a:p>
            <a:pPr lvl="1">
              <a:lnSpc>
                <a:spcPct val="80000"/>
              </a:lnSpc>
            </a:pPr>
            <a:r>
              <a:rPr lang="en-US" sz="2100" smtClean="0"/>
              <a:t>Tetrad Forms</a:t>
            </a:r>
          </a:p>
          <a:p>
            <a:pPr lvl="2">
              <a:lnSpc>
                <a:spcPct val="80000"/>
              </a:lnSpc>
            </a:pPr>
            <a:r>
              <a:rPr lang="en-US" sz="1900" smtClean="0"/>
              <a:t>Chromosomes pair up with</a:t>
            </a:r>
          </a:p>
          <a:p>
            <a:pPr lvl="2">
              <a:lnSpc>
                <a:spcPct val="80000"/>
              </a:lnSpc>
              <a:buFont typeface="Wingdings 2" pitchFamily="18" charset="2"/>
              <a:buNone/>
            </a:pPr>
            <a:r>
              <a:rPr lang="en-US" sz="1900" smtClean="0"/>
              <a:t> corresponding chromosomes</a:t>
            </a:r>
          </a:p>
          <a:p>
            <a:pPr>
              <a:lnSpc>
                <a:spcPct val="80000"/>
              </a:lnSpc>
            </a:pPr>
            <a:r>
              <a:rPr lang="en-US" sz="2300" smtClean="0"/>
              <a:t>Metaphase 1</a:t>
            </a:r>
          </a:p>
          <a:p>
            <a:pPr lvl="1">
              <a:lnSpc>
                <a:spcPct val="80000"/>
              </a:lnSpc>
            </a:pPr>
            <a:r>
              <a:rPr lang="en-US" sz="2100" smtClean="0"/>
              <a:t>Tetrads line up in middle of cell</a:t>
            </a:r>
          </a:p>
          <a:p>
            <a:pPr lvl="1">
              <a:lnSpc>
                <a:spcPct val="80000"/>
              </a:lnSpc>
            </a:pPr>
            <a:r>
              <a:rPr lang="en-US" sz="2100" smtClean="0"/>
              <a:t>Spindle fibers attach</a:t>
            </a:r>
          </a:p>
          <a:p>
            <a:pPr>
              <a:lnSpc>
                <a:spcPct val="80000"/>
              </a:lnSpc>
            </a:pPr>
            <a:r>
              <a:rPr lang="en-US" sz="2300" smtClean="0"/>
              <a:t>Anaphase 1</a:t>
            </a:r>
          </a:p>
          <a:p>
            <a:pPr lvl="1">
              <a:lnSpc>
                <a:spcPct val="80000"/>
              </a:lnSpc>
            </a:pPr>
            <a:r>
              <a:rPr lang="en-US" sz="2100" smtClean="0"/>
              <a:t>Homologous chromosomes are pulled to opposite ends of the cell</a:t>
            </a:r>
          </a:p>
          <a:p>
            <a:pPr>
              <a:lnSpc>
                <a:spcPct val="80000"/>
              </a:lnSpc>
            </a:pPr>
            <a:r>
              <a:rPr lang="en-US" sz="2300" smtClean="0"/>
              <a:t>Telophase 1 &amp; Cytokinesis</a:t>
            </a:r>
          </a:p>
          <a:p>
            <a:pPr lvl="1">
              <a:lnSpc>
                <a:spcPct val="80000"/>
              </a:lnSpc>
            </a:pPr>
            <a:r>
              <a:rPr lang="en-US" sz="2100" smtClean="0"/>
              <a:t>Nuclear membrane forms</a:t>
            </a:r>
          </a:p>
          <a:p>
            <a:pPr lvl="1">
              <a:lnSpc>
                <a:spcPct val="80000"/>
              </a:lnSpc>
            </a:pPr>
            <a:r>
              <a:rPr lang="en-US" sz="2100" smtClean="0"/>
              <a:t>Cell Separates into 2 cells</a:t>
            </a:r>
          </a:p>
          <a:p>
            <a:pPr>
              <a:lnSpc>
                <a:spcPct val="80000"/>
              </a:lnSpc>
            </a:pPr>
            <a:r>
              <a:rPr lang="en-US" sz="2300" smtClean="0"/>
              <a:t>Result:  2 haploid daughter cells</a:t>
            </a:r>
          </a:p>
        </p:txBody>
      </p:sp>
      <p:pic>
        <p:nvPicPr>
          <p:cNvPr id="54276" name="Picture 4" descr="meiosis_1"/>
          <p:cNvPicPr>
            <a:picLocks noChangeAspect="1" noChangeArrowheads="1"/>
          </p:cNvPicPr>
          <p:nvPr/>
        </p:nvPicPr>
        <p:blipFill>
          <a:blip r:embed="rId2"/>
          <a:srcRect/>
          <a:stretch>
            <a:fillRect/>
          </a:stretch>
        </p:blipFill>
        <p:spPr bwMode="auto">
          <a:xfrm>
            <a:off x="4876800" y="0"/>
            <a:ext cx="4267200" cy="261937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smtClean="0">
                <a:effectLst/>
              </a:rPr>
              <a:t>Meiosis 2</a:t>
            </a:r>
          </a:p>
        </p:txBody>
      </p:sp>
      <p:sp>
        <p:nvSpPr>
          <p:cNvPr id="55299" name="Rectangle 3"/>
          <p:cNvSpPr>
            <a:spLocks noGrp="1"/>
          </p:cNvSpPr>
          <p:nvPr>
            <p:ph type="body" idx="1"/>
          </p:nvPr>
        </p:nvSpPr>
        <p:spPr>
          <a:xfrm>
            <a:off x="228600" y="1828800"/>
            <a:ext cx="8915400" cy="5029200"/>
          </a:xfrm>
        </p:spPr>
        <p:txBody>
          <a:bodyPr/>
          <a:lstStyle/>
          <a:p>
            <a:pPr>
              <a:lnSpc>
                <a:spcPct val="90000"/>
              </a:lnSpc>
            </a:pPr>
            <a:r>
              <a:rPr lang="en-US" smtClean="0"/>
              <a:t>Prophase II</a:t>
            </a:r>
          </a:p>
          <a:p>
            <a:pPr lvl="1">
              <a:lnSpc>
                <a:spcPct val="90000"/>
              </a:lnSpc>
            </a:pPr>
            <a:r>
              <a:rPr lang="en-US" smtClean="0"/>
              <a:t>Spindle fibers form</a:t>
            </a:r>
          </a:p>
          <a:p>
            <a:pPr lvl="1">
              <a:lnSpc>
                <a:spcPct val="90000"/>
              </a:lnSpc>
            </a:pPr>
            <a:r>
              <a:rPr lang="en-US" smtClean="0"/>
              <a:t>Nuclear Membrane disappears</a:t>
            </a:r>
          </a:p>
          <a:p>
            <a:pPr>
              <a:lnSpc>
                <a:spcPct val="90000"/>
              </a:lnSpc>
            </a:pPr>
            <a:r>
              <a:rPr lang="en-US" smtClean="0"/>
              <a:t>Metaphase II</a:t>
            </a:r>
          </a:p>
          <a:p>
            <a:pPr lvl="1">
              <a:lnSpc>
                <a:spcPct val="90000"/>
              </a:lnSpc>
            </a:pPr>
            <a:r>
              <a:rPr lang="en-US" smtClean="0"/>
              <a:t>Chromosomes line up &amp; attach to fibers</a:t>
            </a:r>
          </a:p>
          <a:p>
            <a:pPr>
              <a:lnSpc>
                <a:spcPct val="90000"/>
              </a:lnSpc>
            </a:pPr>
            <a:r>
              <a:rPr lang="en-US" smtClean="0"/>
              <a:t>Anaphase II</a:t>
            </a:r>
          </a:p>
          <a:p>
            <a:pPr lvl="1">
              <a:lnSpc>
                <a:spcPct val="90000"/>
              </a:lnSpc>
            </a:pPr>
            <a:r>
              <a:rPr lang="en-US" smtClean="0"/>
              <a:t>Sister chromatids separate &amp; move towards opposite ends of cell</a:t>
            </a:r>
          </a:p>
          <a:p>
            <a:pPr>
              <a:lnSpc>
                <a:spcPct val="90000"/>
              </a:lnSpc>
            </a:pPr>
            <a:r>
              <a:rPr lang="en-US" smtClean="0"/>
              <a:t>Telophase II &amp; Cytokinesis</a:t>
            </a:r>
          </a:p>
          <a:p>
            <a:pPr lvl="1">
              <a:lnSpc>
                <a:spcPct val="90000"/>
              </a:lnSpc>
            </a:pPr>
            <a:r>
              <a:rPr lang="en-US" smtClean="0"/>
              <a:t>Results in 4 haploid daughter cells</a:t>
            </a:r>
          </a:p>
          <a:p>
            <a:pPr lvl="1">
              <a:lnSpc>
                <a:spcPct val="90000"/>
              </a:lnSpc>
            </a:pPr>
            <a:endParaRPr lang="en-US" smtClean="0"/>
          </a:p>
        </p:txBody>
      </p:sp>
      <p:pic>
        <p:nvPicPr>
          <p:cNvPr id="55300" name="Picture 4" descr="meiosis_2"/>
          <p:cNvPicPr>
            <a:picLocks noChangeAspect="1" noChangeArrowheads="1"/>
          </p:cNvPicPr>
          <p:nvPr/>
        </p:nvPicPr>
        <p:blipFill>
          <a:blip r:embed="rId2"/>
          <a:srcRect/>
          <a:stretch>
            <a:fillRect/>
          </a:stretch>
        </p:blipFill>
        <p:spPr bwMode="auto">
          <a:xfrm>
            <a:off x="4724400" y="0"/>
            <a:ext cx="4419600" cy="280193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smtClean="0">
                <a:effectLst/>
              </a:rPr>
              <a:t>Comparing Mitosis &amp; Meiosis</a:t>
            </a:r>
          </a:p>
        </p:txBody>
      </p:sp>
      <p:sp>
        <p:nvSpPr>
          <p:cNvPr id="56323" name="Rectangle 3"/>
          <p:cNvSpPr>
            <a:spLocks noGrp="1"/>
          </p:cNvSpPr>
          <p:nvPr>
            <p:ph type="body" idx="1"/>
          </p:nvPr>
        </p:nvSpPr>
        <p:spPr>
          <a:xfrm>
            <a:off x="457200" y="1481138"/>
            <a:ext cx="7724775" cy="3908425"/>
          </a:xfrm>
        </p:spPr>
        <p:txBody>
          <a:bodyPr/>
          <a:lstStyle/>
          <a:p>
            <a:pPr>
              <a:lnSpc>
                <a:spcPct val="80000"/>
              </a:lnSpc>
            </a:pPr>
            <a:r>
              <a:rPr lang="en-US" sz="2000" smtClean="0"/>
              <a:t>RESULTS:</a:t>
            </a:r>
          </a:p>
          <a:p>
            <a:pPr lvl="1">
              <a:lnSpc>
                <a:spcPct val="80000"/>
              </a:lnSpc>
            </a:pPr>
            <a:r>
              <a:rPr lang="en-US" sz="1800" smtClean="0"/>
              <a:t>Mitosis</a:t>
            </a:r>
          </a:p>
          <a:p>
            <a:pPr lvl="2">
              <a:lnSpc>
                <a:spcPct val="80000"/>
              </a:lnSpc>
            </a:pPr>
            <a:r>
              <a:rPr lang="en-US" sz="1700" smtClean="0"/>
              <a:t>2 diploid daughter cells</a:t>
            </a:r>
          </a:p>
          <a:p>
            <a:pPr lvl="3">
              <a:lnSpc>
                <a:spcPct val="80000"/>
              </a:lnSpc>
            </a:pPr>
            <a:r>
              <a:rPr lang="en-US" sz="1500" smtClean="0"/>
              <a:t>46 chromosomes in each cell</a:t>
            </a:r>
          </a:p>
          <a:p>
            <a:pPr lvl="1">
              <a:lnSpc>
                <a:spcPct val="80000"/>
              </a:lnSpc>
            </a:pPr>
            <a:r>
              <a:rPr lang="en-US" sz="1800" smtClean="0"/>
              <a:t>Meiosis</a:t>
            </a:r>
          </a:p>
          <a:p>
            <a:pPr lvl="2">
              <a:lnSpc>
                <a:spcPct val="80000"/>
              </a:lnSpc>
            </a:pPr>
            <a:r>
              <a:rPr lang="en-US" sz="1700" smtClean="0"/>
              <a:t>4 haploid daughter cells</a:t>
            </a:r>
          </a:p>
          <a:p>
            <a:pPr lvl="3">
              <a:lnSpc>
                <a:spcPct val="80000"/>
              </a:lnSpc>
            </a:pPr>
            <a:r>
              <a:rPr lang="en-US" sz="1500" smtClean="0"/>
              <a:t>23 chromosomes in each cell</a:t>
            </a:r>
          </a:p>
        </p:txBody>
      </p:sp>
      <p:pic>
        <p:nvPicPr>
          <p:cNvPr id="56324" name="Picture 4" descr="lifecycle"/>
          <p:cNvPicPr>
            <a:picLocks noChangeAspect="1" noChangeArrowheads="1"/>
          </p:cNvPicPr>
          <p:nvPr/>
        </p:nvPicPr>
        <p:blipFill>
          <a:blip r:embed="rId2"/>
          <a:srcRect/>
          <a:stretch>
            <a:fillRect/>
          </a:stretch>
        </p:blipFill>
        <p:spPr bwMode="auto">
          <a:xfrm>
            <a:off x="2438400" y="3741738"/>
            <a:ext cx="3962400" cy="311626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endParaRPr lang="en-US" smtClean="0">
              <a:effectLst/>
            </a:endParaRPr>
          </a:p>
        </p:txBody>
      </p:sp>
      <p:sp>
        <p:nvSpPr>
          <p:cNvPr id="57347" name="Rectangle 3"/>
          <p:cNvSpPr>
            <a:spLocks noGrp="1"/>
          </p:cNvSpPr>
          <p:nvPr>
            <p:ph type="body" idx="1"/>
          </p:nvPr>
        </p:nvSpPr>
        <p:spPr/>
        <p:txBody>
          <a:bodyPr/>
          <a:lstStyle/>
          <a:p>
            <a:endParaRPr lang="en-US" smtClean="0"/>
          </a:p>
        </p:txBody>
      </p:sp>
      <p:pic>
        <p:nvPicPr>
          <p:cNvPr id="57348" name="Picture 4" descr="c13x8meiosis-comparison"/>
          <p:cNvPicPr>
            <a:picLocks noChangeAspect="1" noChangeArrowheads="1"/>
          </p:cNvPicPr>
          <p:nvPr/>
        </p:nvPicPr>
        <p:blipFill>
          <a:blip r:embed="rId2"/>
          <a:srcRect/>
          <a:stretch>
            <a:fillRect/>
          </a:stretch>
        </p:blipFill>
        <p:spPr bwMode="auto">
          <a:xfrm>
            <a:off x="0" y="660400"/>
            <a:ext cx="9144000" cy="61976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Draw out the phases of mitosis on one half of your paper and the phases of meiosis on the other half.  Or model both using the modeling supplies.</a:t>
            </a:r>
          </a:p>
          <a:p>
            <a:r>
              <a:rPr lang="en-US" dirty="0" smtClean="0"/>
              <a:t>Compare and contrast the two processes.</a:t>
            </a:r>
          </a:p>
          <a:p>
            <a:r>
              <a:rPr lang="en-US" dirty="0" smtClean="0"/>
              <a:t>Explain the differences in the number of chromosomes for humans at the start and end of each process.</a:t>
            </a:r>
            <a:endParaRPr lang="en-US" dirty="0"/>
          </a:p>
        </p:txBody>
      </p:sp>
      <p:sp>
        <p:nvSpPr>
          <p:cNvPr id="3" name="Title 2"/>
          <p:cNvSpPr>
            <a:spLocks noGrp="1"/>
          </p:cNvSpPr>
          <p:nvPr>
            <p:ph type="title"/>
          </p:nvPr>
        </p:nvSpPr>
        <p:spPr/>
        <p:txBody>
          <a:bodyPr/>
          <a:lstStyle/>
          <a:p>
            <a:r>
              <a:rPr lang="en-US" dirty="0" smtClean="0"/>
              <a:t>Comparing Mitosis and Meiosis</a:t>
            </a:r>
            <a:endParaRPr lang="en-US" dirty="0"/>
          </a:p>
        </p:txBody>
      </p:sp>
    </p:spTree>
    <p:extLst>
      <p:ext uri="{BB962C8B-B14F-4D97-AF65-F5344CB8AC3E}">
        <p14:creationId xmlns:p14="http://schemas.microsoft.com/office/powerpoint/2010/main" val="163171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1"/>
          <p:cNvSpPr>
            <a:spLocks noGrp="1"/>
          </p:cNvSpPr>
          <p:nvPr>
            <p:ph idx="1"/>
          </p:nvPr>
        </p:nvSpPr>
        <p:spPr>
          <a:xfrm>
            <a:off x="0" y="1481138"/>
            <a:ext cx="8915400" cy="4843462"/>
          </a:xfrm>
        </p:spPr>
        <p:txBody>
          <a:bodyPr/>
          <a:lstStyle/>
          <a:p>
            <a:pPr eaLnBrk="1" hangingPunct="1"/>
            <a:r>
              <a:rPr lang="en-US" b="1" dirty="0" smtClean="0">
                <a:latin typeface="Arial" charset="0"/>
                <a:cs typeface="Arial" charset="0"/>
              </a:rPr>
              <a:t>Chromatid </a:t>
            </a:r>
            <a:r>
              <a:rPr lang="en-US" dirty="0" smtClean="0">
                <a:latin typeface="Arial" charset="0"/>
                <a:cs typeface="Arial" charset="0"/>
              </a:rPr>
              <a:t>– each strand of a </a:t>
            </a:r>
            <a:r>
              <a:rPr lang="en-US" b="1" dirty="0" smtClean="0">
                <a:latin typeface="Arial" charset="0"/>
                <a:cs typeface="Arial" charset="0"/>
              </a:rPr>
              <a:t>duplicated </a:t>
            </a:r>
            <a:r>
              <a:rPr lang="en-US" dirty="0" smtClean="0">
                <a:latin typeface="Arial" charset="0"/>
                <a:cs typeface="Arial" charset="0"/>
              </a:rPr>
              <a:t>chromosome</a:t>
            </a:r>
          </a:p>
          <a:p>
            <a:pPr eaLnBrk="1" hangingPunct="1"/>
            <a:r>
              <a:rPr lang="en-US" b="1" dirty="0" smtClean="0">
                <a:latin typeface="Arial" charset="0"/>
                <a:cs typeface="Arial" charset="0"/>
              </a:rPr>
              <a:t>Centromere </a:t>
            </a:r>
            <a:r>
              <a:rPr lang="en-US" dirty="0" smtClean="0">
                <a:latin typeface="Arial" charset="0"/>
                <a:cs typeface="Arial" charset="0"/>
              </a:rPr>
              <a:t>– the area where each pair of chromatids is joined</a:t>
            </a:r>
          </a:p>
          <a:p>
            <a:pPr eaLnBrk="1" hangingPunct="1"/>
            <a:r>
              <a:rPr lang="en-US" b="1" dirty="0" smtClean="0">
                <a:latin typeface="Arial" charset="0"/>
                <a:cs typeface="Arial" charset="0"/>
              </a:rPr>
              <a:t>Centrioles </a:t>
            </a:r>
            <a:r>
              <a:rPr lang="en-US" dirty="0" smtClean="0">
                <a:latin typeface="Arial" charset="0"/>
                <a:cs typeface="Arial" charset="0"/>
              </a:rPr>
              <a:t>– tiny structures located in the cytoplasm of animal cells that help organize the spindle</a:t>
            </a:r>
          </a:p>
          <a:p>
            <a:pPr eaLnBrk="1" hangingPunct="1"/>
            <a:r>
              <a:rPr lang="en-US" b="1" dirty="0" smtClean="0">
                <a:latin typeface="Arial" charset="0"/>
                <a:cs typeface="Arial" charset="0"/>
              </a:rPr>
              <a:t>Spindle </a:t>
            </a:r>
            <a:r>
              <a:rPr lang="en-US" dirty="0" smtClean="0">
                <a:latin typeface="Arial" charset="0"/>
                <a:cs typeface="Arial" charset="0"/>
              </a:rPr>
              <a:t>– a fanlike microtubule structure that helps separate the chromatids</a:t>
            </a:r>
          </a:p>
          <a:p>
            <a:pPr eaLnBrk="1" hangingPunct="1"/>
            <a:endParaRPr lang="en-US" dirty="0"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latin typeface="Arial" charset="0"/>
                <a:cs typeface="Arial" charset="0"/>
              </a:rPr>
              <a:t>Important Cell Structures Involved in Mitosis</a:t>
            </a:r>
            <a:endParaRPr lang="en-US" dirty="0"/>
          </a:p>
        </p:txBody>
      </p:sp>
      <p:pic>
        <p:nvPicPr>
          <p:cNvPr id="17411" name="Picture 2"/>
          <p:cNvPicPr>
            <a:picLocks noChangeAspect="1" noChangeArrowheads="1"/>
          </p:cNvPicPr>
          <p:nvPr/>
        </p:nvPicPr>
        <p:blipFill>
          <a:blip r:embed="rId2"/>
          <a:srcRect/>
          <a:stretch>
            <a:fillRect/>
          </a:stretch>
        </p:blipFill>
        <p:spPr bwMode="auto">
          <a:xfrm>
            <a:off x="6951663" y="762000"/>
            <a:ext cx="2192337" cy="1490663"/>
          </a:xfrm>
          <a:prstGeom prst="rect">
            <a:avLst/>
          </a:prstGeom>
          <a:noFill/>
          <a:ln w="9525">
            <a:noFill/>
            <a:miter lim="800000"/>
            <a:headEnd/>
            <a:tailEnd/>
          </a:ln>
        </p:spPr>
      </p:pic>
      <p:pic>
        <p:nvPicPr>
          <p:cNvPr id="17412" name="Picture 3"/>
          <p:cNvPicPr>
            <a:picLocks noChangeAspect="1" noChangeArrowheads="1"/>
          </p:cNvPicPr>
          <p:nvPr/>
        </p:nvPicPr>
        <p:blipFill>
          <a:blip r:embed="rId3"/>
          <a:srcRect/>
          <a:stretch>
            <a:fillRect/>
          </a:stretch>
        </p:blipFill>
        <p:spPr bwMode="auto">
          <a:xfrm>
            <a:off x="6324600" y="4800600"/>
            <a:ext cx="2743200" cy="2057400"/>
          </a:xfrm>
          <a:prstGeom prst="rect">
            <a:avLst/>
          </a:prstGeom>
          <a:noFill/>
          <a:ln w="9525">
            <a:noFill/>
            <a:miter lim="800000"/>
            <a:headEnd/>
            <a:tailEnd/>
          </a:ln>
        </p:spPr>
      </p:pic>
      <p:pic>
        <p:nvPicPr>
          <p:cNvPr id="17413" name="Picture 4"/>
          <p:cNvPicPr>
            <a:picLocks noChangeAspect="1" noChangeArrowheads="1"/>
          </p:cNvPicPr>
          <p:nvPr/>
        </p:nvPicPr>
        <p:blipFill>
          <a:blip r:embed="rId4"/>
          <a:srcRect/>
          <a:stretch>
            <a:fillRect/>
          </a:stretch>
        </p:blipFill>
        <p:spPr bwMode="auto">
          <a:xfrm>
            <a:off x="3962400" y="4933950"/>
            <a:ext cx="2324100" cy="192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Interphase</a:t>
            </a:r>
            <a:endParaRPr lang="en-US" dirty="0"/>
          </a:p>
        </p:txBody>
      </p:sp>
      <p:sp>
        <p:nvSpPr>
          <p:cNvPr id="18434" name="Content Placeholder 4"/>
          <p:cNvSpPr>
            <a:spLocks noGrp="1"/>
          </p:cNvSpPr>
          <p:nvPr>
            <p:ph sz="quarter" idx="2"/>
          </p:nvPr>
        </p:nvSpPr>
        <p:spPr>
          <a:xfrm>
            <a:off x="457200" y="1444625"/>
            <a:ext cx="4040188" cy="3941763"/>
          </a:xfrm>
          <a:ln>
            <a:prstDash val="solid"/>
          </a:ln>
        </p:spPr>
        <p:txBody>
          <a:bodyPr/>
          <a:lstStyle/>
          <a:p>
            <a:pPr eaLnBrk="1" hangingPunct="1"/>
            <a:r>
              <a:rPr lang="en-US" smtClean="0"/>
              <a:t>Interphase = period of the cell cycle between divisions</a:t>
            </a:r>
          </a:p>
          <a:p>
            <a:pPr lvl="1" eaLnBrk="1" hangingPunct="1"/>
            <a:r>
              <a:rPr lang="en-US" smtClean="0"/>
              <a:t>G1 Phase = cell growth, make new proteins and organelles</a:t>
            </a:r>
          </a:p>
          <a:p>
            <a:pPr lvl="1" eaLnBrk="1" hangingPunct="1"/>
            <a:r>
              <a:rPr lang="en-US" smtClean="0"/>
              <a:t>S Phase = New DNA is made (doubles)</a:t>
            </a:r>
          </a:p>
          <a:p>
            <a:pPr lvl="1" eaLnBrk="1" hangingPunct="1"/>
            <a:r>
              <a:rPr lang="en-US" smtClean="0"/>
              <a:t>G2 Phase = Organelles needed for cell division are made</a:t>
            </a:r>
          </a:p>
        </p:txBody>
      </p:sp>
      <p:pic>
        <p:nvPicPr>
          <p:cNvPr id="18435" name="Picture 4" descr="BIO10NAE_03_10_04_005_LRIM_09"/>
          <p:cNvPicPr>
            <a:picLocks noGrp="1" noChangeAspect="1" noChangeArrowheads="1"/>
          </p:cNvPicPr>
          <p:nvPr>
            <p:ph sz="quarter" idx="4"/>
          </p:nvPr>
        </p:nvPicPr>
        <p:blipFill>
          <a:blip r:embed="rId2"/>
          <a:srcRect/>
          <a:stretch>
            <a:fillRect/>
          </a:stretch>
        </p:blipFill>
        <p:spPr>
          <a:xfrm>
            <a:off x="5029200" y="0"/>
            <a:ext cx="3395663" cy="3941763"/>
          </a:xfrm>
          <a:ln>
            <a:prstDash val="solid"/>
          </a:ln>
        </p:spPr>
      </p:pic>
      <p:pic>
        <p:nvPicPr>
          <p:cNvPr id="18436" name="Picture 2"/>
          <p:cNvPicPr>
            <a:picLocks noChangeAspect="1" noChangeArrowheads="1"/>
          </p:cNvPicPr>
          <p:nvPr/>
        </p:nvPicPr>
        <p:blipFill>
          <a:blip r:embed="rId3"/>
          <a:srcRect/>
          <a:stretch>
            <a:fillRect/>
          </a:stretch>
        </p:blipFill>
        <p:spPr bwMode="auto">
          <a:xfrm>
            <a:off x="7162800" y="4210050"/>
            <a:ext cx="1724025" cy="2647950"/>
          </a:xfrm>
          <a:prstGeom prst="rect">
            <a:avLst/>
          </a:prstGeom>
          <a:noFill/>
          <a:ln w="9525">
            <a:noFill/>
            <a:miter lim="800000"/>
            <a:headEnd/>
            <a:tailEnd/>
          </a:ln>
        </p:spPr>
      </p:pic>
      <p:pic>
        <p:nvPicPr>
          <p:cNvPr id="18437" name="Picture 3"/>
          <p:cNvPicPr>
            <a:picLocks noChangeAspect="1" noChangeArrowheads="1"/>
          </p:cNvPicPr>
          <p:nvPr/>
        </p:nvPicPr>
        <p:blipFill>
          <a:blip r:embed="rId4"/>
          <a:srcRect/>
          <a:stretch>
            <a:fillRect/>
          </a:stretch>
        </p:blipFill>
        <p:spPr bwMode="auto">
          <a:xfrm>
            <a:off x="4800600" y="5029200"/>
            <a:ext cx="22860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CELL DIVISION - Mitosis</a:t>
            </a:r>
            <a:endParaRPr lang="en-US" dirty="0"/>
          </a:p>
        </p:txBody>
      </p:sp>
      <p:sp>
        <p:nvSpPr>
          <p:cNvPr id="19458" name="Content Placeholder 4"/>
          <p:cNvSpPr>
            <a:spLocks noGrp="1"/>
          </p:cNvSpPr>
          <p:nvPr>
            <p:ph sz="quarter" idx="2"/>
          </p:nvPr>
        </p:nvSpPr>
        <p:spPr>
          <a:xfrm>
            <a:off x="457200" y="1143000"/>
            <a:ext cx="5562600" cy="4322763"/>
          </a:xfrm>
          <a:ln>
            <a:prstDash val="solid"/>
          </a:ln>
        </p:spPr>
        <p:txBody>
          <a:bodyPr/>
          <a:lstStyle/>
          <a:p>
            <a:pPr eaLnBrk="1" hangingPunct="1"/>
            <a:r>
              <a:rPr lang="en-US" smtClean="0"/>
              <a:t>Mitosis = the part of cell division where the nucleus divides</a:t>
            </a:r>
          </a:p>
          <a:p>
            <a:pPr eaLnBrk="1" hangingPunct="1"/>
            <a:endParaRPr lang="en-US" smtClean="0"/>
          </a:p>
          <a:p>
            <a:pPr eaLnBrk="1" hangingPunct="1"/>
            <a:r>
              <a:rPr lang="en-US" smtClean="0"/>
              <a:t>Prophase</a:t>
            </a:r>
          </a:p>
          <a:p>
            <a:pPr lvl="1" eaLnBrk="1" hangingPunct="1"/>
            <a:r>
              <a:rPr lang="en-US" smtClean="0">
                <a:latin typeface="Arial" charset="0"/>
                <a:cs typeface="Arial" charset="0"/>
              </a:rPr>
              <a:t>Chromatin condenses (Chromosomes become visible) </a:t>
            </a:r>
          </a:p>
          <a:p>
            <a:pPr lvl="1" eaLnBrk="1" hangingPunct="1"/>
            <a:r>
              <a:rPr lang="en-US" smtClean="0">
                <a:latin typeface="Arial" charset="0"/>
                <a:cs typeface="Arial" charset="0"/>
              </a:rPr>
              <a:t>Centrioles separate</a:t>
            </a:r>
          </a:p>
          <a:p>
            <a:pPr lvl="1" eaLnBrk="1" hangingPunct="1"/>
            <a:r>
              <a:rPr lang="en-US" smtClean="0">
                <a:latin typeface="Arial" charset="0"/>
                <a:cs typeface="Arial" charset="0"/>
              </a:rPr>
              <a:t>Spindle starts to form</a:t>
            </a:r>
            <a:endParaRPr lang="en-US" smtClean="0"/>
          </a:p>
          <a:p>
            <a:pPr lvl="1" eaLnBrk="1" hangingPunct="1"/>
            <a:endParaRPr lang="en-US" smtClean="0"/>
          </a:p>
        </p:txBody>
      </p:sp>
      <p:pic>
        <p:nvPicPr>
          <p:cNvPr id="19459" name="Picture 4" descr="BIO10NAE_03_10_04_005_LRIM_13"/>
          <p:cNvPicPr>
            <a:picLocks noChangeAspect="1" noChangeArrowheads="1"/>
          </p:cNvPicPr>
          <p:nvPr/>
        </p:nvPicPr>
        <p:blipFill>
          <a:blip r:embed="rId2"/>
          <a:srcRect/>
          <a:stretch>
            <a:fillRect/>
          </a:stretch>
        </p:blipFill>
        <p:spPr bwMode="auto">
          <a:xfrm>
            <a:off x="6934200" y="0"/>
            <a:ext cx="2209800" cy="2565400"/>
          </a:xfrm>
          <a:prstGeom prst="rect">
            <a:avLst/>
          </a:prstGeom>
          <a:noFill/>
          <a:ln w="9525">
            <a:noFill/>
            <a:miter lim="800000"/>
            <a:headEnd/>
            <a:tailEnd/>
          </a:ln>
        </p:spPr>
      </p:pic>
      <p:pic>
        <p:nvPicPr>
          <p:cNvPr id="19460" name="Picture 6" descr="BIO10NAE_03_10_04_005_LRIM_14"/>
          <p:cNvPicPr>
            <a:picLocks noChangeAspect="1" noChangeArrowheads="1"/>
          </p:cNvPicPr>
          <p:nvPr/>
        </p:nvPicPr>
        <p:blipFill>
          <a:blip r:embed="rId3"/>
          <a:srcRect/>
          <a:stretch>
            <a:fillRect/>
          </a:stretch>
        </p:blipFill>
        <p:spPr bwMode="auto">
          <a:xfrm>
            <a:off x="5784850" y="2514600"/>
            <a:ext cx="3359150" cy="3898900"/>
          </a:xfrm>
          <a:prstGeom prst="rect">
            <a:avLst/>
          </a:prstGeom>
          <a:noFill/>
          <a:ln w="9525">
            <a:noFill/>
            <a:miter lim="800000"/>
            <a:headEnd/>
            <a:tailEnd/>
          </a:ln>
        </p:spPr>
      </p:pic>
      <p:pic>
        <p:nvPicPr>
          <p:cNvPr id="19461" name="Picture 2"/>
          <p:cNvPicPr>
            <a:picLocks noChangeAspect="1" noChangeArrowheads="1"/>
          </p:cNvPicPr>
          <p:nvPr/>
        </p:nvPicPr>
        <p:blipFill>
          <a:blip r:embed="rId4"/>
          <a:srcRect/>
          <a:stretch>
            <a:fillRect/>
          </a:stretch>
        </p:blipFill>
        <p:spPr bwMode="auto">
          <a:xfrm>
            <a:off x="2895600" y="4648200"/>
            <a:ext cx="2362200" cy="193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Mitosis - Metaphase</a:t>
            </a:r>
            <a:endParaRPr lang="en-US" dirty="0"/>
          </a:p>
        </p:txBody>
      </p:sp>
      <p:sp>
        <p:nvSpPr>
          <p:cNvPr id="20482" name="Content Placeholder 4"/>
          <p:cNvSpPr>
            <a:spLocks noGrp="1"/>
          </p:cNvSpPr>
          <p:nvPr>
            <p:ph sz="quarter" idx="2"/>
          </p:nvPr>
        </p:nvSpPr>
        <p:spPr>
          <a:xfrm>
            <a:off x="457200" y="1444625"/>
            <a:ext cx="4040188" cy="3941763"/>
          </a:xfrm>
          <a:ln>
            <a:prstDash val="solid"/>
          </a:ln>
        </p:spPr>
        <p:txBody>
          <a:bodyPr/>
          <a:lstStyle/>
          <a:p>
            <a:pPr eaLnBrk="1" hangingPunct="1"/>
            <a:r>
              <a:rPr lang="en-US" sz="2800" smtClean="0"/>
              <a:t>Metaphase</a:t>
            </a:r>
          </a:p>
          <a:p>
            <a:pPr lvl="1" eaLnBrk="1" hangingPunct="1"/>
            <a:r>
              <a:rPr lang="en-US" sz="2400" smtClean="0">
                <a:latin typeface="Arial" charset="0"/>
                <a:cs typeface="Arial" charset="0"/>
              </a:rPr>
              <a:t>Chromosomes line up across the center of the cell. </a:t>
            </a:r>
          </a:p>
          <a:p>
            <a:pPr lvl="1" eaLnBrk="1" hangingPunct="1"/>
            <a:r>
              <a:rPr lang="en-US" sz="2400" smtClean="0">
                <a:latin typeface="Arial" charset="0"/>
                <a:cs typeface="Arial" charset="0"/>
              </a:rPr>
              <a:t>Spindle fibers connect the centromere of each chromosome to the two poles of the spindle.</a:t>
            </a:r>
            <a:endParaRPr lang="en-US" sz="2400" smtClean="0"/>
          </a:p>
        </p:txBody>
      </p:sp>
      <p:pic>
        <p:nvPicPr>
          <p:cNvPr id="20483" name="Content Placeholder 6" descr="BIO10NAE_03_10_04_005_LRIM_18"/>
          <p:cNvPicPr>
            <a:picLocks noGrp="1" noChangeAspect="1" noChangeArrowheads="1"/>
          </p:cNvPicPr>
          <p:nvPr>
            <p:ph sz="quarter" idx="4"/>
          </p:nvPr>
        </p:nvPicPr>
        <p:blipFill>
          <a:blip r:embed="rId2"/>
          <a:srcRect/>
          <a:stretch>
            <a:fillRect/>
          </a:stretch>
        </p:blipFill>
        <p:spPr>
          <a:xfrm>
            <a:off x="4967288" y="1335088"/>
            <a:ext cx="3490912" cy="4051300"/>
          </a:xfrm>
          <a:ln>
            <a:prstDash val="solid"/>
          </a:ln>
        </p:spPr>
      </p:pic>
      <p:pic>
        <p:nvPicPr>
          <p:cNvPr id="20484" name="Picture 2"/>
          <p:cNvPicPr>
            <a:picLocks noChangeAspect="1" noChangeArrowheads="1"/>
          </p:cNvPicPr>
          <p:nvPr/>
        </p:nvPicPr>
        <p:blipFill>
          <a:blip r:embed="rId3"/>
          <a:srcRect/>
          <a:stretch>
            <a:fillRect/>
          </a:stretch>
        </p:blipFill>
        <p:spPr bwMode="auto">
          <a:xfrm>
            <a:off x="5334000" y="5010150"/>
            <a:ext cx="2466975" cy="1847850"/>
          </a:xfrm>
          <a:prstGeom prst="rect">
            <a:avLst/>
          </a:prstGeom>
          <a:noFill/>
          <a:ln w="9525">
            <a:noFill/>
            <a:miter lim="800000"/>
            <a:headEnd/>
            <a:tailEnd/>
          </a:ln>
        </p:spPr>
      </p:pic>
      <p:pic>
        <p:nvPicPr>
          <p:cNvPr id="20485" name="Picture 3"/>
          <p:cNvPicPr>
            <a:picLocks noChangeAspect="1" noChangeArrowheads="1"/>
          </p:cNvPicPr>
          <p:nvPr/>
        </p:nvPicPr>
        <p:blipFill>
          <a:blip r:embed="rId4"/>
          <a:srcRect/>
          <a:stretch>
            <a:fillRect/>
          </a:stretch>
        </p:blipFill>
        <p:spPr bwMode="auto">
          <a:xfrm>
            <a:off x="2895600" y="4943475"/>
            <a:ext cx="2390775" cy="1914525"/>
          </a:xfrm>
          <a:prstGeom prst="rect">
            <a:avLst/>
          </a:prstGeom>
          <a:noFill/>
          <a:ln w="9525">
            <a:noFill/>
            <a:miter lim="800000"/>
            <a:headEnd/>
            <a:tailEnd/>
          </a:ln>
        </p:spPr>
      </p:pic>
      <p:pic>
        <p:nvPicPr>
          <p:cNvPr id="20486" name="Picture 4"/>
          <p:cNvPicPr>
            <a:picLocks noChangeAspect="1" noChangeArrowheads="1"/>
          </p:cNvPicPr>
          <p:nvPr/>
        </p:nvPicPr>
        <p:blipFill>
          <a:blip r:embed="rId5"/>
          <a:srcRect/>
          <a:stretch>
            <a:fillRect/>
          </a:stretch>
        </p:blipFill>
        <p:spPr bwMode="auto">
          <a:xfrm>
            <a:off x="304800" y="4800600"/>
            <a:ext cx="246697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Mitosis - Anaphase</a:t>
            </a:r>
            <a:endParaRPr lang="en-US" dirty="0"/>
          </a:p>
        </p:txBody>
      </p:sp>
      <p:sp>
        <p:nvSpPr>
          <p:cNvPr id="21506" name="Content Placeholder 4"/>
          <p:cNvSpPr>
            <a:spLocks noGrp="1"/>
          </p:cNvSpPr>
          <p:nvPr>
            <p:ph sz="quarter" idx="2"/>
          </p:nvPr>
        </p:nvSpPr>
        <p:spPr>
          <a:xfrm>
            <a:off x="457200" y="1444625"/>
            <a:ext cx="4040188" cy="3941763"/>
          </a:xfrm>
          <a:ln>
            <a:prstDash val="solid"/>
          </a:ln>
        </p:spPr>
        <p:txBody>
          <a:bodyPr/>
          <a:lstStyle/>
          <a:p>
            <a:pPr eaLnBrk="1" hangingPunct="1"/>
            <a:r>
              <a:rPr lang="en-US" sz="2800" smtClean="0"/>
              <a:t>Anaphase</a:t>
            </a:r>
          </a:p>
          <a:p>
            <a:pPr lvl="1" eaLnBrk="1" hangingPunct="1"/>
            <a:r>
              <a:rPr lang="en-US" sz="2400" smtClean="0">
                <a:latin typeface="Arial" charset="0"/>
                <a:cs typeface="Arial" charset="0"/>
              </a:rPr>
              <a:t>Sister chromatids separate</a:t>
            </a:r>
          </a:p>
          <a:p>
            <a:pPr lvl="1" eaLnBrk="1" hangingPunct="1"/>
            <a:r>
              <a:rPr lang="en-US" sz="2400" smtClean="0">
                <a:latin typeface="Arial" charset="0"/>
                <a:cs typeface="Arial" charset="0"/>
              </a:rPr>
              <a:t>Individual chromosomes are pulled apart on spindle fibers</a:t>
            </a:r>
          </a:p>
          <a:p>
            <a:pPr lvl="1" eaLnBrk="1" hangingPunct="1">
              <a:buFont typeface="Verdana" pitchFamily="34" charset="0"/>
              <a:buNone/>
            </a:pPr>
            <a:endParaRPr lang="en-US" smtClean="0"/>
          </a:p>
        </p:txBody>
      </p:sp>
      <p:pic>
        <p:nvPicPr>
          <p:cNvPr id="21507" name="Picture 5" descr="BIO10NAE_03_10_04_005_LRIM_20"/>
          <p:cNvPicPr>
            <a:picLocks noGrp="1" noChangeAspect="1" noChangeArrowheads="1"/>
          </p:cNvPicPr>
          <p:nvPr>
            <p:ph sz="quarter" idx="4"/>
          </p:nvPr>
        </p:nvPicPr>
        <p:blipFill>
          <a:blip r:embed="rId2"/>
          <a:srcRect/>
          <a:stretch>
            <a:fillRect/>
          </a:stretch>
        </p:blipFill>
        <p:spPr>
          <a:xfrm>
            <a:off x="4967288" y="1444625"/>
            <a:ext cx="3397250" cy="3941763"/>
          </a:xfrm>
          <a:ln>
            <a:prstDash val="solid"/>
          </a:ln>
        </p:spPr>
      </p:pic>
      <p:pic>
        <p:nvPicPr>
          <p:cNvPr id="21508" name="Picture 2"/>
          <p:cNvPicPr>
            <a:picLocks noChangeAspect="1" noChangeArrowheads="1"/>
          </p:cNvPicPr>
          <p:nvPr/>
        </p:nvPicPr>
        <p:blipFill>
          <a:blip r:embed="rId3"/>
          <a:srcRect/>
          <a:stretch>
            <a:fillRect/>
          </a:stretch>
        </p:blipFill>
        <p:spPr bwMode="auto">
          <a:xfrm>
            <a:off x="6477000" y="4800600"/>
            <a:ext cx="2466975" cy="1847850"/>
          </a:xfrm>
          <a:prstGeom prst="rect">
            <a:avLst/>
          </a:prstGeom>
          <a:noFill/>
          <a:ln w="9525">
            <a:noFill/>
            <a:miter lim="800000"/>
            <a:headEnd/>
            <a:tailEnd/>
          </a:ln>
        </p:spPr>
      </p:pic>
      <p:pic>
        <p:nvPicPr>
          <p:cNvPr id="21509" name="Picture 3"/>
          <p:cNvPicPr>
            <a:picLocks noChangeAspect="1" noChangeArrowheads="1"/>
          </p:cNvPicPr>
          <p:nvPr/>
        </p:nvPicPr>
        <p:blipFill>
          <a:blip r:embed="rId4"/>
          <a:srcRect/>
          <a:stretch>
            <a:fillRect/>
          </a:stretch>
        </p:blipFill>
        <p:spPr bwMode="auto">
          <a:xfrm>
            <a:off x="3886200" y="4800600"/>
            <a:ext cx="2466975" cy="1847850"/>
          </a:xfrm>
          <a:prstGeom prst="rect">
            <a:avLst/>
          </a:prstGeom>
          <a:noFill/>
          <a:ln w="9525">
            <a:noFill/>
            <a:miter lim="800000"/>
            <a:headEnd/>
            <a:tailEnd/>
          </a:ln>
        </p:spPr>
      </p:pic>
      <p:pic>
        <p:nvPicPr>
          <p:cNvPr id="21510" name="Picture 4"/>
          <p:cNvPicPr>
            <a:picLocks noChangeAspect="1" noChangeArrowheads="1"/>
          </p:cNvPicPr>
          <p:nvPr/>
        </p:nvPicPr>
        <p:blipFill>
          <a:blip r:embed="rId5"/>
          <a:srcRect/>
          <a:stretch>
            <a:fillRect/>
          </a:stretch>
        </p:blipFill>
        <p:spPr bwMode="auto">
          <a:xfrm>
            <a:off x="1143000" y="4876800"/>
            <a:ext cx="2781300" cy="164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Mitosis - </a:t>
            </a:r>
            <a:r>
              <a:rPr lang="en-US" dirty="0" err="1" smtClean="0"/>
              <a:t>Telophase</a:t>
            </a:r>
            <a:endParaRPr lang="en-US" dirty="0"/>
          </a:p>
        </p:txBody>
      </p:sp>
      <p:sp>
        <p:nvSpPr>
          <p:cNvPr id="5" name="Content Placeholder 4"/>
          <p:cNvSpPr>
            <a:spLocks noGrp="1"/>
          </p:cNvSpPr>
          <p:nvPr>
            <p:ph sz="quarter" idx="2"/>
          </p:nvPr>
        </p:nvSpPr>
        <p:spPr>
          <a:xfrm>
            <a:off x="457200" y="1444625"/>
            <a:ext cx="4040188" cy="3941763"/>
          </a:xfrm>
        </p:spPr>
        <p:txBody>
          <a:bodyPr>
            <a:normAutofit lnSpcReduction="10000"/>
          </a:bodyPr>
          <a:lstStyle/>
          <a:p>
            <a:pPr marL="365760" indent="-256032" eaLnBrk="1" fontAlgn="auto" hangingPunct="1">
              <a:spcAft>
                <a:spcPts val="0"/>
              </a:spcAft>
              <a:buFont typeface="Wingdings 3"/>
              <a:buChar char=""/>
              <a:defRPr/>
            </a:pPr>
            <a:r>
              <a:rPr lang="en-US" sz="2800" dirty="0" err="1" smtClean="0"/>
              <a:t>Telophase</a:t>
            </a:r>
            <a:endParaRPr lang="en-US" sz="2800" dirty="0" smtClean="0"/>
          </a:p>
          <a:p>
            <a:pPr marL="621792" lvl="1" eaLnBrk="1" fontAlgn="auto" hangingPunct="1">
              <a:spcBef>
                <a:spcPts val="324"/>
              </a:spcBef>
              <a:spcAft>
                <a:spcPts val="0"/>
              </a:spcAft>
              <a:buFont typeface="Verdana"/>
              <a:buChar char="◦"/>
              <a:defRPr/>
            </a:pPr>
            <a:r>
              <a:rPr lang="en-US" sz="2400" dirty="0" smtClean="0"/>
              <a:t>Chromosomes are at opposite ends of the cell</a:t>
            </a:r>
          </a:p>
          <a:p>
            <a:pPr marL="621792" lvl="1" eaLnBrk="1" fontAlgn="auto" hangingPunct="1">
              <a:spcBef>
                <a:spcPts val="324"/>
              </a:spcBef>
              <a:spcAft>
                <a:spcPts val="0"/>
              </a:spcAft>
              <a:buFont typeface="Verdana"/>
              <a:buChar char="◦"/>
              <a:defRPr/>
            </a:pPr>
            <a:r>
              <a:rPr lang="en-US" sz="2400" dirty="0" smtClean="0"/>
              <a:t>Chromosomes spread out into chromatin</a:t>
            </a:r>
          </a:p>
          <a:p>
            <a:pPr marL="621792" lvl="1" eaLnBrk="1" fontAlgn="auto" hangingPunct="1">
              <a:spcBef>
                <a:spcPts val="324"/>
              </a:spcBef>
              <a:spcAft>
                <a:spcPts val="0"/>
              </a:spcAft>
              <a:buFont typeface="Verdana"/>
              <a:buChar char="◦"/>
              <a:defRPr/>
            </a:pPr>
            <a:r>
              <a:rPr lang="en-US" sz="2400" dirty="0" smtClean="0"/>
              <a:t>Nuclear envelope reforms</a:t>
            </a:r>
          </a:p>
          <a:p>
            <a:pPr marL="621792" lvl="1" eaLnBrk="1" fontAlgn="auto" hangingPunct="1">
              <a:spcBef>
                <a:spcPts val="324"/>
              </a:spcBef>
              <a:spcAft>
                <a:spcPts val="0"/>
              </a:spcAft>
              <a:buFont typeface="Verdana"/>
              <a:buChar char="◦"/>
              <a:defRPr/>
            </a:pPr>
            <a:r>
              <a:rPr lang="en-US" sz="2400" dirty="0" smtClean="0"/>
              <a:t>Spindle breaks apart</a:t>
            </a:r>
          </a:p>
          <a:p>
            <a:pPr marL="621792" lvl="1" eaLnBrk="1" fontAlgn="auto" hangingPunct="1">
              <a:spcBef>
                <a:spcPts val="324"/>
              </a:spcBef>
              <a:spcAft>
                <a:spcPts val="0"/>
              </a:spcAft>
              <a:buFont typeface="Verdana"/>
              <a:buChar char="◦"/>
              <a:defRPr/>
            </a:pPr>
            <a:endParaRPr lang="en-US" dirty="0"/>
          </a:p>
        </p:txBody>
      </p:sp>
      <p:pic>
        <p:nvPicPr>
          <p:cNvPr id="22531" name="Picture 5" descr="BIO10NAE_03_10_04_005_LRIM_21"/>
          <p:cNvPicPr>
            <a:picLocks noGrp="1" noChangeAspect="1" noChangeArrowheads="1"/>
          </p:cNvPicPr>
          <p:nvPr>
            <p:ph sz="quarter" idx="4"/>
          </p:nvPr>
        </p:nvPicPr>
        <p:blipFill>
          <a:blip r:embed="rId2"/>
          <a:srcRect/>
          <a:stretch>
            <a:fillRect/>
          </a:stretch>
        </p:blipFill>
        <p:spPr>
          <a:xfrm>
            <a:off x="4967288" y="1158875"/>
            <a:ext cx="3643312" cy="4227513"/>
          </a:xfrm>
          <a:ln>
            <a:prstDash val="solid"/>
          </a:ln>
        </p:spPr>
      </p:pic>
      <p:pic>
        <p:nvPicPr>
          <p:cNvPr id="22532" name="Picture 2"/>
          <p:cNvPicPr>
            <a:picLocks noChangeAspect="1" noChangeArrowheads="1"/>
          </p:cNvPicPr>
          <p:nvPr/>
        </p:nvPicPr>
        <p:blipFill>
          <a:blip r:embed="rId3"/>
          <a:srcRect/>
          <a:stretch>
            <a:fillRect/>
          </a:stretch>
        </p:blipFill>
        <p:spPr bwMode="auto">
          <a:xfrm>
            <a:off x="6677025" y="5010150"/>
            <a:ext cx="2466975" cy="1847850"/>
          </a:xfrm>
          <a:prstGeom prst="rect">
            <a:avLst/>
          </a:prstGeom>
          <a:noFill/>
          <a:ln w="9525">
            <a:noFill/>
            <a:miter lim="800000"/>
            <a:headEnd/>
            <a:tailEnd/>
          </a:ln>
        </p:spPr>
      </p:pic>
      <p:pic>
        <p:nvPicPr>
          <p:cNvPr id="22533" name="Picture 3"/>
          <p:cNvPicPr>
            <a:picLocks noChangeAspect="1" noChangeArrowheads="1"/>
          </p:cNvPicPr>
          <p:nvPr/>
        </p:nvPicPr>
        <p:blipFill>
          <a:blip r:embed="rId4"/>
          <a:srcRect/>
          <a:stretch>
            <a:fillRect/>
          </a:stretch>
        </p:blipFill>
        <p:spPr bwMode="auto">
          <a:xfrm>
            <a:off x="4191000" y="5010150"/>
            <a:ext cx="2466975" cy="1847850"/>
          </a:xfrm>
          <a:prstGeom prst="rect">
            <a:avLst/>
          </a:prstGeom>
          <a:noFill/>
          <a:ln w="9525">
            <a:noFill/>
            <a:miter lim="800000"/>
            <a:headEnd/>
            <a:tailEnd/>
          </a:ln>
        </p:spPr>
      </p:pic>
      <p:pic>
        <p:nvPicPr>
          <p:cNvPr id="22534" name="Picture 4"/>
          <p:cNvPicPr>
            <a:picLocks noChangeAspect="1" noChangeArrowheads="1"/>
          </p:cNvPicPr>
          <p:nvPr/>
        </p:nvPicPr>
        <p:blipFill>
          <a:blip r:embed="rId5"/>
          <a:srcRect/>
          <a:stretch>
            <a:fillRect/>
          </a:stretch>
        </p:blipFill>
        <p:spPr bwMode="auto">
          <a:xfrm>
            <a:off x="0" y="5010150"/>
            <a:ext cx="2466975" cy="1847850"/>
          </a:xfrm>
          <a:prstGeom prst="rect">
            <a:avLst/>
          </a:prstGeom>
          <a:noFill/>
          <a:ln w="9525">
            <a:noFill/>
            <a:miter lim="800000"/>
            <a:headEnd/>
            <a:tailEnd/>
          </a:ln>
        </p:spPr>
      </p:pic>
      <p:pic>
        <p:nvPicPr>
          <p:cNvPr id="22535" name="Picture 5"/>
          <p:cNvPicPr>
            <a:picLocks noChangeAspect="1" noChangeArrowheads="1"/>
          </p:cNvPicPr>
          <p:nvPr/>
        </p:nvPicPr>
        <p:blipFill>
          <a:blip r:embed="rId6"/>
          <a:srcRect/>
          <a:stretch>
            <a:fillRect/>
          </a:stretch>
        </p:blipFill>
        <p:spPr bwMode="auto">
          <a:xfrm>
            <a:off x="2438400" y="4914900"/>
            <a:ext cx="2286000"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16321</TotalTime>
  <Words>1355</Words>
  <Application>Microsoft Office PowerPoint</Application>
  <PresentationFormat>On-screen Show (4:3)</PresentationFormat>
  <Paragraphs>218</Paragraphs>
  <Slides>36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ＭＳ Ｐゴシック</vt:lpstr>
      <vt:lpstr>Arial</vt:lpstr>
      <vt:lpstr>Calibri</vt:lpstr>
      <vt:lpstr>Lucida Sans Unicode</vt:lpstr>
      <vt:lpstr>Verdana</vt:lpstr>
      <vt:lpstr>Wingdings 2</vt:lpstr>
      <vt:lpstr>Wingdings 3</vt:lpstr>
      <vt:lpstr>Concourse</vt:lpstr>
      <vt:lpstr>Cell Growth and Division </vt:lpstr>
      <vt:lpstr>10.2 The process of Cell Division</vt:lpstr>
      <vt:lpstr>The Cell Cycle - Interphase</vt:lpstr>
      <vt:lpstr>Important Cell Structures Involved in Mitosis</vt:lpstr>
      <vt:lpstr>Interphase</vt:lpstr>
      <vt:lpstr>CELL DIVISION - Mitosis</vt:lpstr>
      <vt:lpstr>Mitosis - Metaphase</vt:lpstr>
      <vt:lpstr>Mitosis - Anaphase</vt:lpstr>
      <vt:lpstr>Mitosis - Telophase</vt:lpstr>
      <vt:lpstr>Cytokinesis</vt:lpstr>
      <vt:lpstr>The Cell Cycle</vt:lpstr>
      <vt:lpstr>Cell Cycle Diagram  </vt:lpstr>
      <vt:lpstr>10.1 Cell Growth and Division</vt:lpstr>
      <vt:lpstr>Limit to Cell Size (Cont.)</vt:lpstr>
      <vt:lpstr>Cell Division</vt:lpstr>
      <vt:lpstr>10.3 Regulating the cell cycle </vt:lpstr>
      <vt:lpstr>How do cells know when to divide?</vt:lpstr>
      <vt:lpstr>Apoptosis</vt:lpstr>
      <vt:lpstr>Cancer</vt:lpstr>
      <vt:lpstr>Cancer Cont.</vt:lpstr>
      <vt:lpstr>Causes of cancer </vt:lpstr>
      <vt:lpstr>Treatment of cancer</vt:lpstr>
      <vt:lpstr>10.4 Cell Differentiation</vt:lpstr>
      <vt:lpstr>Differentiation</vt:lpstr>
      <vt:lpstr>Stem Cells</vt:lpstr>
      <vt:lpstr>Embryonic Stem Cells</vt:lpstr>
      <vt:lpstr>Adult Stem Cells</vt:lpstr>
      <vt:lpstr>Stem Cell Research</vt:lpstr>
      <vt:lpstr>Stem Cells – the ethical concerns</vt:lpstr>
      <vt:lpstr>Meiosis</vt:lpstr>
      <vt:lpstr>Meiosis Vocabulary</vt:lpstr>
      <vt:lpstr>Meiosis I</vt:lpstr>
      <vt:lpstr>Meiosis 2</vt:lpstr>
      <vt:lpstr>Comparing Mitosis &amp; Meiosis</vt:lpstr>
      <vt:lpstr>PowerPoint Presentation</vt:lpstr>
      <vt:lpstr>Comparing Mitosis and Meiosis</vt:lpstr>
    </vt:vector>
  </TitlesOfParts>
  <Company>Lenovo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Growth and Division</dc:title>
  <dc:creator>Sarah</dc:creator>
  <cp:lastModifiedBy>Sieminski, Christina</cp:lastModifiedBy>
  <cp:revision>63</cp:revision>
  <dcterms:created xsi:type="dcterms:W3CDTF">2011-11-05T20:11:21Z</dcterms:created>
  <dcterms:modified xsi:type="dcterms:W3CDTF">2015-12-09T22:19:59Z</dcterms:modified>
</cp:coreProperties>
</file>