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72" r:id="rId1"/>
  </p:sldMasterIdLst>
  <p:notesMasterIdLst>
    <p:notesMasterId r:id="rId11"/>
  </p:notesMasterIdLst>
  <p:sldIdLst>
    <p:sldId id="258" r:id="rId2"/>
    <p:sldId id="260" r:id="rId3"/>
    <p:sldId id="262" r:id="rId4"/>
    <p:sldId id="268" r:id="rId5"/>
    <p:sldId id="265" r:id="rId6"/>
    <p:sldId id="266" r:id="rId7"/>
    <p:sldId id="267" r:id="rId8"/>
    <p:sldId id="270" r:id="rId9"/>
    <p:sldId id="264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1"/>
  </p:normalViewPr>
  <p:slideViewPr>
    <p:cSldViewPr snapToGrid="0">
      <p:cViewPr varScale="1">
        <p:scale>
          <a:sx n="98" d="100"/>
          <a:sy n="98" d="100"/>
        </p:scale>
        <p:origin x="184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090074-D55A-1587-1425-AD790AF60D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946FA5-3705-504E-21C8-A1F981FD5EF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FCB8B0AF-7765-2340-B725-A6D31D82154C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F066A8C-76D0-8351-2432-978EF85698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FAEC893-716F-7659-9215-507B8B6AE8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AF55C-1BEA-250F-3EF3-D60A1F9238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B4E4C-C2AF-2D9C-3908-43A7CA7A61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fld id="{BEA77A5D-EF4E-DB4B-8A90-040C42286B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F46233F3-BF67-0C64-EB1A-5CA3597FE0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C3377EB0-21C7-2431-7986-CFD0E7939E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4E3258D5-868D-4821-F30A-16C579448E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47134F-E7B4-EB44-941E-23D2069347C1}" type="slidenum">
              <a:rPr lang="en-US" altLang="en-US" sz="130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A11F4A72-6B44-88EB-8309-AC11D95648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5072BD1E-89A8-8FF5-AB85-A1BF681D2B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63D42DB1-4991-DA56-15C2-5F1936AF90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803BEA-1DE4-D042-A91B-212F254635BB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4D6C5E8C-EA52-810F-EEC9-CD854E6A2F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86275F30-B0DE-7AF2-3848-042F15F65A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9ED655FC-6119-0109-C822-131C2F44C7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6AEC1D-0A5A-A040-B277-EB8391809357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43D4F894-652D-41FD-5838-59A94F7AF3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7780493F-AE5B-1AB0-B44E-6430FB17D1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6A7BCF6D-1A5A-1591-9118-857E7974D3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7246DC-F431-B149-8C8D-1E0455204D23}" type="slidenum">
              <a:rPr lang="en-US" altLang="en-US" sz="1300"/>
              <a:pPr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38938128-04FE-91B5-8F86-A877896828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BB89D75D-ABF1-C256-7424-F778CF7523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98A7A23E-05CA-5E27-4171-E998D8FBBB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29F0F2-581F-0E4A-8119-6AD87B662026}" type="slidenum">
              <a:rPr lang="en-US" altLang="en-US" sz="1300"/>
              <a:pPr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E90FD03B-9E31-234C-CD49-6EFF4EB355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524CBAFE-6C2C-1F24-6A15-80EA78FBC0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B6C9C406-A145-0587-7A44-A8015BCF56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6A78B03-8537-CC4B-9E6F-4C11C5ECCF52}" type="slidenum">
              <a:rPr lang="en-US" altLang="en-US" sz="1300"/>
              <a:pPr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B1970480-A3EA-4C06-F896-85D9D0EC8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3E74E703-519C-4C40-D45E-3C353389E1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04F2A527-2454-DFE6-AB46-5D561A2396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357BA0-8273-184E-BD51-4D9789DED6B6}" type="slidenum">
              <a:rPr lang="en-US" altLang="en-US" sz="1300"/>
              <a:pPr>
                <a:spcBef>
                  <a:spcPct val="0"/>
                </a:spcBef>
              </a:pPr>
              <a:t>9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DCF35-D95F-EAB1-CE5E-A64F216E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EF869-8F03-3A42-A07D-46F9BB58A6A7}" type="datetimeFigureOut">
              <a:rPr lang="en-US"/>
              <a:pPr>
                <a:defRPr/>
              </a:pPr>
              <a:t>10/8/25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4A8B7-7ED3-4E24-DE59-5E3D40A83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EA200-834D-4799-E41E-F1FD05F98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CE5AA-8C89-504D-810B-456F3E161A24}" type="slidenum">
              <a:rPr lang="en-US" altLang="en-US"/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16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5EF6-EB54-99F0-A6C7-2D64B6D42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6AFA4-F656-2141-BB28-EA86384929D2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92CEC-C68F-41F1-EE7E-FD4459E05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94C13-7675-BCF7-6136-2E60A2B9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B5A9B-E4C6-D14C-B867-74CB251FCE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1887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A8D39-E76D-CCA5-9AD8-316136644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C8129-3904-D04A-874D-6077147C3ABD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6CB39-CAE7-3FFF-12D4-43E60C68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167B1-BD35-9C52-AB90-23E2BF971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73A20-CCBD-9C46-8F0D-753E170A6D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664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5DC03-74B1-A6BA-0C2F-CB881DE4D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7FDC-5236-5C42-BDEB-E909AA840FC2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92F6C-2175-80CC-30F3-05AB776A5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36792-57F5-EEDB-C10B-E08775713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C879F-4801-4B46-AC9E-6F0E98140D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74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0E2D4-E8CD-2C2E-CC97-EBF1488D7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7882B-6E0F-3146-AB96-E01D79C6999B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C2FD0-BF90-7903-6EAD-AD4064704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E11A0-2CE3-E127-7F61-DFB5B8EA8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24EC9-E169-4942-8645-80C54D4D93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01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12739A-295D-94DC-20D0-EAFF894CC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6FFF5-48A9-C048-A966-67B320D15D17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1D616-AD03-67C8-2324-E6CBC42DD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A142D-0281-488E-828A-007518E2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21CE5-194F-A64C-8F94-A9BD663135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36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EABD4-785A-A6FD-9CCB-FC1A18BEC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097C3-F46C-F245-92B0-4CB2433DBABF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4A5755-6AA3-E8DD-35DA-CEFE1ED28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9CA3F4-E487-5CED-1677-3421F6419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5F46B-E7BB-1C42-84B3-C740C42FA7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0657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08A991-D4DC-C5BF-4BF8-A94A9603D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7D484-2B89-0D42-9364-32BDBFD3740A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962287-482F-6F5D-28A4-2237ABA5A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4B8056-5D74-7E54-961E-042AA8A6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AECCA-6DA8-7A40-9132-39EFBC9269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190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55D791-1FA8-CBE2-D633-24FF59D9E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D13CF-A9C0-C649-8ED6-252C62616016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A67A6C-523B-2EF3-7C80-6BB74733A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44019-BB2A-10F3-960F-370B6EE9A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EB33-0AC9-D748-A9E1-1942C76A8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88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1DB62D-68D9-0D66-F2B6-B79F14499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6EE1F-7CEC-0B41-9948-325EE7860ABA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ACB72-BD4F-995D-40B7-AE842156C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95E77-4BD9-DEEC-AA36-C977B1E5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EFF8A-89FA-0D4D-80D1-77A6C056EE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470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8A68F6-5BB9-7806-CFAF-A88197511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B5E5-DFDF-3146-B0BC-9F578A6F7ED9}" type="datetimeFigureOut">
              <a:rPr lang="en-US"/>
              <a:pPr>
                <a:defRPr/>
              </a:pPr>
              <a:t>10/8/25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B4C5B-B898-374B-122E-3019D7746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42B1D-89DA-B962-25DF-D31823F01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FEC21-EB5B-3C4A-9F5F-57B3C008EFEE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273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340B883-0153-4057-4C79-B8C01C83AE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03C8732-8C1D-8B8E-CDEC-5EFDDA7C98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45718-B23E-2A97-6AC2-12AD27E27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636F77-D076-0B4C-8A62-3F4B87129119}" type="datetimeFigureOut">
              <a:rPr lang="en-US"/>
              <a:pPr>
                <a:defRPr/>
              </a:pPr>
              <a:t>10/8/25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2A934-417A-B0E9-10C9-30E9BEA23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3BC2E-20C6-5E8A-F600-A534DEFC79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Times New Roman" panose="02020603050405020304" pitchFamily="18" charset="0"/>
              </a:defRPr>
            </a:lvl1pPr>
          </a:lstStyle>
          <a:p>
            <a:fld id="{DD92BE85-1F44-2F4A-948F-8F6990FAF70B}" type="slidenum">
              <a:rPr lang="en-US" altLang="en-US"/>
              <a:pPr/>
              <a:t>‹#›</a:t>
            </a:fld>
            <a:endParaRPr lang="en-US" altLang="en-US" sz="10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1.emf"/><Relationship Id="rId4" Type="http://schemas.openxmlformats.org/officeDocument/2006/relationships/image" Target="../media/image8.e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9C2C9-58DA-AB23-A89D-BF296E015F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Multiplying Rational Numbers</a:t>
            </a:r>
          </a:p>
        </p:txBody>
      </p:sp>
      <p:sp>
        <p:nvSpPr>
          <p:cNvPr id="18435" name="Subtitle 2">
            <a:extLst>
              <a:ext uri="{FF2B5EF4-FFF2-40B4-BE49-F238E27FC236}">
                <a16:creationId xmlns:a16="http://schemas.microsoft.com/office/drawing/2014/main" id="{F27B6B1C-1D91-942C-872C-9020CAEB5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3657600"/>
            <a:ext cx="6400800" cy="1828800"/>
          </a:xfrm>
        </p:spPr>
        <p:txBody>
          <a:bodyPr/>
          <a:lstStyle/>
          <a:p>
            <a:pPr algn="l" eaLnBrk="1" hangingPunct="1"/>
            <a:r>
              <a:rPr lang="en-US" altLang="en-US" sz="2800" b="1">
                <a:solidFill>
                  <a:schemeClr val="tx2"/>
                </a:solidFill>
              </a:rPr>
              <a:t>Find products of positive and negative </a:t>
            </a:r>
          </a:p>
          <a:p>
            <a:pPr algn="l" eaLnBrk="1" hangingPunct="1"/>
            <a:r>
              <a:rPr lang="en-US" altLang="en-US" sz="2800" b="1">
                <a:solidFill>
                  <a:schemeClr val="tx2"/>
                </a:solidFill>
              </a:rPr>
              <a:t>fractions and decimals.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29E633-B3C1-64DA-B6FA-8B3F06EED898}"/>
              </a:ext>
            </a:extLst>
          </p:cNvPr>
          <p:cNvSpPr txBox="1"/>
          <p:nvPr/>
        </p:nvSpPr>
        <p:spPr>
          <a:xfrm>
            <a:off x="457200" y="457200"/>
            <a:ext cx="3657600" cy="461963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j-lt"/>
              </a:rPr>
              <a:t>Lesson 3.5</a:t>
            </a:r>
          </a:p>
        </p:txBody>
      </p:sp>
      <p:pic>
        <p:nvPicPr>
          <p:cNvPr id="18437" name="Picture 5" descr="target.jpg">
            <a:extLst>
              <a:ext uri="{FF2B5EF4-FFF2-40B4-BE49-F238E27FC236}">
                <a16:creationId xmlns:a16="http://schemas.microsoft.com/office/drawing/2014/main" id="{89474C93-E8D4-EB7B-D828-A931CAE4F05C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338" y="3621088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E72D9E-1A32-3415-2702-0C20BAEB6058}"/>
              </a:ext>
            </a:extLst>
          </p:cNvPr>
          <p:cNvSpPr/>
          <p:nvPr/>
        </p:nvSpPr>
        <p:spPr>
          <a:xfrm>
            <a:off x="0" y="0"/>
            <a:ext cx="9144000" cy="1298448"/>
          </a:xfrm>
          <a:prstGeom prst="rect">
            <a:avLst/>
          </a:prstGeom>
          <a:solidFill>
            <a:srgbClr val="CCECFF"/>
          </a:solidFill>
          <a:ln w="95250" cmpd="tri">
            <a:solidFill>
              <a:srgbClr val="33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n cmpd="tri">
                  <a:solidFill>
                    <a:schemeClr val="tx1"/>
                  </a:solidFill>
                </a:ln>
              </a:rPr>
              <a:t> </a:t>
            </a:r>
          </a:p>
        </p:txBody>
      </p:sp>
      <p:sp>
        <p:nvSpPr>
          <p:cNvPr id="20483" name="Title 2">
            <a:extLst>
              <a:ext uri="{FF2B5EF4-FFF2-40B4-BE49-F238E27FC236}">
                <a16:creationId xmlns:a16="http://schemas.microsoft.com/office/drawing/2014/main" id="{55150DFD-2417-742F-BD88-230E60B02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Multiplying Positive and Negative Rational Numbers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3986629-5372-4668-7F18-65644C624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1377950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800"/>
              <a:t>1.	Determine the sign of the product.</a:t>
            </a:r>
          </a:p>
          <a:p>
            <a:pPr marL="1377950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endParaRPr lang="en-US" altLang="en-US" sz="2800"/>
          </a:p>
          <a:p>
            <a:pPr marL="1377950" lvl="1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/>
              <a:t>		</a:t>
            </a:r>
            <a:r>
              <a:rPr lang="en-US" altLang="en-US">
                <a:sym typeface="Wingdings" pitchFamily="2" charset="2"/>
              </a:rPr>
              <a:t></a:t>
            </a:r>
            <a:r>
              <a:rPr lang="en-US" altLang="en-US"/>
              <a:t>	The product of two numbers with the same sign is positive.</a:t>
            </a:r>
          </a:p>
          <a:p>
            <a:pPr marL="1377950" lvl="1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endParaRPr lang="en-US" altLang="en-US"/>
          </a:p>
          <a:p>
            <a:pPr marL="1377950" lvl="1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/>
              <a:t>		</a:t>
            </a:r>
            <a:r>
              <a:rPr lang="en-US" altLang="en-US">
                <a:sym typeface="Wingdings" pitchFamily="2" charset="2"/>
              </a:rPr>
              <a:t></a:t>
            </a:r>
            <a:r>
              <a:rPr lang="en-US" altLang="en-US"/>
              <a:t>	The product of two numbers with different signs is negative.</a:t>
            </a:r>
          </a:p>
          <a:p>
            <a:pPr marL="1377950" lvl="1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endParaRPr lang="en-US" altLang="en-US"/>
          </a:p>
          <a:p>
            <a:pPr marL="1377950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800"/>
              <a:t>2.	Find the product. If working with fractions, put any </a:t>
            </a:r>
          </a:p>
          <a:p>
            <a:pPr marL="1377950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800"/>
              <a:t>	negative signs in the numerator while finding the </a:t>
            </a:r>
          </a:p>
          <a:p>
            <a:pPr marL="1377950" indent="-1373188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800"/>
              <a:t>	product.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E00057F-B91C-DCA7-8FD4-6B8044591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Find the value of                  .  Write in simplest form.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numbers have different signs so the answer will be negative.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Multiply.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Simplify.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</p:txBody>
      </p:sp>
      <p:graphicFrame>
        <p:nvGraphicFramePr>
          <p:cNvPr id="22531" name="Object 45">
            <a:extLst>
              <a:ext uri="{FF2B5EF4-FFF2-40B4-BE49-F238E27FC236}">
                <a16:creationId xmlns:a16="http://schemas.microsoft.com/office/drawing/2014/main" id="{6D0DCDE7-4D17-73BA-8E0A-CC507A42D6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2113" y="744538"/>
          <a:ext cx="1106487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866600" imgH="17843500" progId="">
                  <p:embed/>
                </p:oleObj>
              </mc:Choice>
              <mc:Fallback>
                <p:oleObj name="Equation" r:id="rId3" imgW="24866600" imgH="17843500" progId="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2113" y="744538"/>
                        <a:ext cx="1106487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46">
            <a:extLst>
              <a:ext uri="{FF2B5EF4-FFF2-40B4-BE49-F238E27FC236}">
                <a16:creationId xmlns:a16="http://schemas.microsoft.com/office/drawing/2014/main" id="{C362628F-550F-7C68-186F-966641E7F8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2988" y="2667000"/>
          <a:ext cx="3148012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394900" imgH="9944100" progId="Equation.3">
                  <p:embed/>
                </p:oleObj>
              </mc:Choice>
              <mc:Fallback>
                <p:oleObj name="Equation" r:id="rId5" imgW="35394900" imgH="994410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2988" y="2667000"/>
                        <a:ext cx="3148012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47">
            <a:extLst>
              <a:ext uri="{FF2B5EF4-FFF2-40B4-BE49-F238E27FC236}">
                <a16:creationId xmlns:a16="http://schemas.microsoft.com/office/drawing/2014/main" id="{CE19981C-7DFA-2DE5-AD55-1C98AFA402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0213" y="5334000"/>
          <a:ext cx="2147887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698200" imgH="9944100" progId="">
                  <p:embed/>
                </p:oleObj>
              </mc:Choice>
              <mc:Fallback>
                <p:oleObj name="Equation" r:id="rId7" imgW="23698200" imgH="9944100" progId="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5334000"/>
                        <a:ext cx="2147887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Title 2">
            <a:extLst>
              <a:ext uri="{FF2B5EF4-FFF2-40B4-BE49-F238E27FC236}">
                <a16:creationId xmlns:a16="http://schemas.microsoft.com/office/drawing/2014/main" id="{4E9F2251-D370-57A5-8916-FE93392558F3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/>
              <a:t>Example 1</a:t>
            </a:r>
          </a:p>
        </p:txBody>
      </p:sp>
      <p:pic>
        <p:nvPicPr>
          <p:cNvPr id="2083" name="Picture 35">
            <a:extLst>
              <a:ext uri="{FF2B5EF4-FFF2-40B4-BE49-F238E27FC236}">
                <a16:creationId xmlns:a16="http://schemas.microsoft.com/office/drawing/2014/main" id="{320397FA-17AD-4A2E-2E25-46BA6B45C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400" y="3657600"/>
            <a:ext cx="2228850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00D369B0-B728-5704-E9A8-8BAFC5520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Extra Example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61FDC6-32D2-62B6-EA84-1E781E5568C4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66314" y="5507852"/>
            <a:ext cx="620486" cy="618311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  <a:cs typeface="Arial" charset="0"/>
              </a:rPr>
              <a:t> </a:t>
            </a:r>
          </a:p>
        </p:txBody>
      </p:sp>
      <p:sp>
        <p:nvSpPr>
          <p:cNvPr id="24580" name="Content Placeholder 4">
            <a:extLst>
              <a:ext uri="{FF2B5EF4-FFF2-40B4-BE49-F238E27FC236}">
                <a16:creationId xmlns:a16="http://schemas.microsoft.com/office/drawing/2014/main" id="{38042A59-ACA0-C342-D111-14556E4B0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400" b="1"/>
              <a:t>Find the value of                      .</a:t>
            </a:r>
          </a:p>
        </p:txBody>
      </p:sp>
      <p:graphicFrame>
        <p:nvGraphicFramePr>
          <p:cNvPr id="24581" name="Object 5">
            <a:extLst>
              <a:ext uri="{FF2B5EF4-FFF2-40B4-BE49-F238E27FC236}">
                <a16:creationId xmlns:a16="http://schemas.microsoft.com/office/drawing/2014/main" id="{D3C61A5B-0113-015F-A3BB-31DE9466EA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6863" y="1312863"/>
          <a:ext cx="1581150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798800" imgH="9944100" progId="Equation.3">
                  <p:embed/>
                </p:oleObj>
              </mc:Choice>
              <mc:Fallback>
                <p:oleObj name="Equation" r:id="rId3" imgW="15798800" imgH="9944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863" y="1312863"/>
                        <a:ext cx="1581150" cy="995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9882FB-A680-F08D-D0DD-96502B670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Find the value of                      .  Write in simplest form.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chemeClr val="tx2"/>
                </a:solidFill>
              </a:rPr>
              <a:t>Write each mixed number as an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chemeClr val="tx2"/>
                </a:solidFill>
              </a:rPr>
              <a:t>improper fraction. Write negative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chemeClr val="tx2"/>
                </a:solidFill>
              </a:rPr>
              <a:t>signs in the numerators.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0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chemeClr val="tx2"/>
                </a:solidFill>
              </a:rPr>
              <a:t>Multiply.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0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0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0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chemeClr val="tx2"/>
                </a:solidFill>
              </a:rPr>
              <a:t>Simplify.</a:t>
            </a:r>
          </a:p>
        </p:txBody>
      </p:sp>
      <p:graphicFrame>
        <p:nvGraphicFramePr>
          <p:cNvPr id="25603" name="Object 58">
            <a:extLst>
              <a:ext uri="{FF2B5EF4-FFF2-40B4-BE49-F238E27FC236}">
                <a16:creationId xmlns:a16="http://schemas.microsoft.com/office/drawing/2014/main" id="{C866F9BF-0AD4-EEA1-05E7-12692E1FF9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849313"/>
          <a:ext cx="15113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090900" imgH="5854700" progId="">
                  <p:embed/>
                </p:oleObj>
              </mc:Choice>
              <mc:Fallback>
                <p:oleObj name="Equation" r:id="rId3" imgW="16090900" imgH="5854700" progId="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849313"/>
                        <a:ext cx="15113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9">
            <a:extLst>
              <a:ext uri="{FF2B5EF4-FFF2-40B4-BE49-F238E27FC236}">
                <a16:creationId xmlns:a16="http://schemas.microsoft.com/office/drawing/2014/main" id="{781B547D-1644-C5E0-5EAB-DE2C8FB5A9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6925" y="1689100"/>
          <a:ext cx="4340225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365100" imgH="16675100" progId="">
                  <p:embed/>
                </p:oleObj>
              </mc:Choice>
              <mc:Fallback>
                <p:oleObj name="Equation" r:id="rId5" imgW="76365100" imgH="16675100" progId="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6925" y="1689100"/>
                        <a:ext cx="4340225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60">
            <a:extLst>
              <a:ext uri="{FF2B5EF4-FFF2-40B4-BE49-F238E27FC236}">
                <a16:creationId xmlns:a16="http://schemas.microsoft.com/office/drawing/2014/main" id="{D45435DA-118D-1363-B738-45CD8A7FD8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2819400"/>
          <a:ext cx="34544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0373300" imgH="9944100" progId="">
                  <p:embed/>
                </p:oleObj>
              </mc:Choice>
              <mc:Fallback>
                <p:oleObj name="Equation" r:id="rId7" imgW="40373300" imgH="9944100" progId="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819400"/>
                        <a:ext cx="34544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1">
            <a:extLst>
              <a:ext uri="{FF2B5EF4-FFF2-40B4-BE49-F238E27FC236}">
                <a16:creationId xmlns:a16="http://schemas.microsoft.com/office/drawing/2014/main" id="{AFE97F14-25F6-ADF5-9463-1FE35E44C5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4086225"/>
          <a:ext cx="1246188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338300" imgH="9067800" progId="Equation.3">
                  <p:embed/>
                </p:oleObj>
              </mc:Choice>
              <mc:Fallback>
                <p:oleObj name="Equation" r:id="rId9" imgW="14338300" imgH="906780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086225"/>
                        <a:ext cx="1246188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62">
            <a:extLst>
              <a:ext uri="{FF2B5EF4-FFF2-40B4-BE49-F238E27FC236}">
                <a16:creationId xmlns:a16="http://schemas.microsoft.com/office/drawing/2014/main" id="{22A03B90-554F-1669-F257-F182E48426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850" y="5534025"/>
          <a:ext cx="24257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574500" imgH="5854700" progId="">
                  <p:embed/>
                </p:oleObj>
              </mc:Choice>
              <mc:Fallback>
                <p:oleObj name="Equation" r:id="rId11" imgW="24574500" imgH="5854700" progId="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5534025"/>
                        <a:ext cx="242570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Title 2">
            <a:extLst>
              <a:ext uri="{FF2B5EF4-FFF2-40B4-BE49-F238E27FC236}">
                <a16:creationId xmlns:a16="http://schemas.microsoft.com/office/drawing/2014/main" id="{65788ECD-1A50-2495-D899-D72C18E60596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/>
              <a:t>Example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78873A-FDF1-894A-8127-94286344B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The water level of Renee’s swimming pool was dropping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3.4 centimeters every hour. What number represents the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change in the water’s depth after 0.25 hours?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Write the expression to represent			 </a:t>
            </a:r>
            <a:r>
              <a:rPr lang="en-US" altLang="en-US" sz="2400" b="1"/>
              <a:t>–3.4(0.25)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situation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numbers have different signs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so the answer will be negative. Ignore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signs while multiplying. Make the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final answer negative.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</p:txBody>
      </p:sp>
      <p:sp>
        <p:nvSpPr>
          <p:cNvPr id="28675" name="Title 2">
            <a:extLst>
              <a:ext uri="{FF2B5EF4-FFF2-40B4-BE49-F238E27FC236}">
                <a16:creationId xmlns:a16="http://schemas.microsoft.com/office/drawing/2014/main" id="{0953308D-8CC6-7129-A86D-3E7AC80D9BAC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/>
              <a:t>Example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13018A-597C-56CC-2962-05A95399F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962400"/>
            <a:ext cx="1295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 0.25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/>
              <a:t>× 3.4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0100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/>
              <a:t>075__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0850</a:t>
            </a:r>
          </a:p>
        </p:txBody>
      </p:sp>
      <p:sp>
        <p:nvSpPr>
          <p:cNvPr id="4" name="Line Callout 1 3">
            <a:extLst>
              <a:ext uri="{FF2B5EF4-FFF2-40B4-BE49-F238E27FC236}">
                <a16:creationId xmlns:a16="http://schemas.microsoft.com/office/drawing/2014/main" id="{14D55DA6-C10E-68E5-8260-5B29EF744B65}"/>
              </a:ext>
            </a:extLst>
          </p:cNvPr>
          <p:cNvSpPr/>
          <p:nvPr/>
        </p:nvSpPr>
        <p:spPr>
          <a:xfrm>
            <a:off x="4332288" y="2909888"/>
            <a:ext cx="2606675" cy="828675"/>
          </a:xfrm>
          <a:prstGeom prst="borderCallout1">
            <a:avLst>
              <a:gd name="adj1" fmla="val 50609"/>
              <a:gd name="adj2" fmla="val 100429"/>
              <a:gd name="adj3" fmla="val 129916"/>
              <a:gd name="adj4" fmla="val 119173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It is easiest to put the number with the most digits on the top.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77FD84-65EE-02D6-B33F-7ACA94AA4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The water level of Renee’s swimming pool was dropping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3.4 centimeters every hour. What number represents the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change in the water’s depth after 0.25 hours?</a:t>
            </a: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Count the number of places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after the decimal point in the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two factors. Move the decimal			</a:t>
            </a:r>
            <a:r>
              <a:rPr lang="en-US" altLang="en-US" sz="2400" b="1"/>
              <a:t>0.850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this many places in the product.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Start at the right, and move left.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Write with the sign determined 			</a:t>
            </a:r>
            <a:r>
              <a:rPr lang="en-US" altLang="en-US" sz="2400" b="1"/>
              <a:t>−0.85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above.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The pool’s change in depth in 0.25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hours was −0.85 centimeters.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</p:txBody>
      </p:sp>
      <p:sp>
        <p:nvSpPr>
          <p:cNvPr id="30723" name="Title 2">
            <a:extLst>
              <a:ext uri="{FF2B5EF4-FFF2-40B4-BE49-F238E27FC236}">
                <a16:creationId xmlns:a16="http://schemas.microsoft.com/office/drawing/2014/main" id="{F6F3830F-4481-45AA-9CFB-7F3D47C2849E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/>
              <a:t>Example 3 Continued</a:t>
            </a:r>
          </a:p>
        </p:txBody>
      </p:sp>
      <p:sp>
        <p:nvSpPr>
          <p:cNvPr id="4" name="Line Callout 1 3">
            <a:extLst>
              <a:ext uri="{FF2B5EF4-FFF2-40B4-BE49-F238E27FC236}">
                <a16:creationId xmlns:a16="http://schemas.microsoft.com/office/drawing/2014/main" id="{E1F6544C-2326-E78E-3C43-1E2DDC70CC34}"/>
              </a:ext>
            </a:extLst>
          </p:cNvPr>
          <p:cNvSpPr/>
          <p:nvPr/>
        </p:nvSpPr>
        <p:spPr>
          <a:xfrm>
            <a:off x="6107113" y="5667375"/>
            <a:ext cx="2074862" cy="990600"/>
          </a:xfrm>
          <a:prstGeom prst="borderCallout1">
            <a:avLst>
              <a:gd name="adj1" fmla="val 1804"/>
              <a:gd name="adj2" fmla="val 99985"/>
              <a:gd name="adj3" fmla="val -78887"/>
              <a:gd name="adj4" fmla="val 76474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Zeros at the end of a decimal do not need to be written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70A9DB0F-A65B-03BC-E695-65DA5625D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Extra Example 3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5AF93DE3-7F81-D531-C917-EF60391E2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/>
              <a:t>Find the value of −0.4(6.1). </a:t>
            </a:r>
            <a:endParaRPr lang="en-US" altLang="en-US" sz="240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/>
              <a:t>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A9C207-7223-BDDC-3790-6AF18F17FCF4}"/>
              </a:ext>
            </a:extLst>
          </p:cNvPr>
          <p:cNvSpPr txBox="1"/>
          <p:nvPr/>
        </p:nvSpPr>
        <p:spPr>
          <a:xfrm>
            <a:off x="7696200" y="5664200"/>
            <a:ext cx="990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latin typeface="+mn-lt"/>
                <a:cs typeface="Arial" charset="0"/>
              </a:rPr>
              <a:t>−2.44</a:t>
            </a:r>
            <a:endParaRPr lang="en-US" sz="2400" dirty="0"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2">
            <a:extLst>
              <a:ext uri="{FF2B5EF4-FFF2-40B4-BE49-F238E27FC236}">
                <a16:creationId xmlns:a16="http://schemas.microsoft.com/office/drawing/2014/main" id="{CB2C2A26-46B0-DA42-CCC7-B096FC273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 sz="4000" b="1" dirty="0"/>
              <a:t>Assignment Time</a:t>
            </a:r>
          </a:p>
        </p:txBody>
      </p:sp>
      <p:sp>
        <p:nvSpPr>
          <p:cNvPr id="33795" name="Content Placeholder 1">
            <a:extLst>
              <a:ext uri="{FF2B5EF4-FFF2-40B4-BE49-F238E27FC236}">
                <a16:creationId xmlns:a16="http://schemas.microsoft.com/office/drawing/2014/main" id="{F26FF4FC-3C36-AFB3-7FB3-6C0C4FEC7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475" y="914400"/>
            <a:ext cx="7385050" cy="45259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/>
              <a:t>Get out your spiral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800" dirty="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/>
              <a:t>Put a heading on your paper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800" dirty="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/>
              <a:t>Pg. 94 (2-8 all, 11-17 all)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800" dirty="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 dirty="0"/>
              <a:t>Show all work – NO USE OF CALCULATORS!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re Focus">
      <a:dk1>
        <a:sysClr val="windowText" lastClr="000000"/>
      </a:dk1>
      <a:lt1>
        <a:sysClr val="window" lastClr="FFFFFF"/>
      </a:lt1>
      <a:dk2>
        <a:srgbClr val="205867"/>
      </a:dk2>
      <a:lt2>
        <a:srgbClr val="EEECE1"/>
      </a:lt2>
      <a:accent1>
        <a:srgbClr val="7030A0"/>
      </a:accent1>
      <a:accent2>
        <a:srgbClr val="C80000"/>
      </a:accent2>
      <a:accent3>
        <a:srgbClr val="00B050"/>
      </a:accent3>
      <a:accent4>
        <a:srgbClr val="333399"/>
      </a:accent4>
      <a:accent5>
        <a:srgbClr val="CCECFF"/>
      </a:accent5>
      <a:accent6>
        <a:srgbClr val="F79646"/>
      </a:accent6>
      <a:hlink>
        <a:srgbClr val="0000FF"/>
      </a:hlink>
      <a:folHlink>
        <a:srgbClr val="800080"/>
      </a:folHlink>
    </a:clrScheme>
    <a:fontScheme name="Core Focu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405</Words>
  <Application>Microsoft Macintosh PowerPoint</Application>
  <PresentationFormat>On-screen Show (4:3)</PresentationFormat>
  <Paragraphs>100</Paragraphs>
  <Slides>9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Times New Roman</vt:lpstr>
      <vt:lpstr>Calibri</vt:lpstr>
      <vt:lpstr>Wingdings</vt:lpstr>
      <vt:lpstr>Office Theme</vt:lpstr>
      <vt:lpstr>Equation</vt:lpstr>
      <vt:lpstr>Microsoft Equation 3.0</vt:lpstr>
      <vt:lpstr>Multiplying Rational Numbers</vt:lpstr>
      <vt:lpstr>Multiplying Positive and Negative Rational Numbers</vt:lpstr>
      <vt:lpstr>PowerPoint Presentation</vt:lpstr>
      <vt:lpstr>Extra Example 1</vt:lpstr>
      <vt:lpstr>PowerPoint Presentation</vt:lpstr>
      <vt:lpstr>PowerPoint Presentation</vt:lpstr>
      <vt:lpstr>PowerPoint Presentation</vt:lpstr>
      <vt:lpstr>Extra Example 3</vt:lpstr>
      <vt:lpstr>Assignment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and Decimals</dc:title>
  <dc:creator>Wallace</dc:creator>
  <cp:lastModifiedBy>Mooney, Jennifer</cp:lastModifiedBy>
  <cp:revision>27</cp:revision>
  <cp:lastPrinted>2014-05-06T18:09:04Z</cp:lastPrinted>
  <dcterms:created xsi:type="dcterms:W3CDTF">2008-06-21T21:55:34Z</dcterms:created>
  <dcterms:modified xsi:type="dcterms:W3CDTF">2025-10-09T04:15:35Z</dcterms:modified>
</cp:coreProperties>
</file>