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sldIdLst>
    <p:sldId id="256" r:id="rId2"/>
    <p:sldId id="274" r:id="rId3"/>
    <p:sldId id="258" r:id="rId4"/>
    <p:sldId id="259" r:id="rId5"/>
    <p:sldId id="257" r:id="rId6"/>
    <p:sldId id="268" r:id="rId7"/>
    <p:sldId id="269" r:id="rId8"/>
    <p:sldId id="263" r:id="rId9"/>
    <p:sldId id="272" r:id="rId10"/>
    <p:sldId id="262" r:id="rId11"/>
    <p:sldId id="271" r:id="rId12"/>
    <p:sldId id="265" r:id="rId13"/>
    <p:sldId id="267" r:id="rId14"/>
    <p:sldId id="266" r:id="rId15"/>
    <p:sldId id="270" r:id="rId16"/>
    <p:sldId id="273"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79DAF-5713-A142-684B-A1B21D4F8A47}" v="3" dt="2025-03-23T20:27:58.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9" autoAdjust="0"/>
    <p:restoredTop sz="94660"/>
  </p:normalViewPr>
  <p:slideViewPr>
    <p:cSldViewPr snapToGrid="0">
      <p:cViewPr>
        <p:scale>
          <a:sx n="48" d="100"/>
          <a:sy n="48" d="100"/>
        </p:scale>
        <p:origin x="148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e, Katie" userId="S::kburke@helenaschools.org::38f90fc9-fc25-443e-8abb-f476c6693b5d" providerId="AD" clId="Web-{60D8D703-8EDD-EEAD-A759-9C07DBD837BF}"/>
    <pc:docChg chg="addSld modSld sldOrd">
      <pc:chgData name="Burke, Katie" userId="S::kburke@helenaschools.org::38f90fc9-fc25-443e-8abb-f476c6693b5d" providerId="AD" clId="Web-{60D8D703-8EDD-EEAD-A759-9C07DBD837BF}" dt="2024-03-17T20:27:12.929" v="206" actId="20577"/>
      <pc:docMkLst>
        <pc:docMk/>
      </pc:docMkLst>
      <pc:sldChg chg="modSp ord modNotes">
        <pc:chgData name="Burke, Katie" userId="S::kburke@helenaschools.org::38f90fc9-fc25-443e-8abb-f476c6693b5d" providerId="AD" clId="Web-{60D8D703-8EDD-EEAD-A759-9C07DBD837BF}" dt="2024-03-17T20:17:43.865" v="100"/>
        <pc:sldMkLst>
          <pc:docMk/>
          <pc:sldMk cId="2076484727" sldId="257"/>
        </pc:sldMkLst>
        <pc:spChg chg="mod">
          <ac:chgData name="Burke, Katie" userId="S::kburke@helenaschools.org::38f90fc9-fc25-443e-8abb-f476c6693b5d" providerId="AD" clId="Web-{60D8D703-8EDD-EEAD-A759-9C07DBD837BF}" dt="2024-03-17T20:14:08.321" v="20" actId="20577"/>
          <ac:spMkLst>
            <pc:docMk/>
            <pc:sldMk cId="2076484727" sldId="257"/>
            <ac:spMk id="3" creationId="{6DB9CE61-D023-4385-8B3F-E37885274568}"/>
          </ac:spMkLst>
        </pc:spChg>
      </pc:sldChg>
      <pc:sldChg chg="addSp delSp modSp">
        <pc:chgData name="Burke, Katie" userId="S::kburke@helenaschools.org::38f90fc9-fc25-443e-8abb-f476c6693b5d" providerId="AD" clId="Web-{60D8D703-8EDD-EEAD-A759-9C07DBD837BF}" dt="2024-03-17T20:27:12.929" v="206" actId="20577"/>
        <pc:sldMkLst>
          <pc:docMk/>
          <pc:sldMk cId="3809383296" sldId="258"/>
        </pc:sldMkLst>
        <pc:spChg chg="mod">
          <ac:chgData name="Burke, Katie" userId="S::kburke@helenaschools.org::38f90fc9-fc25-443e-8abb-f476c6693b5d" providerId="AD" clId="Web-{60D8D703-8EDD-EEAD-A759-9C07DBD837BF}" dt="2024-03-17T20:20:34.339" v="176"/>
          <ac:spMkLst>
            <pc:docMk/>
            <pc:sldMk cId="3809383296" sldId="258"/>
            <ac:spMk id="2" creationId="{4E4E4707-B2E1-404D-B798-54F088C8381C}"/>
          </ac:spMkLst>
        </pc:spChg>
        <pc:spChg chg="del">
          <ac:chgData name="Burke, Katie" userId="S::kburke@helenaschools.org::38f90fc9-fc25-443e-8abb-f476c6693b5d" providerId="AD" clId="Web-{60D8D703-8EDD-EEAD-A759-9C07DBD837BF}" dt="2024-03-17T20:20:34.339" v="176"/>
          <ac:spMkLst>
            <pc:docMk/>
            <pc:sldMk cId="3809383296" sldId="258"/>
            <ac:spMk id="9" creationId="{2E442304-DDBD-4F7B-8017-36BCC863FB40}"/>
          </ac:spMkLst>
        </pc:spChg>
        <pc:spChg chg="del">
          <ac:chgData name="Burke, Katie" userId="S::kburke@helenaschools.org::38f90fc9-fc25-443e-8abb-f476c6693b5d" providerId="AD" clId="Web-{60D8D703-8EDD-EEAD-A759-9C07DBD837BF}" dt="2024-03-17T20:20:34.339" v="176"/>
          <ac:spMkLst>
            <pc:docMk/>
            <pc:sldMk cId="3809383296" sldId="258"/>
            <ac:spMk id="11" creationId="{535742DD-1B16-4E9D-B715-0D74B4574A68}"/>
          </ac:spMkLst>
        </pc:spChg>
        <pc:spChg chg="add mod">
          <ac:chgData name="Burke, Katie" userId="S::kburke@helenaschools.org::38f90fc9-fc25-443e-8abb-f476c6693b5d" providerId="AD" clId="Web-{60D8D703-8EDD-EEAD-A759-9C07DBD837BF}" dt="2024-03-17T20:27:12.929" v="206" actId="20577"/>
          <ac:spMkLst>
            <pc:docMk/>
            <pc:sldMk cId="3809383296" sldId="258"/>
            <ac:spMk id="503" creationId="{E12CCD55-FDA9-5DFA-534C-046A15588B23}"/>
          </ac:spMkLst>
        </pc:spChg>
        <pc:spChg chg="add">
          <ac:chgData name="Burke, Katie" userId="S::kburke@helenaschools.org::38f90fc9-fc25-443e-8abb-f476c6693b5d" providerId="AD" clId="Web-{60D8D703-8EDD-EEAD-A759-9C07DBD837BF}" dt="2024-03-17T20:20:34.339" v="176"/>
          <ac:spMkLst>
            <pc:docMk/>
            <pc:sldMk cId="3809383296" sldId="258"/>
            <ac:spMk id="510" creationId="{743AA782-23D1-4521-8CAD-47662984AA08}"/>
          </ac:spMkLst>
        </pc:spChg>
        <pc:spChg chg="add">
          <ac:chgData name="Burke, Katie" userId="S::kburke@helenaschools.org::38f90fc9-fc25-443e-8abb-f476c6693b5d" providerId="AD" clId="Web-{60D8D703-8EDD-EEAD-A759-9C07DBD837BF}" dt="2024-03-17T20:20:34.339" v="176"/>
          <ac:spMkLst>
            <pc:docMk/>
            <pc:sldMk cId="3809383296" sldId="258"/>
            <ac:spMk id="512" creationId="{3CE8AF5E-D374-4CF1-90CC-35CF73B81C3E}"/>
          </ac:spMkLst>
        </pc:spChg>
        <pc:graphicFrameChg chg="del modGraphic">
          <ac:chgData name="Burke, Katie" userId="S::kburke@helenaschools.org::38f90fc9-fc25-443e-8abb-f476c6693b5d" providerId="AD" clId="Web-{60D8D703-8EDD-EEAD-A759-9C07DBD837BF}" dt="2024-03-17T20:20:14.104" v="173"/>
          <ac:graphicFrameMkLst>
            <pc:docMk/>
            <pc:sldMk cId="3809383296" sldId="258"/>
            <ac:graphicFrameMk id="5" creationId="{81183C70-C0D8-437C-B8BF-03E979AD15D2}"/>
          </ac:graphicFrameMkLst>
        </pc:graphicFrameChg>
        <pc:picChg chg="add">
          <ac:chgData name="Burke, Katie" userId="S::kburke@helenaschools.org::38f90fc9-fc25-443e-8abb-f476c6693b5d" providerId="AD" clId="Web-{60D8D703-8EDD-EEAD-A759-9C07DBD837BF}" dt="2024-03-17T20:20:34.339" v="176"/>
          <ac:picMkLst>
            <pc:docMk/>
            <pc:sldMk cId="3809383296" sldId="258"/>
            <ac:picMk id="507" creationId="{694E9C17-B909-EEC3-C346-1F1719321305}"/>
          </ac:picMkLst>
        </pc:picChg>
        <pc:inkChg chg="add">
          <ac:chgData name="Burke, Katie" userId="S::kburke@helenaschools.org::38f90fc9-fc25-443e-8abb-f476c6693b5d" providerId="AD" clId="Web-{60D8D703-8EDD-EEAD-A759-9C07DBD837BF}" dt="2024-03-17T20:20:34.339" v="176"/>
          <ac:inkMkLst>
            <pc:docMk/>
            <pc:sldMk cId="3809383296" sldId="258"/>
            <ac:inkMk id="514" creationId="{070477C5-0410-4E4F-97A1-F84C2465C187}"/>
          </ac:inkMkLst>
        </pc:inkChg>
      </pc:sldChg>
      <pc:sldChg chg="addSp delSp modSp">
        <pc:chgData name="Burke, Katie" userId="S::kburke@helenaschools.org::38f90fc9-fc25-443e-8abb-f476c6693b5d" providerId="AD" clId="Web-{60D8D703-8EDD-EEAD-A759-9C07DBD837BF}" dt="2024-03-17T20:18:44.320" v="124" actId="20577"/>
        <pc:sldMkLst>
          <pc:docMk/>
          <pc:sldMk cId="3062954989" sldId="259"/>
        </pc:sldMkLst>
        <pc:spChg chg="mod">
          <ac:chgData name="Burke, Katie" userId="S::kburke@helenaschools.org::38f90fc9-fc25-443e-8abb-f476c6693b5d" providerId="AD" clId="Web-{60D8D703-8EDD-EEAD-A759-9C07DBD837BF}" dt="2024-03-17T20:18:34.538" v="119"/>
          <ac:spMkLst>
            <pc:docMk/>
            <pc:sldMk cId="3062954989" sldId="259"/>
            <ac:spMk id="2" creationId="{8A972926-ABB9-4628-8614-BDDE640132CB}"/>
          </ac:spMkLst>
        </pc:spChg>
        <pc:spChg chg="add del">
          <ac:chgData name="Burke, Katie" userId="S::kburke@helenaschools.org::38f90fc9-fc25-443e-8abb-f476c6693b5d" providerId="AD" clId="Web-{60D8D703-8EDD-EEAD-A759-9C07DBD837BF}" dt="2024-03-17T20:18:34.538" v="119"/>
          <ac:spMkLst>
            <pc:docMk/>
            <pc:sldMk cId="3062954989" sldId="259"/>
            <ac:spMk id="20" creationId="{35DB3719-6FDC-4E5D-891D-FF40B7300F64}"/>
          </ac:spMkLst>
        </pc:spChg>
        <pc:spChg chg="add mod">
          <ac:chgData name="Burke, Katie" userId="S::kburke@helenaschools.org::38f90fc9-fc25-443e-8abb-f476c6693b5d" providerId="AD" clId="Web-{60D8D703-8EDD-EEAD-A759-9C07DBD837BF}" dt="2024-03-17T20:18:44.320" v="124" actId="20577"/>
          <ac:spMkLst>
            <pc:docMk/>
            <pc:sldMk cId="3062954989" sldId="259"/>
            <ac:spMk id="37" creationId="{0E8B9321-1A77-4390-D589-482E28FEDB08}"/>
          </ac:spMkLst>
        </pc:spChg>
        <pc:spChg chg="add del mod">
          <ac:chgData name="Burke, Katie" userId="S::kburke@helenaschools.org::38f90fc9-fc25-443e-8abb-f476c6693b5d" providerId="AD" clId="Web-{60D8D703-8EDD-EEAD-A759-9C07DBD837BF}" dt="2024-03-17T20:18:34.538" v="119"/>
          <ac:spMkLst>
            <pc:docMk/>
            <pc:sldMk cId="3062954989" sldId="259"/>
            <ac:spMk id="38" creationId="{65E77995-4C6F-8CAB-F390-3D38E474CD4E}"/>
          </ac:spMkLst>
        </pc:spChg>
        <pc:spChg chg="add del">
          <ac:chgData name="Burke, Katie" userId="S::kburke@helenaschools.org::38f90fc9-fc25-443e-8abb-f476c6693b5d" providerId="AD" clId="Web-{60D8D703-8EDD-EEAD-A759-9C07DBD837BF}" dt="2024-03-17T20:18:34.523" v="118"/>
          <ac:spMkLst>
            <pc:docMk/>
            <pc:sldMk cId="3062954989" sldId="259"/>
            <ac:spMk id="44" creationId="{F13C74B1-5B17-4795-BED0-7140497B445A}"/>
          </ac:spMkLst>
        </pc:spChg>
        <pc:spChg chg="add del">
          <ac:chgData name="Burke, Katie" userId="S::kburke@helenaschools.org::38f90fc9-fc25-443e-8abb-f476c6693b5d" providerId="AD" clId="Web-{60D8D703-8EDD-EEAD-A759-9C07DBD837BF}" dt="2024-03-17T20:18:34.523" v="118"/>
          <ac:spMkLst>
            <pc:docMk/>
            <pc:sldMk cId="3062954989" sldId="259"/>
            <ac:spMk id="46" creationId="{3FCFB1DE-0B7E-48CC-BA90-B2AB0889F9D6}"/>
          </ac:spMkLst>
        </pc:spChg>
        <pc:spChg chg="add">
          <ac:chgData name="Burke, Katie" userId="S::kburke@helenaschools.org::38f90fc9-fc25-443e-8abb-f476c6693b5d" providerId="AD" clId="Web-{60D8D703-8EDD-EEAD-A759-9C07DBD837BF}" dt="2024-03-17T20:18:34.538" v="119"/>
          <ac:spMkLst>
            <pc:docMk/>
            <pc:sldMk cId="3062954989" sldId="259"/>
            <ac:spMk id="48" creationId="{2C61293E-6EBE-43EF-A52C-9BEBFD7679D4}"/>
          </ac:spMkLst>
        </pc:spChg>
        <pc:spChg chg="add">
          <ac:chgData name="Burke, Katie" userId="S::kburke@helenaschools.org::38f90fc9-fc25-443e-8abb-f476c6693b5d" providerId="AD" clId="Web-{60D8D703-8EDD-EEAD-A759-9C07DBD837BF}" dt="2024-03-17T20:18:34.538" v="119"/>
          <ac:spMkLst>
            <pc:docMk/>
            <pc:sldMk cId="3062954989" sldId="259"/>
            <ac:spMk id="49" creationId="{3FCFB1DE-0B7E-48CC-BA90-B2AB0889F9D6}"/>
          </ac:spMkLst>
        </pc:spChg>
        <pc:graphicFrameChg chg="del modGraphic">
          <ac:chgData name="Burke, Katie" userId="S::kburke@helenaschools.org::38f90fc9-fc25-443e-8abb-f476c6693b5d" providerId="AD" clId="Web-{60D8D703-8EDD-EEAD-A759-9C07DBD837BF}" dt="2024-03-17T20:18:23.960" v="114"/>
          <ac:graphicFrameMkLst>
            <pc:docMk/>
            <pc:sldMk cId="3062954989" sldId="259"/>
            <ac:graphicFrameMk id="15" creationId="{DDC638D1-DF7E-4955-8F54-4079F0757153}"/>
          </ac:graphicFrameMkLst>
        </pc:graphicFrameChg>
        <pc:picChg chg="add del">
          <ac:chgData name="Burke, Katie" userId="S::kburke@helenaschools.org::38f90fc9-fc25-443e-8abb-f476c6693b5d" providerId="AD" clId="Web-{60D8D703-8EDD-EEAD-A759-9C07DBD837BF}" dt="2024-03-17T20:18:34.523" v="118"/>
          <ac:picMkLst>
            <pc:docMk/>
            <pc:sldMk cId="3062954989" sldId="259"/>
            <ac:picMk id="40" creationId="{B89BA637-BEDB-0081-36D5-3CA58BA03237}"/>
          </ac:picMkLst>
        </pc:picChg>
        <pc:picChg chg="add">
          <ac:chgData name="Burke, Katie" userId="S::kburke@helenaschools.org::38f90fc9-fc25-443e-8abb-f476c6693b5d" providerId="AD" clId="Web-{60D8D703-8EDD-EEAD-A759-9C07DBD837BF}" dt="2024-03-17T20:18:34.538" v="119"/>
          <ac:picMkLst>
            <pc:docMk/>
            <pc:sldMk cId="3062954989" sldId="259"/>
            <ac:picMk id="50" creationId="{5FC83896-C564-B046-C38A-E88CD8DD503F}"/>
          </ac:picMkLst>
        </pc:picChg>
      </pc:sldChg>
      <pc:sldChg chg="addSp delSp modSp new mod ord setBg">
        <pc:chgData name="Burke, Katie" userId="S::kburke@helenaschools.org::38f90fc9-fc25-443e-8abb-f476c6693b5d" providerId="AD" clId="Web-{60D8D703-8EDD-EEAD-A759-9C07DBD837BF}" dt="2024-03-17T20:17:30.906" v="99" actId="20577"/>
        <pc:sldMkLst>
          <pc:docMk/>
          <pc:sldMk cId="730689408" sldId="274"/>
        </pc:sldMkLst>
        <pc:spChg chg="mod">
          <ac:chgData name="Burke, Katie" userId="S::kburke@helenaschools.org::38f90fc9-fc25-443e-8abb-f476c6693b5d" providerId="AD" clId="Web-{60D8D703-8EDD-EEAD-A759-9C07DBD837BF}" dt="2024-03-17T20:16:49.905" v="80"/>
          <ac:spMkLst>
            <pc:docMk/>
            <pc:sldMk cId="730689408" sldId="274"/>
            <ac:spMk id="2" creationId="{3FF4EC19-E9EF-A17F-142F-DE68D8DA69D0}"/>
          </ac:spMkLst>
        </pc:spChg>
        <pc:spChg chg="mod">
          <ac:chgData name="Burke, Katie" userId="S::kburke@helenaschools.org::38f90fc9-fc25-443e-8abb-f476c6693b5d" providerId="AD" clId="Web-{60D8D703-8EDD-EEAD-A759-9C07DBD837BF}" dt="2024-03-17T20:17:30.906" v="99" actId="20577"/>
          <ac:spMkLst>
            <pc:docMk/>
            <pc:sldMk cId="730689408" sldId="274"/>
            <ac:spMk id="3" creationId="{E65ADF4B-C409-BA77-CC1D-627D03BC9083}"/>
          </ac:spMkLst>
        </pc:spChg>
        <pc:spChg chg="add del">
          <ac:chgData name="Burke, Katie" userId="S::kburke@helenaschools.org::38f90fc9-fc25-443e-8abb-f476c6693b5d" providerId="AD" clId="Web-{60D8D703-8EDD-EEAD-A759-9C07DBD837BF}" dt="2024-03-17T20:16:49.905" v="80"/>
          <ac:spMkLst>
            <pc:docMk/>
            <pc:sldMk cId="730689408" sldId="274"/>
            <ac:spMk id="9" creationId="{743AA782-23D1-4521-8CAD-47662984AA08}"/>
          </ac:spMkLst>
        </pc:spChg>
        <pc:spChg chg="add del">
          <ac:chgData name="Burke, Katie" userId="S::kburke@helenaschools.org::38f90fc9-fc25-443e-8abb-f476c6693b5d" providerId="AD" clId="Web-{60D8D703-8EDD-EEAD-A759-9C07DBD837BF}" dt="2024-03-17T20:16:49.905" v="80"/>
          <ac:spMkLst>
            <pc:docMk/>
            <pc:sldMk cId="730689408" sldId="274"/>
            <ac:spMk id="11" creationId="{3CE8AF5E-D374-4CF1-90CC-35CF73B81C3E}"/>
          </ac:spMkLst>
        </pc:spChg>
        <pc:spChg chg="add">
          <ac:chgData name="Burke, Katie" userId="S::kburke@helenaschools.org::38f90fc9-fc25-443e-8abb-f476c6693b5d" providerId="AD" clId="Web-{60D8D703-8EDD-EEAD-A759-9C07DBD837BF}" dt="2024-03-17T20:16:49.905" v="80"/>
          <ac:spMkLst>
            <pc:docMk/>
            <pc:sldMk cId="730689408" sldId="274"/>
            <ac:spMk id="18" creationId="{A8908DB7-C3A6-4FCB-9820-CEE02B398C4A}"/>
          </ac:spMkLst>
        </pc:spChg>
        <pc:spChg chg="add">
          <ac:chgData name="Burke, Katie" userId="S::kburke@helenaschools.org::38f90fc9-fc25-443e-8abb-f476c6693b5d" providerId="AD" clId="Web-{60D8D703-8EDD-EEAD-A759-9C07DBD837BF}" dt="2024-03-17T20:16:49.905" v="80"/>
          <ac:spMkLst>
            <pc:docMk/>
            <pc:sldMk cId="730689408" sldId="274"/>
            <ac:spMk id="22" creationId="{535742DD-1B16-4E9D-B715-0D74B4574A68}"/>
          </ac:spMkLst>
        </pc:spChg>
        <pc:picChg chg="add mod">
          <ac:chgData name="Burke, Katie" userId="S::kburke@helenaschools.org::38f90fc9-fc25-443e-8abb-f476c6693b5d" providerId="AD" clId="Web-{60D8D703-8EDD-EEAD-A759-9C07DBD837BF}" dt="2024-03-17T20:17:23.234" v="93" actId="1076"/>
          <ac:picMkLst>
            <pc:docMk/>
            <pc:sldMk cId="730689408" sldId="274"/>
            <ac:picMk id="4" creationId="{453599ED-165A-1F39-4436-10CE1C5BC063}"/>
          </ac:picMkLst>
        </pc:picChg>
        <pc:inkChg chg="add del">
          <ac:chgData name="Burke, Katie" userId="S::kburke@helenaschools.org::38f90fc9-fc25-443e-8abb-f476c6693b5d" providerId="AD" clId="Web-{60D8D703-8EDD-EEAD-A759-9C07DBD837BF}" dt="2024-03-17T20:16:49.905" v="80"/>
          <ac:inkMkLst>
            <pc:docMk/>
            <pc:sldMk cId="730689408" sldId="274"/>
            <ac:inkMk id="13" creationId="{070477C5-0410-4E4F-97A1-F84C2465C187}"/>
          </ac:inkMkLst>
        </pc:inkChg>
        <pc:inkChg chg="add">
          <ac:chgData name="Burke, Katie" userId="S::kburke@helenaschools.org::38f90fc9-fc25-443e-8abb-f476c6693b5d" providerId="AD" clId="Web-{60D8D703-8EDD-EEAD-A759-9C07DBD837BF}" dt="2024-03-17T20:16:49.905" v="80"/>
          <ac:inkMkLst>
            <pc:docMk/>
            <pc:sldMk cId="730689408" sldId="274"/>
            <ac:inkMk id="20" creationId="{070477C5-0410-4E4F-97A1-F84C2465C187}"/>
          </ac:inkMkLst>
        </pc:inkChg>
      </pc:sldChg>
    </pc:docChg>
  </pc:docChgLst>
  <pc:docChgLst>
    <pc:chgData name="Burke, Katie" userId="S::kburke@helenaschools.org::38f90fc9-fc25-443e-8abb-f476c6693b5d" providerId="AD" clId="Web-{BF179DAF-5713-A142-684B-A1B21D4F8A47}"/>
    <pc:docChg chg="modSld">
      <pc:chgData name="Burke, Katie" userId="S::kburke@helenaschools.org::38f90fc9-fc25-443e-8abb-f476c6693b5d" providerId="AD" clId="Web-{BF179DAF-5713-A142-684B-A1B21D4F8A47}" dt="2025-03-23T20:27:57.400" v="1" actId="20577"/>
      <pc:docMkLst>
        <pc:docMk/>
      </pc:docMkLst>
      <pc:sldChg chg="modSp">
        <pc:chgData name="Burke, Katie" userId="S::kburke@helenaschools.org::38f90fc9-fc25-443e-8abb-f476c6693b5d" providerId="AD" clId="Web-{BF179DAF-5713-A142-684B-A1B21D4F8A47}" dt="2025-03-23T20:27:57.400" v="1" actId="20577"/>
        <pc:sldMkLst>
          <pc:docMk/>
          <pc:sldMk cId="3809383296" sldId="258"/>
        </pc:sldMkLst>
        <pc:spChg chg="mod">
          <ac:chgData name="Burke, Katie" userId="S::kburke@helenaschools.org::38f90fc9-fc25-443e-8abb-f476c6693b5d" providerId="AD" clId="Web-{BF179DAF-5713-A142-684B-A1B21D4F8A47}" dt="2025-03-23T20:27:57.400" v="1" actId="20577"/>
          <ac:spMkLst>
            <pc:docMk/>
            <pc:sldMk cId="3809383296" sldId="258"/>
            <ac:spMk id="503" creationId="{E12CCD55-FDA9-5DFA-534C-046A15588B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3B4E0-7CC2-44A3-9952-F75F87AA11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A4EC80-0A72-4C39-84B6-9B0715863DF9}">
      <dgm:prSet/>
      <dgm:spPr/>
      <dgm:t>
        <a:bodyPr/>
        <a:lstStyle/>
        <a:p>
          <a:r>
            <a:rPr lang="en-US" b="1"/>
            <a:t>Latitude (distance from the equator)</a:t>
          </a:r>
          <a:endParaRPr lang="en-US"/>
        </a:p>
      </dgm:t>
    </dgm:pt>
    <dgm:pt modelId="{F44AE319-C038-464A-9A65-775092ED5AED}" type="parTrans" cxnId="{0D36C0E9-660B-4695-B505-A2FBA2713733}">
      <dgm:prSet/>
      <dgm:spPr/>
      <dgm:t>
        <a:bodyPr/>
        <a:lstStyle/>
        <a:p>
          <a:endParaRPr lang="en-US"/>
        </a:p>
      </dgm:t>
    </dgm:pt>
    <dgm:pt modelId="{70D6FE3C-C114-4EE3-95A3-B46310771AA3}" type="sibTrans" cxnId="{0D36C0E9-660B-4695-B505-A2FBA2713733}">
      <dgm:prSet/>
      <dgm:spPr/>
      <dgm:t>
        <a:bodyPr/>
        <a:lstStyle/>
        <a:p>
          <a:endParaRPr lang="en-US"/>
        </a:p>
      </dgm:t>
    </dgm:pt>
    <dgm:pt modelId="{FFA573A6-9AA8-4123-AE2B-5F1112EA1594}">
      <dgm:prSet/>
      <dgm:spPr/>
      <dgm:t>
        <a:bodyPr/>
        <a:lstStyle/>
        <a:p>
          <a:r>
            <a:rPr lang="en-US" b="1"/>
            <a:t>Proximity (closeness) to water</a:t>
          </a:r>
          <a:endParaRPr lang="en-US"/>
        </a:p>
      </dgm:t>
    </dgm:pt>
    <dgm:pt modelId="{C01377D6-F262-4743-9C07-CF3D7EA00EC8}" type="parTrans" cxnId="{9186628B-A54A-410F-B9ED-296C39D44F62}">
      <dgm:prSet/>
      <dgm:spPr/>
      <dgm:t>
        <a:bodyPr/>
        <a:lstStyle/>
        <a:p>
          <a:endParaRPr lang="en-US"/>
        </a:p>
      </dgm:t>
    </dgm:pt>
    <dgm:pt modelId="{E769266C-471A-42BD-A821-79464E9B7736}" type="sibTrans" cxnId="{9186628B-A54A-410F-B9ED-296C39D44F62}">
      <dgm:prSet/>
      <dgm:spPr/>
      <dgm:t>
        <a:bodyPr/>
        <a:lstStyle/>
        <a:p>
          <a:endParaRPr lang="en-US"/>
        </a:p>
      </dgm:t>
    </dgm:pt>
    <dgm:pt modelId="{7A6C0B7F-E984-43B8-8FF6-A8A480F9B2C7}">
      <dgm:prSet/>
      <dgm:spPr/>
      <dgm:t>
        <a:bodyPr/>
        <a:lstStyle/>
        <a:p>
          <a:r>
            <a:rPr lang="en-US" b="1"/>
            <a:t>Elevation (how high above sea level)</a:t>
          </a:r>
          <a:endParaRPr lang="en-US"/>
        </a:p>
      </dgm:t>
    </dgm:pt>
    <dgm:pt modelId="{A0EA9A55-1911-4C4A-94ED-B7B7466C8B9A}" type="parTrans" cxnId="{1593D5F1-A20B-4CC4-9D67-EA9F4CF5F60E}">
      <dgm:prSet/>
      <dgm:spPr/>
      <dgm:t>
        <a:bodyPr/>
        <a:lstStyle/>
        <a:p>
          <a:endParaRPr lang="en-US"/>
        </a:p>
      </dgm:t>
    </dgm:pt>
    <dgm:pt modelId="{0BBC542E-89D6-41DD-AED6-609AF1D77191}" type="sibTrans" cxnId="{1593D5F1-A20B-4CC4-9D67-EA9F4CF5F60E}">
      <dgm:prSet/>
      <dgm:spPr/>
      <dgm:t>
        <a:bodyPr/>
        <a:lstStyle/>
        <a:p>
          <a:endParaRPr lang="en-US"/>
        </a:p>
      </dgm:t>
    </dgm:pt>
    <dgm:pt modelId="{B614904A-2F03-4077-8677-2033A68B964F}" type="pres">
      <dgm:prSet presAssocID="{3683B4E0-7CC2-44A3-9952-F75F87AA1106}" presName="linear" presStyleCnt="0">
        <dgm:presLayoutVars>
          <dgm:animLvl val="lvl"/>
          <dgm:resizeHandles val="exact"/>
        </dgm:presLayoutVars>
      </dgm:prSet>
      <dgm:spPr/>
    </dgm:pt>
    <dgm:pt modelId="{90793E76-8C8D-4676-A153-E9D8F7C0E3D9}" type="pres">
      <dgm:prSet presAssocID="{01A4EC80-0A72-4C39-84B6-9B0715863DF9}" presName="parentText" presStyleLbl="node1" presStyleIdx="0" presStyleCnt="3">
        <dgm:presLayoutVars>
          <dgm:chMax val="0"/>
          <dgm:bulletEnabled val="1"/>
        </dgm:presLayoutVars>
      </dgm:prSet>
      <dgm:spPr/>
    </dgm:pt>
    <dgm:pt modelId="{13EC278E-2D39-46F2-9D14-D09CC090DF03}" type="pres">
      <dgm:prSet presAssocID="{70D6FE3C-C114-4EE3-95A3-B46310771AA3}" presName="spacer" presStyleCnt="0"/>
      <dgm:spPr/>
    </dgm:pt>
    <dgm:pt modelId="{3EA12F46-5B8C-4EE8-84E3-07728E26B373}" type="pres">
      <dgm:prSet presAssocID="{FFA573A6-9AA8-4123-AE2B-5F1112EA1594}" presName="parentText" presStyleLbl="node1" presStyleIdx="1" presStyleCnt="3">
        <dgm:presLayoutVars>
          <dgm:chMax val="0"/>
          <dgm:bulletEnabled val="1"/>
        </dgm:presLayoutVars>
      </dgm:prSet>
      <dgm:spPr/>
    </dgm:pt>
    <dgm:pt modelId="{FDA06E1F-C21C-4648-8263-348B12781DCB}" type="pres">
      <dgm:prSet presAssocID="{E769266C-471A-42BD-A821-79464E9B7736}" presName="spacer" presStyleCnt="0"/>
      <dgm:spPr/>
    </dgm:pt>
    <dgm:pt modelId="{F906B7EB-F8DC-4DBD-9231-A00B0FDAE9BF}" type="pres">
      <dgm:prSet presAssocID="{7A6C0B7F-E984-43B8-8FF6-A8A480F9B2C7}" presName="parentText" presStyleLbl="node1" presStyleIdx="2" presStyleCnt="3">
        <dgm:presLayoutVars>
          <dgm:chMax val="0"/>
          <dgm:bulletEnabled val="1"/>
        </dgm:presLayoutVars>
      </dgm:prSet>
      <dgm:spPr/>
    </dgm:pt>
  </dgm:ptLst>
  <dgm:cxnLst>
    <dgm:cxn modelId="{921D9626-596E-4DC6-845A-92F4357A4F81}" type="presOf" srcId="{01A4EC80-0A72-4C39-84B6-9B0715863DF9}" destId="{90793E76-8C8D-4676-A153-E9D8F7C0E3D9}" srcOrd="0" destOrd="0" presId="urn:microsoft.com/office/officeart/2005/8/layout/vList2"/>
    <dgm:cxn modelId="{38161129-AAC2-44BB-BDE0-F80793AD2647}" type="presOf" srcId="{7A6C0B7F-E984-43B8-8FF6-A8A480F9B2C7}" destId="{F906B7EB-F8DC-4DBD-9231-A00B0FDAE9BF}" srcOrd="0" destOrd="0" presId="urn:microsoft.com/office/officeart/2005/8/layout/vList2"/>
    <dgm:cxn modelId="{9186628B-A54A-410F-B9ED-296C39D44F62}" srcId="{3683B4E0-7CC2-44A3-9952-F75F87AA1106}" destId="{FFA573A6-9AA8-4123-AE2B-5F1112EA1594}" srcOrd="1" destOrd="0" parTransId="{C01377D6-F262-4743-9C07-CF3D7EA00EC8}" sibTransId="{E769266C-471A-42BD-A821-79464E9B7736}"/>
    <dgm:cxn modelId="{F377E8B4-38D5-4FF9-B610-FDAD07F71E98}" type="presOf" srcId="{FFA573A6-9AA8-4123-AE2B-5F1112EA1594}" destId="{3EA12F46-5B8C-4EE8-84E3-07728E26B373}" srcOrd="0" destOrd="0" presId="urn:microsoft.com/office/officeart/2005/8/layout/vList2"/>
    <dgm:cxn modelId="{0D36C0E9-660B-4695-B505-A2FBA2713733}" srcId="{3683B4E0-7CC2-44A3-9952-F75F87AA1106}" destId="{01A4EC80-0A72-4C39-84B6-9B0715863DF9}" srcOrd="0" destOrd="0" parTransId="{F44AE319-C038-464A-9A65-775092ED5AED}" sibTransId="{70D6FE3C-C114-4EE3-95A3-B46310771AA3}"/>
    <dgm:cxn modelId="{1593D5F1-A20B-4CC4-9D67-EA9F4CF5F60E}" srcId="{3683B4E0-7CC2-44A3-9952-F75F87AA1106}" destId="{7A6C0B7F-E984-43B8-8FF6-A8A480F9B2C7}" srcOrd="2" destOrd="0" parTransId="{A0EA9A55-1911-4C4A-94ED-B7B7466C8B9A}" sibTransId="{0BBC542E-89D6-41DD-AED6-609AF1D77191}"/>
    <dgm:cxn modelId="{12BAB0FB-E3BE-4C01-BFC0-D2E74487A8B4}" type="presOf" srcId="{3683B4E0-7CC2-44A3-9952-F75F87AA1106}" destId="{B614904A-2F03-4077-8677-2033A68B964F}" srcOrd="0" destOrd="0" presId="urn:microsoft.com/office/officeart/2005/8/layout/vList2"/>
    <dgm:cxn modelId="{AAF1A8C4-0AEA-4949-8067-A6DB5E700E7E}" type="presParOf" srcId="{B614904A-2F03-4077-8677-2033A68B964F}" destId="{90793E76-8C8D-4676-A153-E9D8F7C0E3D9}" srcOrd="0" destOrd="0" presId="urn:microsoft.com/office/officeart/2005/8/layout/vList2"/>
    <dgm:cxn modelId="{FB75F961-B393-4D4C-9E48-44B9802502D2}" type="presParOf" srcId="{B614904A-2F03-4077-8677-2033A68B964F}" destId="{13EC278E-2D39-46F2-9D14-D09CC090DF03}" srcOrd="1" destOrd="0" presId="urn:microsoft.com/office/officeart/2005/8/layout/vList2"/>
    <dgm:cxn modelId="{30ED496E-7B6B-4291-8A96-A0339608B574}" type="presParOf" srcId="{B614904A-2F03-4077-8677-2033A68B964F}" destId="{3EA12F46-5B8C-4EE8-84E3-07728E26B373}" srcOrd="2" destOrd="0" presId="urn:microsoft.com/office/officeart/2005/8/layout/vList2"/>
    <dgm:cxn modelId="{2FF3855A-4F7A-4A8F-B85E-E427AE2E8934}" type="presParOf" srcId="{B614904A-2F03-4077-8677-2033A68B964F}" destId="{FDA06E1F-C21C-4648-8263-348B12781DCB}" srcOrd="3" destOrd="0" presId="urn:microsoft.com/office/officeart/2005/8/layout/vList2"/>
    <dgm:cxn modelId="{A256AA36-D387-4733-B066-784F619B20E7}" type="presParOf" srcId="{B614904A-2F03-4077-8677-2033A68B964F}" destId="{F906B7EB-F8DC-4DBD-9231-A00B0FDAE9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3E76-8C8D-4676-A153-E9D8F7C0E3D9}">
      <dsp:nvSpPr>
        <dsp:cNvPr id="0" name=""/>
        <dsp:cNvSpPr/>
      </dsp:nvSpPr>
      <dsp:spPr>
        <a:xfrm>
          <a:off x="0" y="32201"/>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Latitude (distance from the equator)</a:t>
          </a:r>
          <a:endParaRPr lang="en-US" sz="4400" kern="1200"/>
        </a:p>
      </dsp:txBody>
      <dsp:txXfrm>
        <a:off x="51517" y="83718"/>
        <a:ext cx="6148076" cy="952306"/>
      </dsp:txXfrm>
    </dsp:sp>
    <dsp:sp modelId="{3EA12F46-5B8C-4EE8-84E3-07728E26B373}">
      <dsp:nvSpPr>
        <dsp:cNvPr id="0" name=""/>
        <dsp:cNvSpPr/>
      </dsp:nvSpPr>
      <dsp:spPr>
        <a:xfrm>
          <a:off x="0" y="1214261"/>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Proximity (closeness) to water</a:t>
          </a:r>
          <a:endParaRPr lang="en-US" sz="4400" kern="1200"/>
        </a:p>
      </dsp:txBody>
      <dsp:txXfrm>
        <a:off x="51517" y="1265778"/>
        <a:ext cx="6148076" cy="952306"/>
      </dsp:txXfrm>
    </dsp:sp>
    <dsp:sp modelId="{F906B7EB-F8DC-4DBD-9231-A00B0FDAE9BF}">
      <dsp:nvSpPr>
        <dsp:cNvPr id="0" name=""/>
        <dsp:cNvSpPr/>
      </dsp:nvSpPr>
      <dsp:spPr>
        <a:xfrm>
          <a:off x="0" y="2396322"/>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Elevation (how high above sea level)</a:t>
          </a:r>
          <a:endParaRPr lang="en-US" sz="4400" kern="1200"/>
        </a:p>
      </dsp:txBody>
      <dsp:txXfrm>
        <a:off x="51517" y="2447839"/>
        <a:ext cx="6148076"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7T20:16:42.52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7T20:20:17.8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22:04:56.04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91AD1-C2C1-4146-B162-153C8A0E309F}" type="datetimeFigureOut">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2599A-2129-45A0-91B0-BFEB618BA2C4}" type="slidenum">
              <a:t>‹#›</a:t>
            </a:fld>
            <a:endParaRPr lang="en-US"/>
          </a:p>
        </p:txBody>
      </p:sp>
    </p:spTree>
    <p:extLst>
      <p:ext uri="{BB962C8B-B14F-4D97-AF65-F5344CB8AC3E}">
        <p14:creationId xmlns:p14="http://schemas.microsoft.com/office/powerpoint/2010/main" val="11409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entusk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https://www.ventusky.com/</a:t>
            </a:r>
            <a:endParaRPr lang="en-US"/>
          </a:p>
        </p:txBody>
      </p:sp>
      <p:sp>
        <p:nvSpPr>
          <p:cNvPr id="4" name="Slide Number Placeholder 3"/>
          <p:cNvSpPr>
            <a:spLocks noGrp="1"/>
          </p:cNvSpPr>
          <p:nvPr>
            <p:ph type="sldNum" sz="quarter" idx="5"/>
          </p:nvPr>
        </p:nvSpPr>
        <p:spPr/>
        <p:txBody>
          <a:bodyPr/>
          <a:lstStyle/>
          <a:p>
            <a:fld id="{E0A2599A-2129-45A0-91B0-BFEB618BA2C4}" type="slidenum">
              <a:t>5</a:t>
            </a:fld>
            <a:endParaRPr lang="en-US"/>
          </a:p>
        </p:txBody>
      </p:sp>
    </p:spTree>
    <p:extLst>
      <p:ext uri="{BB962C8B-B14F-4D97-AF65-F5344CB8AC3E}">
        <p14:creationId xmlns:p14="http://schemas.microsoft.com/office/powerpoint/2010/main" val="388865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3/23/2025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385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283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8548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299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013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86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9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210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88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96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3/23/2025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3/23/2025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931375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freephotos.com/united-states/montana/helena/downtown-helena-with-the-chapel.jpg.php"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Temperate_zones"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eather.gov/jetstream/climate_max" TargetMode="External"/><Relationship Id="rId7" Type="http://schemas.openxmlformats.org/officeDocument/2006/relationships/image" Target="../media/image8.svg"/><Relationship Id="rId2" Type="http://schemas.openxmlformats.org/officeDocument/2006/relationships/hyperlink" Target="https://www.ecohome.net/guides/3521/climate-zones-map-usa-canada-constructio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Wi1Tgz65wtE" TargetMode="External"/><Relationship Id="rId4" Type="http://schemas.openxmlformats.org/officeDocument/2006/relationships/hyperlink" Target="https://garden.org/apps/calendar/?q=596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entusk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mountain, building, outdoor, city&#10;&#10;Description automatically generated">
            <a:extLst>
              <a:ext uri="{FF2B5EF4-FFF2-40B4-BE49-F238E27FC236}">
                <a16:creationId xmlns:a16="http://schemas.microsoft.com/office/drawing/2014/main" id="{762DD88C-90AF-4A02-9896-27C3F1847F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00" r="-1" b="509"/>
          <a:stretch/>
        </p:blipFill>
        <p:spPr>
          <a:xfrm>
            <a:off x="20" y="10"/>
            <a:ext cx="12188931" cy="6857989"/>
          </a:xfrm>
          <a:prstGeom prst="rect">
            <a:avLst/>
          </a:prstGeom>
        </p:spPr>
      </p:pic>
      <p:sp>
        <p:nvSpPr>
          <p:cNvPr id="35" name="Rectangle 34">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640080"/>
            <a:ext cx="6894575" cy="3566160"/>
          </a:xfrm>
        </p:spPr>
        <p:txBody>
          <a:bodyPr>
            <a:normAutofit/>
          </a:bodyPr>
          <a:lstStyle/>
          <a:p>
            <a:r>
              <a:rPr lang="en-US">
                <a:solidFill>
                  <a:schemeClr val="bg1"/>
                </a:solidFill>
                <a:cs typeface="Calibri Light"/>
              </a:rPr>
              <a:t>OAC Extension</a:t>
            </a:r>
            <a:endParaRPr lang="en-US">
              <a:solidFill>
                <a:schemeClr val="bg1"/>
              </a:solidFill>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ormAutofit/>
          </a:bodyPr>
          <a:lstStyle/>
          <a:p>
            <a:r>
              <a:rPr lang="en-US" sz="4000" dirty="0">
                <a:solidFill>
                  <a:schemeClr val="bg1"/>
                </a:solidFill>
                <a:latin typeface="Abadi" panose="020B0604020104020204" pitchFamily="34" charset="0"/>
                <a:cs typeface="Calibri"/>
              </a:rPr>
              <a:t>Our Local Climate</a:t>
            </a:r>
            <a:endParaRPr lang="en-US" sz="4000" dirty="0">
              <a:solidFill>
                <a:schemeClr val="bg1"/>
              </a:solidFill>
              <a:latin typeface="Abadi" panose="020B0604020104020204" pitchFamily="34" charset="0"/>
            </a:endParaRPr>
          </a:p>
        </p:txBody>
      </p:sp>
      <p:sp>
        <p:nvSpPr>
          <p:cNvPr id="37"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9A5D5"/>
          </a:solidFill>
          <a:ln w="38100" cap="rnd">
            <a:solidFill>
              <a:srgbClr val="79A5D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 y="95250"/>
            <a:ext cx="10392229" cy="884238"/>
          </a:xfrm>
        </p:spPr>
        <p:txBody>
          <a:bodyPr anchor="b">
            <a:normAutofit/>
          </a:bodyPr>
          <a:lstStyle/>
          <a:p>
            <a:pPr>
              <a:lnSpc>
                <a:spcPct val="90000"/>
              </a:lnSpc>
            </a:pPr>
            <a:r>
              <a:rPr lang="en-US" sz="4100" dirty="0"/>
              <a:t>Climate - Temperature</a:t>
            </a:r>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206828" y="1164771"/>
            <a:ext cx="5355771" cy="5431972"/>
          </a:xfrm>
          <a:ln>
            <a:solidFill>
              <a:schemeClr val="accent6">
                <a:lumMod val="60000"/>
                <a:lumOff val="40000"/>
              </a:schemeClr>
            </a:solidFill>
          </a:ln>
        </p:spPr>
        <p:txBody>
          <a:bodyPr vert="horz" lIns="91440" tIns="45720" rIns="91440" bIns="45720" rtlCol="0" anchor="t">
            <a:normAutofit/>
          </a:bodyPr>
          <a:lstStyle/>
          <a:p>
            <a:pPr marL="0" indent="0">
              <a:buNone/>
            </a:pPr>
            <a:r>
              <a:rPr lang="en-US" sz="2400" dirty="0">
                <a:latin typeface="Abadi"/>
              </a:rPr>
              <a:t>1) Describe the trend of temperature throughout the year in Helena? </a:t>
            </a:r>
          </a:p>
          <a:p>
            <a:pPr marL="0" indent="0">
              <a:buNone/>
            </a:pPr>
            <a:r>
              <a:rPr lang="en-US" sz="2400" dirty="0">
                <a:highlight>
                  <a:srgbClr val="FFFF00"/>
                </a:highlight>
                <a:latin typeface="Abadi"/>
              </a:rPr>
              <a:t>Answer:</a:t>
            </a:r>
          </a:p>
          <a:p>
            <a:pPr marL="0" indent="0">
              <a:buNone/>
            </a:pPr>
            <a:endParaRPr lang="en-US" sz="2400" dirty="0">
              <a:highlight>
                <a:srgbClr val="FFFF00"/>
              </a:highlight>
              <a:latin typeface="Abadi"/>
            </a:endParaRPr>
          </a:p>
          <a:p>
            <a:pPr marL="0" indent="0">
              <a:buNone/>
            </a:pPr>
            <a:r>
              <a:rPr lang="en-US" sz="2400" dirty="0">
                <a:latin typeface="Abadi"/>
              </a:rPr>
              <a:t>2) How does the average temperature of Helena compare to the US average?</a:t>
            </a:r>
          </a:p>
          <a:p>
            <a:pPr marL="0" indent="0">
              <a:buNone/>
            </a:pPr>
            <a:r>
              <a:rPr lang="en-US" sz="2400" dirty="0">
                <a:highlight>
                  <a:srgbClr val="FFFF00"/>
                </a:highlight>
                <a:latin typeface="Abadi"/>
              </a:rPr>
              <a:t>Answer:</a:t>
            </a:r>
          </a:p>
          <a:p>
            <a:pPr marL="0" indent="0">
              <a:buNone/>
            </a:pPr>
            <a:endParaRPr lang="en-US" sz="2400" dirty="0">
              <a:latin typeface="Abadi"/>
            </a:endParaRPr>
          </a:p>
        </p:txBody>
      </p:sp>
      <p:pic>
        <p:nvPicPr>
          <p:cNvPr id="1026" name="Picture 2" descr="See the source image">
            <a:extLst>
              <a:ext uri="{FF2B5EF4-FFF2-40B4-BE49-F238E27FC236}">
                <a16:creationId xmlns:a16="http://schemas.microsoft.com/office/drawing/2014/main" id="{CA2ECB51-FBEF-4544-8F6C-DDA0F2406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615" y="1673678"/>
            <a:ext cx="6239000" cy="38127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Pencil with solid fill">
            <a:extLst>
              <a:ext uri="{FF2B5EF4-FFF2-40B4-BE49-F238E27FC236}">
                <a16:creationId xmlns:a16="http://schemas.microsoft.com/office/drawing/2014/main" id="{47ADC117-6945-4B8E-99B1-A77607B255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8050" y="214767"/>
            <a:ext cx="764721" cy="764721"/>
          </a:xfrm>
          <a:prstGeom prst="rect">
            <a:avLst/>
          </a:prstGeom>
        </p:spPr>
      </p:pic>
    </p:spTree>
    <p:extLst>
      <p:ext uri="{BB962C8B-B14F-4D97-AF65-F5344CB8AC3E}">
        <p14:creationId xmlns:p14="http://schemas.microsoft.com/office/powerpoint/2010/main" val="60966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344F-9182-4975-B710-89BDED8D01EC}"/>
              </a:ext>
            </a:extLst>
          </p:cNvPr>
          <p:cNvSpPr>
            <a:spLocks noGrp="1"/>
          </p:cNvSpPr>
          <p:nvPr>
            <p:ph type="title" idx="4294967295"/>
          </p:nvPr>
        </p:nvSpPr>
        <p:spPr>
          <a:xfrm>
            <a:off x="1727200" y="0"/>
            <a:ext cx="8737599" cy="1100137"/>
          </a:xfrm>
        </p:spPr>
        <p:txBody>
          <a:bodyPr anchor="b">
            <a:normAutofit/>
          </a:bodyPr>
          <a:lstStyle/>
          <a:p>
            <a:pPr>
              <a:lnSpc>
                <a:spcPct val="90000"/>
              </a:lnSpc>
            </a:pPr>
            <a:r>
              <a:rPr lang="en-US" sz="4100" dirty="0"/>
              <a:t>Climate – Distance from Water</a:t>
            </a:r>
          </a:p>
        </p:txBody>
      </p:sp>
      <p:sp>
        <p:nvSpPr>
          <p:cNvPr id="3" name="Content Placeholder 2">
            <a:extLst>
              <a:ext uri="{FF2B5EF4-FFF2-40B4-BE49-F238E27FC236}">
                <a16:creationId xmlns:a16="http://schemas.microsoft.com/office/drawing/2014/main" id="{02F8BC0C-4571-4982-957F-1A5E50DF3B51}"/>
              </a:ext>
            </a:extLst>
          </p:cNvPr>
          <p:cNvSpPr>
            <a:spLocks noGrp="1"/>
          </p:cNvSpPr>
          <p:nvPr>
            <p:ph idx="4294967295"/>
          </p:nvPr>
        </p:nvSpPr>
        <p:spPr>
          <a:xfrm>
            <a:off x="348342" y="2743201"/>
            <a:ext cx="5631543" cy="3905250"/>
          </a:xfrm>
          <a:ln>
            <a:solidFill>
              <a:schemeClr val="accent3">
                <a:lumMod val="60000"/>
                <a:lumOff val="40000"/>
              </a:schemeClr>
            </a:solidFill>
          </a:ln>
        </p:spPr>
        <p:txBody>
          <a:bodyPr>
            <a:normAutofit/>
          </a:bodyPr>
          <a:lstStyle/>
          <a:p>
            <a:pPr marL="0" indent="0">
              <a:buNone/>
            </a:pPr>
            <a:r>
              <a:rPr lang="en-US" sz="2500" b="1" dirty="0">
                <a:latin typeface="Abadi" panose="020B0604020104020204" pitchFamily="34" charset="0"/>
              </a:rPr>
              <a:t>How do you think Helena’s distance from an ocean affects our climate?</a:t>
            </a:r>
          </a:p>
          <a:p>
            <a:pPr marL="0" indent="0">
              <a:buNone/>
            </a:pPr>
            <a:r>
              <a:rPr lang="en-US" sz="2500" b="1" dirty="0">
                <a:highlight>
                  <a:srgbClr val="FFFF00"/>
                </a:highlight>
                <a:latin typeface="Abadi" panose="020B0604020104020204" pitchFamily="34" charset="0"/>
              </a:rPr>
              <a:t>Answer:</a:t>
            </a:r>
          </a:p>
        </p:txBody>
      </p:sp>
      <p:pic>
        <p:nvPicPr>
          <p:cNvPr id="8194" name="Picture 2" descr="See the source image">
            <a:extLst>
              <a:ext uri="{FF2B5EF4-FFF2-40B4-BE49-F238E27FC236}">
                <a16:creationId xmlns:a16="http://schemas.microsoft.com/office/drawing/2014/main" id="{2A981399-A090-4C8A-A117-1B0DAEAE8A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r="2" b="8317"/>
          <a:stretch/>
        </p:blipFill>
        <p:spPr bwMode="auto">
          <a:xfrm>
            <a:off x="6432679" y="1117600"/>
            <a:ext cx="5757798" cy="57404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3E3B25-DAF6-44E9-AA6E-F70273DE8836}"/>
              </a:ext>
            </a:extLst>
          </p:cNvPr>
          <p:cNvSpPr txBox="1"/>
          <p:nvPr/>
        </p:nvSpPr>
        <p:spPr>
          <a:xfrm>
            <a:off x="141177" y="1263481"/>
            <a:ext cx="6680538" cy="1107996"/>
          </a:xfrm>
          <a:prstGeom prst="rect">
            <a:avLst/>
          </a:prstGeom>
          <a:solidFill>
            <a:schemeClr val="accent2">
              <a:lumMod val="60000"/>
              <a:lumOff val="40000"/>
            </a:schemeClr>
          </a:solidFill>
        </p:spPr>
        <p:txBody>
          <a:bodyPr wrap="square">
            <a:spAutoFit/>
          </a:bodyPr>
          <a:lstStyle/>
          <a:p>
            <a:r>
              <a:rPr lang="en-US" sz="2200" b="1" dirty="0">
                <a:latin typeface="Abadi" panose="020B0604020104020204" pitchFamily="34" charset="0"/>
              </a:rPr>
              <a:t>Being close to an ocean makes a location have higher precipitation and more moderate (not extreme) temperatures. </a:t>
            </a:r>
          </a:p>
        </p:txBody>
      </p:sp>
      <p:pic>
        <p:nvPicPr>
          <p:cNvPr id="10" name="Graphic 9" descr="Star with solid fill">
            <a:extLst>
              <a:ext uri="{FF2B5EF4-FFF2-40B4-BE49-F238E27FC236}">
                <a16:creationId xmlns:a16="http://schemas.microsoft.com/office/drawing/2014/main" id="{395BCCBE-854F-45BB-B56C-89FC61084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0656" y="3702875"/>
            <a:ext cx="284925" cy="284925"/>
          </a:xfrm>
          <a:prstGeom prst="rect">
            <a:avLst/>
          </a:prstGeom>
        </p:spPr>
      </p:pic>
      <p:pic>
        <p:nvPicPr>
          <p:cNvPr id="11" name="Graphic 10" descr="Pencil with solid fill">
            <a:extLst>
              <a:ext uri="{FF2B5EF4-FFF2-40B4-BE49-F238E27FC236}">
                <a16:creationId xmlns:a16="http://schemas.microsoft.com/office/drawing/2014/main" id="{FE8BB034-24A8-41B0-9048-9137D5C67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5164" y="3046639"/>
            <a:ext cx="764721" cy="764721"/>
          </a:xfrm>
          <a:prstGeom prst="rect">
            <a:avLst/>
          </a:prstGeom>
        </p:spPr>
      </p:pic>
    </p:spTree>
    <p:extLst>
      <p:ext uri="{BB962C8B-B14F-4D97-AF65-F5344CB8AC3E}">
        <p14:creationId xmlns:p14="http://schemas.microsoft.com/office/powerpoint/2010/main" val="303787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03" name="Rectangle 74">
            <a:extLst>
              <a:ext uri="{FF2B5EF4-FFF2-40B4-BE49-F238E27FC236}">
                <a16:creationId xmlns:a16="http://schemas.microsoft.com/office/drawing/2014/main" id="{F1634B2F-87C9-45D9-AE29-34A7EEC94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2700EA33-39CA-4154-9082-CBFB687ED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4" r="-2" b="3036"/>
          <a:stretch/>
        </p:blipFill>
        <p:spPr bwMode="auto">
          <a:xfrm>
            <a:off x="-3047" y="793204"/>
            <a:ext cx="9130936" cy="5981782"/>
          </a:xfrm>
          <a:custGeom>
            <a:avLst/>
            <a:gdLst/>
            <a:ahLst/>
            <a:cxnLst/>
            <a:rect l="l" t="t" r="r" b="b"/>
            <a:pathLst>
              <a:path w="5365295" h="3870137">
                <a:moveTo>
                  <a:pt x="630394" y="88"/>
                </a:moveTo>
                <a:cubicBezTo>
                  <a:pt x="694916" y="-651"/>
                  <a:pt x="759405" y="3256"/>
                  <a:pt x="823565" y="14026"/>
                </a:cubicBezTo>
                <a:cubicBezTo>
                  <a:pt x="965677" y="37078"/>
                  <a:pt x="1110037" y="43118"/>
                  <a:pt x="1253579" y="32022"/>
                </a:cubicBezTo>
                <a:cubicBezTo>
                  <a:pt x="1395167" y="22301"/>
                  <a:pt x="1537016" y="21644"/>
                  <a:pt x="1678997" y="24402"/>
                </a:cubicBezTo>
                <a:cubicBezTo>
                  <a:pt x="1807056" y="26898"/>
                  <a:pt x="1935246" y="26504"/>
                  <a:pt x="2063305" y="19411"/>
                </a:cubicBezTo>
                <a:cubicBezTo>
                  <a:pt x="2207124" y="11268"/>
                  <a:pt x="2350943" y="4307"/>
                  <a:pt x="2494633" y="20463"/>
                </a:cubicBezTo>
                <a:cubicBezTo>
                  <a:pt x="2619683" y="36013"/>
                  <a:pt x="2745574" y="43775"/>
                  <a:pt x="2871584" y="43709"/>
                </a:cubicBezTo>
                <a:cubicBezTo>
                  <a:pt x="3038652" y="41871"/>
                  <a:pt x="3205324" y="28869"/>
                  <a:pt x="3372130" y="21382"/>
                </a:cubicBezTo>
                <a:cubicBezTo>
                  <a:pt x="3600928" y="11137"/>
                  <a:pt x="3829857" y="2337"/>
                  <a:pt x="4058787" y="18098"/>
                </a:cubicBezTo>
                <a:cubicBezTo>
                  <a:pt x="4217054" y="29526"/>
                  <a:pt x="4375321" y="40033"/>
                  <a:pt x="4534246" y="31233"/>
                </a:cubicBezTo>
                <a:cubicBezTo>
                  <a:pt x="4646411" y="25059"/>
                  <a:pt x="4758709" y="16128"/>
                  <a:pt x="4871138" y="22039"/>
                </a:cubicBezTo>
                <a:lnTo>
                  <a:pt x="5012876" y="26608"/>
                </a:lnTo>
                <a:lnTo>
                  <a:pt x="5012876" y="26747"/>
                </a:lnTo>
                <a:lnTo>
                  <a:pt x="5028853" y="27123"/>
                </a:lnTo>
                <a:lnTo>
                  <a:pt x="5088657" y="29050"/>
                </a:lnTo>
                <a:lnTo>
                  <a:pt x="5114033" y="28660"/>
                </a:lnTo>
                <a:lnTo>
                  <a:pt x="5114033" y="27250"/>
                </a:lnTo>
                <a:lnTo>
                  <a:pt x="5284938" y="21923"/>
                </a:lnTo>
                <a:lnTo>
                  <a:pt x="5358186" y="22130"/>
                </a:lnTo>
                <a:lnTo>
                  <a:pt x="5362767" y="198508"/>
                </a:lnTo>
                <a:cubicBezTo>
                  <a:pt x="5373003" y="379474"/>
                  <a:pt x="5349645" y="559126"/>
                  <a:pt x="5337572" y="739042"/>
                </a:cubicBezTo>
                <a:cubicBezTo>
                  <a:pt x="5329015" y="887933"/>
                  <a:pt x="5329986" y="1037233"/>
                  <a:pt x="5340458" y="1186008"/>
                </a:cubicBezTo>
                <a:cubicBezTo>
                  <a:pt x="5355680" y="1432455"/>
                  <a:pt x="5357780" y="1678904"/>
                  <a:pt x="5349251" y="1925615"/>
                </a:cubicBezTo>
                <a:cubicBezTo>
                  <a:pt x="5345051" y="2048445"/>
                  <a:pt x="5346757" y="2171145"/>
                  <a:pt x="5352007" y="2293844"/>
                </a:cubicBezTo>
                <a:cubicBezTo>
                  <a:pt x="5364211" y="2575199"/>
                  <a:pt x="5350562" y="2856292"/>
                  <a:pt x="5346495" y="3137517"/>
                </a:cubicBezTo>
                <a:cubicBezTo>
                  <a:pt x="5344921" y="3244599"/>
                  <a:pt x="5345182" y="3351683"/>
                  <a:pt x="5351087" y="3458635"/>
                </a:cubicBezTo>
                <a:cubicBezTo>
                  <a:pt x="5357649" y="3579825"/>
                  <a:pt x="5359519" y="3701015"/>
                  <a:pt x="5358813" y="3822205"/>
                </a:cubicBezTo>
                <a:lnTo>
                  <a:pt x="5358074" y="3857001"/>
                </a:lnTo>
                <a:lnTo>
                  <a:pt x="5118462" y="3843392"/>
                </a:lnTo>
                <a:cubicBezTo>
                  <a:pt x="5035866" y="3841379"/>
                  <a:pt x="4953191" y="3842037"/>
                  <a:pt x="4870592" y="3845370"/>
                </a:cubicBezTo>
                <a:cubicBezTo>
                  <a:pt x="4704245" y="3852194"/>
                  <a:pt x="4538043" y="3870828"/>
                  <a:pt x="4371404" y="3855213"/>
                </a:cubicBezTo>
                <a:cubicBezTo>
                  <a:pt x="4084590" y="3828048"/>
                  <a:pt x="3798799" y="3856393"/>
                  <a:pt x="3512714" y="3865448"/>
                </a:cubicBezTo>
                <a:cubicBezTo>
                  <a:pt x="3291553" y="3873720"/>
                  <a:pt x="3069997" y="3867668"/>
                  <a:pt x="2849798" y="3847339"/>
                </a:cubicBezTo>
                <a:cubicBezTo>
                  <a:pt x="2633967" y="3827364"/>
                  <a:pt x="2416331" y="3829390"/>
                  <a:pt x="2201012" y="3853375"/>
                </a:cubicBezTo>
                <a:cubicBezTo>
                  <a:pt x="2104727" y="3861664"/>
                  <a:pt x="2007787" y="3862013"/>
                  <a:pt x="1911432" y="3854425"/>
                </a:cubicBezTo>
                <a:cubicBezTo>
                  <a:pt x="1757959" y="3845281"/>
                  <a:pt x="1603920" y="3847431"/>
                  <a:pt x="1450841" y="3860855"/>
                </a:cubicBezTo>
                <a:cubicBezTo>
                  <a:pt x="1249680" y="3879096"/>
                  <a:pt x="1047937" y="3865973"/>
                  <a:pt x="846628" y="3859280"/>
                </a:cubicBezTo>
                <a:cubicBezTo>
                  <a:pt x="695138" y="3854293"/>
                  <a:pt x="543792" y="3851275"/>
                  <a:pt x="392303" y="3855999"/>
                </a:cubicBezTo>
                <a:lnTo>
                  <a:pt x="32261" y="3854308"/>
                </a:lnTo>
                <a:lnTo>
                  <a:pt x="34911" y="3690584"/>
                </a:lnTo>
                <a:cubicBezTo>
                  <a:pt x="38062" y="3489893"/>
                  <a:pt x="38062" y="3289333"/>
                  <a:pt x="14026" y="3089431"/>
                </a:cubicBezTo>
                <a:cubicBezTo>
                  <a:pt x="-1603" y="2960846"/>
                  <a:pt x="-7514" y="2831212"/>
                  <a:pt x="14026" y="2702890"/>
                </a:cubicBezTo>
                <a:cubicBezTo>
                  <a:pt x="37078" y="2560779"/>
                  <a:pt x="43118" y="2416419"/>
                  <a:pt x="32022" y="2272877"/>
                </a:cubicBezTo>
                <a:cubicBezTo>
                  <a:pt x="22301" y="2131289"/>
                  <a:pt x="21645" y="1989440"/>
                  <a:pt x="24402" y="1847459"/>
                </a:cubicBezTo>
                <a:cubicBezTo>
                  <a:pt x="26898" y="1719400"/>
                  <a:pt x="26504" y="1591210"/>
                  <a:pt x="19411" y="1463151"/>
                </a:cubicBezTo>
                <a:cubicBezTo>
                  <a:pt x="11268" y="1319332"/>
                  <a:pt x="4307" y="1175513"/>
                  <a:pt x="20463" y="1031823"/>
                </a:cubicBezTo>
                <a:cubicBezTo>
                  <a:pt x="36013" y="906773"/>
                  <a:pt x="43775" y="780882"/>
                  <a:pt x="43709" y="654872"/>
                </a:cubicBezTo>
                <a:cubicBezTo>
                  <a:pt x="41871" y="487804"/>
                  <a:pt x="28869" y="321131"/>
                  <a:pt x="21382" y="154326"/>
                </a:cubicBezTo>
                <a:lnTo>
                  <a:pt x="17843" y="47674"/>
                </a:lnTo>
                <a:lnTo>
                  <a:pt x="23680" y="47831"/>
                </a:lnTo>
                <a:lnTo>
                  <a:pt x="124492" y="34674"/>
                </a:lnTo>
                <a:lnTo>
                  <a:pt x="136744" y="34663"/>
                </a:lnTo>
                <a:cubicBezTo>
                  <a:pt x="236958" y="32054"/>
                  <a:pt x="337073" y="26044"/>
                  <a:pt x="437024" y="14026"/>
                </a:cubicBezTo>
                <a:cubicBezTo>
                  <a:pt x="501317" y="6212"/>
                  <a:pt x="565872" y="827"/>
                  <a:pt x="630394" y="88"/>
                </a:cubicBezTo>
                <a:close/>
              </a:path>
            </a:pathLst>
          </a:custGeom>
          <a:noFill/>
          <a:extLst>
            <a:ext uri="{909E8E84-426E-40DD-AFC4-6F175D3DCCD1}">
              <a14:hiddenFill xmlns:a14="http://schemas.microsoft.com/office/drawing/2010/main">
                <a:solidFill>
                  <a:srgbClr val="FFFFFF"/>
                </a:solidFill>
              </a14:hiddenFill>
            </a:ext>
          </a:extLst>
        </p:spPr>
      </p:pic>
      <p:pic>
        <p:nvPicPr>
          <p:cNvPr id="6" name="Graphic 5" descr="Star with solid fill">
            <a:extLst>
              <a:ext uri="{FF2B5EF4-FFF2-40B4-BE49-F238E27FC236}">
                <a16:creationId xmlns:a16="http://schemas.microsoft.com/office/drawing/2014/main" id="{C4EC2537-03DC-4550-AAC7-8151D1BCC3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7531" y="3928827"/>
            <a:ext cx="284925" cy="284925"/>
          </a:xfrm>
          <a:prstGeom prst="rect">
            <a:avLst/>
          </a:prstGeom>
        </p:spPr>
      </p:pic>
      <p:sp>
        <p:nvSpPr>
          <p:cNvPr id="15" name="Content Placeholder 2">
            <a:extLst>
              <a:ext uri="{FF2B5EF4-FFF2-40B4-BE49-F238E27FC236}">
                <a16:creationId xmlns:a16="http://schemas.microsoft.com/office/drawing/2014/main" id="{EB96D6E3-D1DC-4A2A-91AA-12BCC80BE734}"/>
              </a:ext>
            </a:extLst>
          </p:cNvPr>
          <p:cNvSpPr txBox="1">
            <a:spLocks/>
          </p:cNvSpPr>
          <p:nvPr/>
        </p:nvSpPr>
        <p:spPr>
          <a:xfrm>
            <a:off x="9127889" y="1320800"/>
            <a:ext cx="2883588" cy="5275943"/>
          </a:xfrm>
          <a:prstGeom prst="rect">
            <a:avLst/>
          </a:prstGeom>
          <a:ln>
            <a:solidFill>
              <a:schemeClr val="accent6">
                <a:lumMod val="60000"/>
                <a:lumOff val="40000"/>
              </a:schemeClr>
            </a:solidFill>
          </a:ln>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latin typeface="Abadi"/>
              </a:rPr>
              <a:t>What do you notice about average annual precipitation in Montana? In Helena?</a:t>
            </a:r>
            <a:endParaRPr lang="en-US" sz="2400" dirty="0">
              <a:latin typeface="Abadi"/>
            </a:endParaRPr>
          </a:p>
          <a:p>
            <a:pPr marL="0" indent="0">
              <a:buFont typeface="Arial" panose="020B0604020202020204" pitchFamily="34" charset="0"/>
              <a:buNone/>
            </a:pPr>
            <a:r>
              <a:rPr lang="en-US" sz="2400" dirty="0">
                <a:highlight>
                  <a:srgbClr val="FFFF00"/>
                </a:highlight>
                <a:latin typeface="Abadi"/>
              </a:rPr>
              <a:t>Answer:</a:t>
            </a:r>
          </a:p>
          <a:p>
            <a:pPr marL="0" indent="0">
              <a:buFont typeface="Arial" panose="020B0604020202020204" pitchFamily="34" charset="0"/>
              <a:buNone/>
            </a:pPr>
            <a:endParaRPr lang="en-US" sz="2400" dirty="0">
              <a:latin typeface="Abadi"/>
            </a:endParaRPr>
          </a:p>
        </p:txBody>
      </p:sp>
      <p:pic>
        <p:nvPicPr>
          <p:cNvPr id="16" name="Graphic 15" descr="Pencil with solid fill">
            <a:extLst>
              <a:ext uri="{FF2B5EF4-FFF2-40B4-BE49-F238E27FC236}">
                <a16:creationId xmlns:a16="http://schemas.microsoft.com/office/drawing/2014/main" id="{1D15186F-8DA6-4DD0-8A32-55A01958B4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35493" y="2536938"/>
            <a:ext cx="764721" cy="764721"/>
          </a:xfrm>
          <a:prstGeom prst="rect">
            <a:avLst/>
          </a:prstGeom>
        </p:spPr>
      </p:pic>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3048" y="31867"/>
            <a:ext cx="12188952" cy="1069848"/>
          </a:xfrm>
          <a:solidFill>
            <a:schemeClr val="bg1"/>
          </a:solidFill>
        </p:spPr>
        <p:txBody>
          <a:bodyPr vert="horz" lIns="91440" tIns="45720" rIns="91440" bIns="45720" rtlCol="0" anchor="ctr">
            <a:normAutofit/>
          </a:bodyPr>
          <a:lstStyle/>
          <a:p>
            <a:pPr algn="ctr">
              <a:lnSpc>
                <a:spcPct val="90000"/>
              </a:lnSpc>
            </a:pPr>
            <a:r>
              <a:rPr lang="en-US" sz="4200" dirty="0"/>
              <a:t>Climate -Precipitation</a:t>
            </a:r>
          </a:p>
        </p:txBody>
      </p:sp>
    </p:spTree>
    <p:extLst>
      <p:ext uri="{BB962C8B-B14F-4D97-AF65-F5344CB8AC3E}">
        <p14:creationId xmlns:p14="http://schemas.microsoft.com/office/powerpoint/2010/main" val="414112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F63-623C-4A9A-ABD7-41F72FC9EDB9}"/>
              </a:ext>
            </a:extLst>
          </p:cNvPr>
          <p:cNvSpPr>
            <a:spLocks noGrp="1"/>
          </p:cNvSpPr>
          <p:nvPr>
            <p:ph type="title" idx="4294967295"/>
          </p:nvPr>
        </p:nvSpPr>
        <p:spPr>
          <a:xfrm>
            <a:off x="348342" y="131968"/>
            <a:ext cx="5007429" cy="880382"/>
          </a:xfrm>
        </p:spPr>
        <p:txBody>
          <a:bodyPr anchor="b">
            <a:normAutofit/>
          </a:bodyPr>
          <a:lstStyle/>
          <a:p>
            <a:pPr>
              <a:lnSpc>
                <a:spcPct val="90000"/>
              </a:lnSpc>
            </a:pPr>
            <a:r>
              <a:rPr lang="en-US" sz="3700" dirty="0"/>
              <a:t>Climate - Elevation</a:t>
            </a:r>
          </a:p>
        </p:txBody>
      </p:sp>
      <p:sp>
        <p:nvSpPr>
          <p:cNvPr id="3" name="Content Placeholder 2">
            <a:extLst>
              <a:ext uri="{FF2B5EF4-FFF2-40B4-BE49-F238E27FC236}">
                <a16:creationId xmlns:a16="http://schemas.microsoft.com/office/drawing/2014/main" id="{BF15E2D4-B49B-4365-8222-E112B54E3879}"/>
              </a:ext>
            </a:extLst>
          </p:cNvPr>
          <p:cNvSpPr>
            <a:spLocks noGrp="1"/>
          </p:cNvSpPr>
          <p:nvPr>
            <p:ph idx="4294967295"/>
          </p:nvPr>
        </p:nvSpPr>
        <p:spPr>
          <a:xfrm>
            <a:off x="116114" y="1563688"/>
            <a:ext cx="4538182" cy="5162344"/>
          </a:xfrm>
          <a:ln>
            <a:solidFill>
              <a:schemeClr val="accent3">
                <a:lumMod val="60000"/>
                <a:lumOff val="40000"/>
              </a:schemeClr>
            </a:solidFill>
          </a:ln>
        </p:spPr>
        <p:txBody>
          <a:bodyPr anchor="t">
            <a:normAutofit/>
          </a:bodyPr>
          <a:lstStyle/>
          <a:p>
            <a:pPr marL="0" indent="0">
              <a:lnSpc>
                <a:spcPct val="100000"/>
              </a:lnSpc>
              <a:buNone/>
            </a:pPr>
            <a:r>
              <a:rPr lang="en-US" sz="2400" b="1" dirty="0">
                <a:latin typeface="Abadi" panose="020B0604020104020204" pitchFamily="34" charset="0"/>
              </a:rPr>
              <a:t>1. How does the elevation of Montana compare to other parts of the United States?</a:t>
            </a:r>
          </a:p>
          <a:p>
            <a:pPr marL="0" indent="0">
              <a:lnSpc>
                <a:spcPct val="100000"/>
              </a:lnSpc>
              <a:buNone/>
            </a:pPr>
            <a:r>
              <a:rPr lang="en-US" sz="2400" b="1" dirty="0">
                <a:highlight>
                  <a:srgbClr val="FFFF00"/>
                </a:highlight>
                <a:latin typeface="Abadi" panose="020B0604020104020204" pitchFamily="34" charset="0"/>
              </a:rPr>
              <a:t>Answer:</a:t>
            </a:r>
          </a:p>
          <a:p>
            <a:pPr marL="0" indent="0">
              <a:lnSpc>
                <a:spcPct val="100000"/>
              </a:lnSpc>
              <a:buNone/>
            </a:pPr>
            <a:endParaRPr lang="en-US" sz="2400" b="1" dirty="0">
              <a:latin typeface="Abadi" panose="020B0604020104020204" pitchFamily="34" charset="0"/>
            </a:endParaRPr>
          </a:p>
          <a:p>
            <a:pPr marL="0" indent="0">
              <a:lnSpc>
                <a:spcPct val="100000"/>
              </a:lnSpc>
              <a:buNone/>
            </a:pPr>
            <a:r>
              <a:rPr lang="en-US" sz="2400" b="1" dirty="0">
                <a:latin typeface="Abadi" panose="020B0604020104020204" pitchFamily="34" charset="0"/>
              </a:rPr>
              <a:t>2. How do you think elevation affects climate? Are higher places hotter or warmer than cooler places?</a:t>
            </a:r>
          </a:p>
          <a:p>
            <a:pPr marL="0" indent="0">
              <a:lnSpc>
                <a:spcPct val="100000"/>
              </a:lnSpc>
              <a:buNone/>
            </a:pPr>
            <a:r>
              <a:rPr lang="en-US" sz="2400" b="1" dirty="0">
                <a:highlight>
                  <a:srgbClr val="FFFF00"/>
                </a:highlight>
                <a:latin typeface="Abadi" panose="020B0604020104020204" pitchFamily="34" charset="0"/>
              </a:rPr>
              <a:t>Answer:</a:t>
            </a:r>
          </a:p>
        </p:txBody>
      </p:sp>
      <p:pic>
        <p:nvPicPr>
          <p:cNvPr id="7170" name="Picture 2" descr="See the source image">
            <a:extLst>
              <a:ext uri="{FF2B5EF4-FFF2-40B4-BE49-F238E27FC236}">
                <a16:creationId xmlns:a16="http://schemas.microsoft.com/office/drawing/2014/main" id="{E9BAF449-408E-4603-AC46-27107154B4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5418" y="769257"/>
            <a:ext cx="7120468" cy="516234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Star with solid fill">
            <a:extLst>
              <a:ext uri="{FF2B5EF4-FFF2-40B4-BE49-F238E27FC236}">
                <a16:creationId xmlns:a16="http://schemas.microsoft.com/office/drawing/2014/main" id="{18D05D69-74F9-4570-9320-5869EAD765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799" y="1563688"/>
            <a:ext cx="284925" cy="284925"/>
          </a:xfrm>
          <a:prstGeom prst="rect">
            <a:avLst/>
          </a:prstGeom>
        </p:spPr>
      </p:pic>
      <p:pic>
        <p:nvPicPr>
          <p:cNvPr id="9" name="Graphic 8" descr="Pencil with solid fill">
            <a:extLst>
              <a:ext uri="{FF2B5EF4-FFF2-40B4-BE49-F238E27FC236}">
                <a16:creationId xmlns:a16="http://schemas.microsoft.com/office/drawing/2014/main" id="{686B2FED-CE6D-40BA-843A-726633BE1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9575" y="2179129"/>
            <a:ext cx="764721" cy="764721"/>
          </a:xfrm>
          <a:prstGeom prst="rect">
            <a:avLst/>
          </a:prstGeom>
        </p:spPr>
      </p:pic>
    </p:spTree>
    <p:extLst>
      <p:ext uri="{BB962C8B-B14F-4D97-AF65-F5344CB8AC3E}">
        <p14:creationId xmlns:p14="http://schemas.microsoft.com/office/powerpoint/2010/main" val="103235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132A-8A20-44F0-9AA2-1A978BF0635C}"/>
              </a:ext>
            </a:extLst>
          </p:cNvPr>
          <p:cNvSpPr>
            <a:spLocks noGrp="1"/>
          </p:cNvSpPr>
          <p:nvPr>
            <p:ph type="title"/>
          </p:nvPr>
        </p:nvSpPr>
        <p:spPr/>
        <p:txBody>
          <a:bodyPr>
            <a:normAutofit/>
          </a:bodyPr>
          <a:lstStyle/>
          <a:p>
            <a:r>
              <a:rPr lang="en-US" dirty="0"/>
              <a:t>Climate Zone – Cold Semi-Arid</a:t>
            </a:r>
          </a:p>
        </p:txBody>
      </p:sp>
      <p:sp>
        <p:nvSpPr>
          <p:cNvPr id="3" name="Content Placeholder 2">
            <a:extLst>
              <a:ext uri="{FF2B5EF4-FFF2-40B4-BE49-F238E27FC236}">
                <a16:creationId xmlns:a16="http://schemas.microsoft.com/office/drawing/2014/main" id="{4021196F-5C6D-45BE-A084-FFF3714F2B94}"/>
              </a:ext>
            </a:extLst>
          </p:cNvPr>
          <p:cNvSpPr>
            <a:spLocks noGrp="1"/>
          </p:cNvSpPr>
          <p:nvPr>
            <p:ph idx="1"/>
          </p:nvPr>
        </p:nvSpPr>
        <p:spPr>
          <a:xfrm>
            <a:off x="246743" y="1929384"/>
            <a:ext cx="5428343" cy="4928616"/>
          </a:xfrm>
        </p:spPr>
        <p:txBody>
          <a:bodyPr>
            <a:normAutofit/>
          </a:bodyPr>
          <a:lstStyle/>
          <a:p>
            <a:r>
              <a:rPr lang="en-US" dirty="0">
                <a:latin typeface="Abadi" panose="020B0604020104020204" pitchFamily="34" charset="0"/>
              </a:rPr>
              <a:t>Most of Helena is classified in the “</a:t>
            </a:r>
            <a:r>
              <a:rPr lang="en-US" dirty="0" err="1">
                <a:latin typeface="Abadi" panose="020B0604020104020204" pitchFamily="34" charset="0"/>
              </a:rPr>
              <a:t>Bsk</a:t>
            </a:r>
            <a:r>
              <a:rPr lang="en-US" dirty="0">
                <a:latin typeface="Abadi" panose="020B0604020104020204" pitchFamily="34" charset="0"/>
              </a:rPr>
              <a:t>” </a:t>
            </a:r>
            <a:r>
              <a:rPr lang="en-US" b="1" dirty="0">
                <a:latin typeface="Abadi" panose="020B0604020104020204" pitchFamily="34" charset="0"/>
              </a:rPr>
              <a:t>Cold semi-arid </a:t>
            </a:r>
            <a:r>
              <a:rPr lang="en-US" dirty="0">
                <a:latin typeface="Abadi" panose="020B0604020104020204" pitchFamily="34" charset="0"/>
              </a:rPr>
              <a:t>climate zone (yellow on the map), as it is on the “dry” side of the continental divide. </a:t>
            </a:r>
          </a:p>
          <a:p>
            <a:pPr lvl="1"/>
            <a:endParaRPr lang="en-US" dirty="0">
              <a:latin typeface="Abadi" panose="020B0604020104020204" pitchFamily="34" charset="0"/>
            </a:endParaRPr>
          </a:p>
          <a:p>
            <a:r>
              <a:rPr lang="en-US" dirty="0">
                <a:latin typeface="Abadi" panose="020B0604020104020204" pitchFamily="34" charset="0"/>
              </a:rPr>
              <a:t>Other nearby areas are “</a:t>
            </a:r>
            <a:r>
              <a:rPr lang="en-US" dirty="0" err="1">
                <a:latin typeface="Abadi" panose="020B0604020104020204" pitchFamily="34" charset="0"/>
              </a:rPr>
              <a:t>Dfb</a:t>
            </a:r>
            <a:r>
              <a:rPr lang="en-US" dirty="0">
                <a:latin typeface="Abadi" panose="020B0604020104020204" pitchFamily="34" charset="0"/>
              </a:rPr>
              <a:t>” (warm-summer humid continental), which is blue on the map.</a:t>
            </a:r>
          </a:p>
          <a:p>
            <a:pPr lvl="1"/>
            <a:endParaRPr lang="en-US" dirty="0">
              <a:latin typeface="Abadi" panose="020B0604020104020204" pitchFamily="34" charset="0"/>
            </a:endParaRPr>
          </a:p>
        </p:txBody>
      </p:sp>
      <p:sp>
        <p:nvSpPr>
          <p:cNvPr id="5" name="AutoShape 4">
            <a:extLst>
              <a:ext uri="{FF2B5EF4-FFF2-40B4-BE49-F238E27FC236}">
                <a16:creationId xmlns:a16="http://schemas.microsoft.com/office/drawing/2014/main" id="{8A16FCB3-9F88-4204-BEE3-1337F59004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3E44442-756C-4638-917E-DC80982BB68E}"/>
              </a:ext>
            </a:extLst>
          </p:cNvPr>
          <p:cNvPicPr>
            <a:picLocks noChangeAspect="1"/>
          </p:cNvPicPr>
          <p:nvPr/>
        </p:nvPicPr>
        <p:blipFill>
          <a:blip r:embed="rId2"/>
          <a:stretch>
            <a:fillRect/>
          </a:stretch>
        </p:blipFill>
        <p:spPr>
          <a:xfrm>
            <a:off x="5776686" y="1967678"/>
            <a:ext cx="6415313" cy="4525197"/>
          </a:xfrm>
          <a:prstGeom prst="rect">
            <a:avLst/>
          </a:prstGeom>
        </p:spPr>
      </p:pic>
      <p:sp>
        <p:nvSpPr>
          <p:cNvPr id="8" name="TextBox 7">
            <a:extLst>
              <a:ext uri="{FF2B5EF4-FFF2-40B4-BE49-F238E27FC236}">
                <a16:creationId xmlns:a16="http://schemas.microsoft.com/office/drawing/2014/main" id="{22691693-F057-4548-9C80-9DFEFFDC8394}"/>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9" name="Graphic 8" descr="Storytelling with solid fill">
            <a:extLst>
              <a:ext uri="{FF2B5EF4-FFF2-40B4-BE49-F238E27FC236}">
                <a16:creationId xmlns:a16="http://schemas.microsoft.com/office/drawing/2014/main" id="{77BB5701-EF2C-41C0-82CB-165838E05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10" name="Graphic 9" descr="Star with solid fill">
            <a:extLst>
              <a:ext uri="{FF2B5EF4-FFF2-40B4-BE49-F238E27FC236}">
                <a16:creationId xmlns:a16="http://schemas.microsoft.com/office/drawing/2014/main" id="{6702166E-474D-4A61-BF56-0D9E9A972D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5749" y="3683000"/>
            <a:ext cx="284925" cy="284925"/>
          </a:xfrm>
          <a:prstGeom prst="rect">
            <a:avLst/>
          </a:prstGeom>
        </p:spPr>
      </p:pic>
    </p:spTree>
    <p:extLst>
      <p:ext uri="{BB962C8B-B14F-4D97-AF65-F5344CB8AC3E}">
        <p14:creationId xmlns:p14="http://schemas.microsoft.com/office/powerpoint/2010/main" val="229278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132A-8A20-44F0-9AA2-1A978BF0635C}"/>
              </a:ext>
            </a:extLst>
          </p:cNvPr>
          <p:cNvSpPr>
            <a:spLocks noGrp="1"/>
          </p:cNvSpPr>
          <p:nvPr>
            <p:ph type="title"/>
          </p:nvPr>
        </p:nvSpPr>
        <p:spPr/>
        <p:txBody>
          <a:bodyPr>
            <a:normAutofit/>
          </a:bodyPr>
          <a:lstStyle/>
          <a:p>
            <a:r>
              <a:rPr lang="en-US" dirty="0"/>
              <a:t>Climate Zone – Cold Semi-Arid</a:t>
            </a:r>
          </a:p>
        </p:txBody>
      </p:sp>
      <p:sp>
        <p:nvSpPr>
          <p:cNvPr id="3" name="Content Placeholder 2">
            <a:extLst>
              <a:ext uri="{FF2B5EF4-FFF2-40B4-BE49-F238E27FC236}">
                <a16:creationId xmlns:a16="http://schemas.microsoft.com/office/drawing/2014/main" id="{4021196F-5C6D-45BE-A084-FFF3714F2B94}"/>
              </a:ext>
            </a:extLst>
          </p:cNvPr>
          <p:cNvSpPr>
            <a:spLocks noGrp="1"/>
          </p:cNvSpPr>
          <p:nvPr>
            <p:ph idx="1"/>
          </p:nvPr>
        </p:nvSpPr>
        <p:spPr>
          <a:xfrm>
            <a:off x="508000" y="2055812"/>
            <a:ext cx="11030857" cy="4437063"/>
          </a:xfrm>
        </p:spPr>
        <p:txBody>
          <a:bodyPr>
            <a:noAutofit/>
          </a:bodyPr>
          <a:lstStyle/>
          <a:p>
            <a:pPr marL="0" indent="0" algn="l">
              <a:buNone/>
            </a:pPr>
            <a:r>
              <a:rPr lang="en-US" sz="2200" b="1" dirty="0">
                <a:latin typeface="Abadi" panose="020B0604020104020204" pitchFamily="34" charset="0"/>
              </a:rPr>
              <a:t>Cold Semi-Arid </a:t>
            </a:r>
            <a:r>
              <a:rPr lang="en-US" sz="2200" dirty="0">
                <a:latin typeface="Abadi" panose="020B0604020104020204" pitchFamily="34" charset="0"/>
              </a:rPr>
              <a:t>is the second driest climate type, after deserts. </a:t>
            </a:r>
            <a:r>
              <a:rPr lang="en-US" sz="2200" b="0" i="0" dirty="0">
                <a:solidFill>
                  <a:srgbClr val="202122"/>
                </a:solidFill>
                <a:effectLst/>
                <a:latin typeface="Abadi" panose="020B0604020104020204" pitchFamily="34" charset="0"/>
              </a:rPr>
              <a:t>They tend to be in elevated portions of </a:t>
            </a:r>
            <a:r>
              <a:rPr lang="en-US" sz="2200" b="0" i="0" u="none" strike="noStrike" dirty="0">
                <a:solidFill>
                  <a:srgbClr val="0645AD"/>
                </a:solidFill>
                <a:effectLst/>
                <a:latin typeface="Abadi" panose="020B0604020104020204" pitchFamily="34" charset="0"/>
                <a:hlinkClick r:id="rId2" tooltip="Temperate zones"/>
              </a:rPr>
              <a:t>temperate zones</a:t>
            </a:r>
            <a:r>
              <a:rPr lang="en-US" sz="2200" u="none" strike="noStrike" dirty="0">
                <a:solidFill>
                  <a:srgbClr val="202122"/>
                </a:solidFill>
                <a:latin typeface="Abadi" panose="020B0604020104020204" pitchFamily="34" charset="0"/>
              </a:rPr>
              <a:t>. </a:t>
            </a:r>
            <a:r>
              <a:rPr lang="en-US" sz="2200" b="0" i="0" dirty="0">
                <a:solidFill>
                  <a:srgbClr val="202122"/>
                </a:solidFill>
                <a:effectLst/>
                <a:latin typeface="Abadi" panose="020B0604020104020204" pitchFamily="34" charset="0"/>
              </a:rPr>
              <a:t>They are typically found in continental interiors some distance from large bodies of water like oceans. Cold semi-arid climates usually feature warm to hot dry summers and cold winters. These areas usually see some snowfall during the winter, though snowfall is much lower than at locations at similar latitudes with more humid climates.</a:t>
            </a:r>
          </a:p>
          <a:p>
            <a:pPr marL="0" indent="0" algn="l">
              <a:buNone/>
            </a:pPr>
            <a:r>
              <a:rPr lang="en-US" sz="2200" b="0" i="0" dirty="0">
                <a:solidFill>
                  <a:srgbClr val="202122"/>
                </a:solidFill>
                <a:effectLst/>
                <a:latin typeface="Abadi" panose="020B0604020104020204" pitchFamily="34" charset="0"/>
              </a:rPr>
              <a:t>Areas featuring cold semi-arid climates tend to have higher elevations and tend to have major temperature swings between day and night, sometimes by as much as 20°C (36°F) or more in that time frame. Cold semi-arid climates at higher latitudes tend to have dry winters and wetter summers.</a:t>
            </a:r>
          </a:p>
        </p:txBody>
      </p:sp>
      <p:sp>
        <p:nvSpPr>
          <p:cNvPr id="5" name="AutoShape 4">
            <a:extLst>
              <a:ext uri="{FF2B5EF4-FFF2-40B4-BE49-F238E27FC236}">
                <a16:creationId xmlns:a16="http://schemas.microsoft.com/office/drawing/2014/main" id="{8A16FCB3-9F88-4204-BEE3-1337F59004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F7AC81FA-4F3A-42BC-8D9B-340C0C72E7FD}"/>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8" name="Graphic 7" descr="Storytelling with solid fill">
            <a:extLst>
              <a:ext uri="{FF2B5EF4-FFF2-40B4-BE49-F238E27FC236}">
                <a16:creationId xmlns:a16="http://schemas.microsoft.com/office/drawing/2014/main" id="{F97C3794-47CF-4995-AC4D-2D2D8018A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63235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4BEB-A7C4-45E1-BC22-2D1AE825FB6F}"/>
              </a:ext>
            </a:extLst>
          </p:cNvPr>
          <p:cNvSpPr>
            <a:spLocks noGrp="1"/>
          </p:cNvSpPr>
          <p:nvPr>
            <p:ph type="title"/>
          </p:nvPr>
        </p:nvSpPr>
        <p:spPr/>
        <p:txBody>
          <a:bodyPr>
            <a:normAutofit fontScale="90000"/>
          </a:bodyPr>
          <a:lstStyle/>
          <a:p>
            <a:r>
              <a:rPr lang="en-US" dirty="0"/>
              <a:t>Explain: </a:t>
            </a:r>
            <a:br>
              <a:rPr lang="en-US" dirty="0"/>
            </a:br>
            <a:r>
              <a:rPr lang="en-US" dirty="0"/>
              <a:t>Why is our local climate the way it is?</a:t>
            </a:r>
          </a:p>
        </p:txBody>
      </p:sp>
      <p:sp>
        <p:nvSpPr>
          <p:cNvPr id="3" name="Content Placeholder 2">
            <a:extLst>
              <a:ext uri="{FF2B5EF4-FFF2-40B4-BE49-F238E27FC236}">
                <a16:creationId xmlns:a16="http://schemas.microsoft.com/office/drawing/2014/main" id="{1056E70B-79E0-4B98-ABC9-F9B6669B137F}"/>
              </a:ext>
            </a:extLst>
          </p:cNvPr>
          <p:cNvSpPr>
            <a:spLocks noGrp="1"/>
          </p:cNvSpPr>
          <p:nvPr>
            <p:ph idx="1"/>
          </p:nvPr>
        </p:nvSpPr>
        <p:spPr>
          <a:xfrm>
            <a:off x="357809" y="1929383"/>
            <a:ext cx="11608904" cy="4563491"/>
          </a:xfrm>
          <a:ln>
            <a:solidFill>
              <a:schemeClr val="accent3">
                <a:lumMod val="60000"/>
                <a:lumOff val="40000"/>
              </a:schemeClr>
            </a:solidFill>
          </a:ln>
        </p:spPr>
        <p:txBody>
          <a:bodyPr>
            <a:normAutofit/>
          </a:bodyPr>
          <a:lstStyle/>
          <a:p>
            <a:pPr marL="514350" indent="-514350">
              <a:buAutoNum type="arabicParenR"/>
            </a:pPr>
            <a:r>
              <a:rPr lang="en-US" sz="2600" dirty="0">
                <a:latin typeface="Abadi" panose="020B0604020104020204" pitchFamily="34" charset="0"/>
              </a:rPr>
              <a:t>Describe in detail what is Helena, Montana’s climate? </a:t>
            </a:r>
            <a:r>
              <a:rPr lang="en-US" sz="2600" i="1" dirty="0">
                <a:latin typeface="Abadi" panose="020B0604020104020204" pitchFamily="34" charset="0"/>
              </a:rPr>
              <a:t>Hint: cold semi-arid</a:t>
            </a:r>
          </a:p>
          <a:p>
            <a:pPr marL="0" indent="0">
              <a:buNone/>
            </a:pPr>
            <a:r>
              <a:rPr lang="en-US" sz="2600" dirty="0">
                <a:highlight>
                  <a:srgbClr val="FFFF00"/>
                </a:highlight>
                <a:latin typeface="Abadi" panose="020B0604020104020204" pitchFamily="34" charset="0"/>
              </a:rPr>
              <a:t>Answer:</a:t>
            </a:r>
          </a:p>
          <a:p>
            <a:pPr marL="0" indent="0">
              <a:buNone/>
            </a:pPr>
            <a:endParaRPr lang="en-US" sz="2600" dirty="0">
              <a:highlight>
                <a:srgbClr val="FFFF00"/>
              </a:highlight>
              <a:latin typeface="Abadi" panose="020B0604020104020204" pitchFamily="34" charset="0"/>
            </a:endParaRPr>
          </a:p>
          <a:p>
            <a:pPr marL="0" indent="0">
              <a:buNone/>
            </a:pPr>
            <a:r>
              <a:rPr lang="en-US" sz="2600" dirty="0">
                <a:latin typeface="Abadi" panose="020B0604020104020204" pitchFamily="34" charset="0"/>
              </a:rPr>
              <a:t>2) Why does Helena have this climate? (What factors affect it?) Explain in complete sentences and use evidence from the graphs and maps. </a:t>
            </a:r>
          </a:p>
          <a:p>
            <a:pPr marL="0" indent="0">
              <a:buNone/>
            </a:pPr>
            <a:r>
              <a:rPr lang="en-US" sz="2600" dirty="0">
                <a:highlight>
                  <a:srgbClr val="FFFF00"/>
                </a:highlight>
                <a:latin typeface="Abadi" panose="020B0604020104020204" pitchFamily="34" charset="0"/>
              </a:rPr>
              <a:t>Answer:</a:t>
            </a:r>
          </a:p>
        </p:txBody>
      </p:sp>
      <p:pic>
        <p:nvPicPr>
          <p:cNvPr id="4" name="Graphic 3" descr="Pencil with solid fill">
            <a:extLst>
              <a:ext uri="{FF2B5EF4-FFF2-40B4-BE49-F238E27FC236}">
                <a16:creationId xmlns:a16="http://schemas.microsoft.com/office/drawing/2014/main" id="{3FFAB1F4-C2D1-4029-9AB1-0265819D9C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1992" y="2483929"/>
            <a:ext cx="764721" cy="764721"/>
          </a:xfrm>
          <a:prstGeom prst="rect">
            <a:avLst/>
          </a:prstGeom>
        </p:spPr>
      </p:pic>
    </p:spTree>
    <p:extLst>
      <p:ext uri="{BB962C8B-B14F-4D97-AF65-F5344CB8AC3E}">
        <p14:creationId xmlns:p14="http://schemas.microsoft.com/office/powerpoint/2010/main" val="248919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F66F-FB22-49DA-A427-5D20A3C99372}"/>
              </a:ext>
            </a:extLst>
          </p:cNvPr>
          <p:cNvSpPr>
            <a:spLocks noGrp="1"/>
          </p:cNvSpPr>
          <p:nvPr>
            <p:ph type="title"/>
          </p:nvPr>
        </p:nvSpPr>
        <p:spPr/>
        <p:txBody>
          <a:bodyPr>
            <a:normAutofit fontScale="90000"/>
          </a:bodyPr>
          <a:lstStyle/>
          <a:p>
            <a:r>
              <a:rPr lang="en-US" dirty="0"/>
              <a:t>Exit Ticket: Further Climate Exploration</a:t>
            </a:r>
          </a:p>
        </p:txBody>
      </p:sp>
      <p:sp>
        <p:nvSpPr>
          <p:cNvPr id="3" name="Content Placeholder 2">
            <a:extLst>
              <a:ext uri="{FF2B5EF4-FFF2-40B4-BE49-F238E27FC236}">
                <a16:creationId xmlns:a16="http://schemas.microsoft.com/office/drawing/2014/main" id="{D2E83F0B-9D5B-4A3B-8659-5557AA52FA84}"/>
              </a:ext>
            </a:extLst>
          </p:cNvPr>
          <p:cNvSpPr>
            <a:spLocks noGrp="1"/>
          </p:cNvSpPr>
          <p:nvPr>
            <p:ph idx="1"/>
          </p:nvPr>
        </p:nvSpPr>
        <p:spPr>
          <a:xfrm>
            <a:off x="321366" y="2240915"/>
            <a:ext cx="4793974" cy="4251960"/>
          </a:xfrm>
        </p:spPr>
        <p:txBody>
          <a:bodyPr vert="horz" lIns="91440" tIns="45720" rIns="91440" bIns="45720" rtlCol="0" anchor="t">
            <a:normAutofit lnSpcReduction="10000"/>
          </a:bodyPr>
          <a:lstStyle/>
          <a:p>
            <a:r>
              <a:rPr lang="en-US" sz="2400" dirty="0">
                <a:latin typeface="Abadi" panose="020B0604020104020204" pitchFamily="34" charset="0"/>
                <a:hlinkClick r:id="rId2"/>
              </a:rPr>
              <a:t>Building construction in different climate zones</a:t>
            </a:r>
          </a:p>
          <a:p>
            <a:r>
              <a:rPr lang="en-US" sz="2400" dirty="0">
                <a:latin typeface="Abadi" panose="020B0604020104020204" pitchFamily="34" charset="0"/>
                <a:hlinkClick r:id="rId3"/>
              </a:rPr>
              <a:t>More detailed climate zones around the world </a:t>
            </a:r>
            <a:endParaRPr lang="en-US" sz="2400" dirty="0">
              <a:latin typeface="Abadi" panose="020B0604020104020204" pitchFamily="34" charset="0"/>
            </a:endParaRPr>
          </a:p>
          <a:p>
            <a:r>
              <a:rPr lang="en-US" sz="2400" dirty="0">
                <a:latin typeface="Abadi" panose="020B0604020104020204" pitchFamily="34" charset="0"/>
                <a:hlinkClick r:id="rId4"/>
              </a:rPr>
              <a:t>Climate affects agriculture: When to Plant Vegetables in Helena, MT</a:t>
            </a:r>
            <a:endParaRPr lang="en-US" sz="2400" dirty="0">
              <a:latin typeface="Abadi" panose="020B0604020104020204" pitchFamily="34" charset="0"/>
            </a:endParaRPr>
          </a:p>
          <a:p>
            <a:r>
              <a:rPr lang="en-US" sz="2400" dirty="0">
                <a:latin typeface="Abadi" panose="020B0604020104020204" pitchFamily="34" charset="0"/>
                <a:hlinkClick r:id="rId5"/>
              </a:rPr>
              <a:t>How Montana Tribes Rely on Tradition to Fight Climate Change</a:t>
            </a:r>
            <a:endParaRPr lang="en-US" sz="2400" dirty="0">
              <a:latin typeface="Abadi" panose="020B0604020104020204" pitchFamily="34" charset="0"/>
            </a:endParaRPr>
          </a:p>
        </p:txBody>
      </p:sp>
      <p:sp>
        <p:nvSpPr>
          <p:cNvPr id="4" name="TextBox 3">
            <a:extLst>
              <a:ext uri="{FF2B5EF4-FFF2-40B4-BE49-F238E27FC236}">
                <a16:creationId xmlns:a16="http://schemas.microsoft.com/office/drawing/2014/main" id="{DC42A057-5554-4893-B319-B5E17FE7AD38}"/>
              </a:ext>
            </a:extLst>
          </p:cNvPr>
          <p:cNvSpPr txBox="1"/>
          <p:nvPr/>
        </p:nvSpPr>
        <p:spPr>
          <a:xfrm>
            <a:off x="5327374" y="2240914"/>
            <a:ext cx="6543261" cy="4093428"/>
          </a:xfrm>
          <a:prstGeom prst="rect">
            <a:avLst/>
          </a:prstGeom>
          <a:noFill/>
          <a:ln>
            <a:solidFill>
              <a:schemeClr val="accent3">
                <a:lumMod val="60000"/>
                <a:lumOff val="40000"/>
              </a:schemeClr>
            </a:solidFill>
          </a:ln>
        </p:spPr>
        <p:txBody>
          <a:bodyPr wrap="square" lIns="91440" tIns="45720" rIns="91440" bIns="45720" rtlCol="0" anchor="t">
            <a:spAutoFit/>
          </a:bodyPr>
          <a:lstStyle/>
          <a:p>
            <a:pPr marL="342900" indent="-342900">
              <a:buAutoNum type="arabicParenR"/>
            </a:pPr>
            <a:r>
              <a:rPr lang="en-US" sz="2600" dirty="0">
                <a:latin typeface="Abadi" panose="020B0604020104020204" pitchFamily="34" charset="0"/>
              </a:rPr>
              <a:t>Choose one (or more) links to explore.</a:t>
            </a:r>
          </a:p>
          <a:p>
            <a:pPr marL="342900" indent="-342900">
              <a:buAutoNum type="arabicParenR"/>
            </a:pPr>
            <a:r>
              <a:rPr lang="en-US" sz="2600" dirty="0">
                <a:latin typeface="Abadi"/>
              </a:rPr>
              <a:t>What does it make you think or wonder about climate? (here or around the world, and in the past, present or future.)</a:t>
            </a:r>
            <a:endParaRPr lang="en-US" sz="2600" dirty="0">
              <a:latin typeface="Abadi" panose="020B0604020104020204" pitchFamily="34" charset="0"/>
            </a:endParaRPr>
          </a:p>
          <a:p>
            <a:r>
              <a:rPr lang="en-US" sz="2600" dirty="0">
                <a:highlight>
                  <a:srgbClr val="FFFF00"/>
                </a:highlight>
                <a:latin typeface="Abadi" panose="020B0604020104020204" pitchFamily="34" charset="0"/>
              </a:rPr>
              <a:t>Answer:</a:t>
            </a: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p:txBody>
      </p:sp>
      <p:pic>
        <p:nvPicPr>
          <p:cNvPr id="5" name="Graphic 4" descr="Pencil with solid fill">
            <a:extLst>
              <a:ext uri="{FF2B5EF4-FFF2-40B4-BE49-F238E27FC236}">
                <a16:creationId xmlns:a16="http://schemas.microsoft.com/office/drawing/2014/main" id="{17B9A731-C552-40AC-ADC3-C88263D423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71439" y="3522907"/>
            <a:ext cx="764721" cy="764721"/>
          </a:xfrm>
          <a:prstGeom prst="rect">
            <a:avLst/>
          </a:prstGeom>
        </p:spPr>
      </p:pic>
    </p:spTree>
    <p:extLst>
      <p:ext uri="{BB962C8B-B14F-4D97-AF65-F5344CB8AC3E}">
        <p14:creationId xmlns:p14="http://schemas.microsoft.com/office/powerpoint/2010/main" val="16286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4EC19-E9EF-A17F-142F-DE68D8DA69D0}"/>
              </a:ext>
            </a:extLst>
          </p:cNvPr>
          <p:cNvSpPr>
            <a:spLocks noGrp="1"/>
          </p:cNvSpPr>
          <p:nvPr>
            <p:ph type="title"/>
          </p:nvPr>
        </p:nvSpPr>
        <p:spPr>
          <a:xfrm>
            <a:off x="630936" y="640823"/>
            <a:ext cx="3419856" cy="5583148"/>
          </a:xfrm>
        </p:spPr>
        <p:txBody>
          <a:bodyPr anchor="ctr">
            <a:normAutofit/>
          </a:bodyPr>
          <a:lstStyle/>
          <a:p>
            <a:r>
              <a:rPr lang="en-US" sz="6000"/>
              <a:t>Bell Ringer</a:t>
            </a:r>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22" name="Rectangle 21">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FDB32E"/>
          </a:solidFill>
          <a:ln w="34925">
            <a:solidFill>
              <a:srgbClr val="FDB3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5ADF4B-C409-BA77-CC1D-627D03BC9083}"/>
              </a:ext>
            </a:extLst>
          </p:cNvPr>
          <p:cNvSpPr>
            <a:spLocks noGrp="1"/>
          </p:cNvSpPr>
          <p:nvPr>
            <p:ph idx="1"/>
          </p:nvPr>
        </p:nvSpPr>
        <p:spPr>
          <a:xfrm>
            <a:off x="4654296" y="442237"/>
            <a:ext cx="6894576" cy="2708071"/>
          </a:xfrm>
        </p:spPr>
        <p:txBody>
          <a:bodyPr vert="horz" lIns="91440" tIns="45720" rIns="91440" bIns="45720" rtlCol="0" anchor="t">
            <a:normAutofit/>
          </a:bodyPr>
          <a:lstStyle/>
          <a:p>
            <a:pPr marL="457200" indent="-457200">
              <a:buAutoNum type="arabicPeriod"/>
            </a:pPr>
            <a:r>
              <a:rPr lang="en-US" sz="3200" dirty="0">
                <a:latin typeface="Calibri"/>
                <a:ea typeface="Calibri"/>
                <a:cs typeface="Calibri"/>
              </a:rPr>
              <a:t>Go to Teams and find the assignment "Our Local Climate. </a:t>
            </a:r>
            <a:endParaRPr lang="en-US" sz="4000" dirty="0"/>
          </a:p>
          <a:p>
            <a:pPr marL="457200" indent="-457200">
              <a:buAutoNum type="arabicPeriod"/>
            </a:pPr>
            <a:r>
              <a:rPr lang="en-US" sz="3200" dirty="0">
                <a:latin typeface="Calibri"/>
                <a:ea typeface="Calibri"/>
                <a:cs typeface="Calibri"/>
              </a:rPr>
              <a:t>Open the assignment and read the instructions in the Teams assignment.</a:t>
            </a:r>
          </a:p>
        </p:txBody>
      </p:sp>
      <p:pic>
        <p:nvPicPr>
          <p:cNvPr id="4" name="Picture 3" descr="A white text on a yellow background&#10;&#10;Description automatically generated">
            <a:extLst>
              <a:ext uri="{FF2B5EF4-FFF2-40B4-BE49-F238E27FC236}">
                <a16:creationId xmlns:a16="http://schemas.microsoft.com/office/drawing/2014/main" id="{453599ED-165A-1F39-4436-10CE1C5BC063}"/>
              </a:ext>
            </a:extLst>
          </p:cNvPr>
          <p:cNvPicPr>
            <a:picLocks noChangeAspect="1"/>
          </p:cNvPicPr>
          <p:nvPr/>
        </p:nvPicPr>
        <p:blipFill>
          <a:blip r:embed="rId4"/>
          <a:stretch>
            <a:fillRect/>
          </a:stretch>
        </p:blipFill>
        <p:spPr>
          <a:xfrm>
            <a:off x="4539277" y="3595912"/>
            <a:ext cx="7455292" cy="2584435"/>
          </a:xfrm>
          <a:prstGeom prst="rect">
            <a:avLst/>
          </a:prstGeom>
        </p:spPr>
      </p:pic>
    </p:spTree>
    <p:extLst>
      <p:ext uri="{BB962C8B-B14F-4D97-AF65-F5344CB8AC3E}">
        <p14:creationId xmlns:p14="http://schemas.microsoft.com/office/powerpoint/2010/main" val="73068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0" name="Rectangle 50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4707-B2E1-404D-B798-54F088C8381C}"/>
              </a:ext>
            </a:extLst>
          </p:cNvPr>
          <p:cNvSpPr>
            <a:spLocks noGrp="1"/>
          </p:cNvSpPr>
          <p:nvPr>
            <p:ph type="title"/>
          </p:nvPr>
        </p:nvSpPr>
        <p:spPr>
          <a:xfrm>
            <a:off x="630936" y="640080"/>
            <a:ext cx="4818888" cy="1481328"/>
          </a:xfrm>
        </p:spPr>
        <p:txBody>
          <a:bodyPr anchor="b">
            <a:normAutofit/>
          </a:bodyPr>
          <a:lstStyle/>
          <a:p>
            <a:r>
              <a:rPr lang="en-US" sz="5600"/>
              <a:t>Agenda</a:t>
            </a:r>
          </a:p>
        </p:txBody>
      </p:sp>
      <p:sp>
        <p:nvSpPr>
          <p:cNvPr id="5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ontent Placeholder 502">
            <a:extLst>
              <a:ext uri="{FF2B5EF4-FFF2-40B4-BE49-F238E27FC236}">
                <a16:creationId xmlns:a16="http://schemas.microsoft.com/office/drawing/2014/main" id="{E12CCD55-FDA9-5DFA-534C-046A15588B23}"/>
              </a:ext>
            </a:extLst>
          </p:cNvPr>
          <p:cNvSpPr>
            <a:spLocks noGrp="1"/>
          </p:cNvSpPr>
          <p:nvPr>
            <p:ph idx="1"/>
          </p:nvPr>
        </p:nvSpPr>
        <p:spPr>
          <a:xfrm>
            <a:off x="630936" y="2660904"/>
            <a:ext cx="4818888" cy="3547872"/>
          </a:xfrm>
        </p:spPr>
        <p:txBody>
          <a:bodyPr vert="horz" lIns="91440" tIns="45720" rIns="91440" bIns="45720" rtlCol="0" anchor="t">
            <a:normAutofit/>
          </a:bodyPr>
          <a:lstStyle/>
          <a:p>
            <a:pPr>
              <a:spcBef>
                <a:spcPts val="0"/>
              </a:spcBef>
              <a:spcAft>
                <a:spcPts val="600"/>
              </a:spcAft>
            </a:pPr>
            <a:r>
              <a:rPr lang="en-US" dirty="0">
                <a:latin typeface="Calibri"/>
                <a:ea typeface="Calibri"/>
                <a:cs typeface="Calibri"/>
              </a:rPr>
              <a:t>Bell Ringer: Assignment Directions </a:t>
            </a:r>
          </a:p>
          <a:p>
            <a:pPr>
              <a:spcBef>
                <a:spcPts val="0"/>
              </a:spcBef>
              <a:spcAft>
                <a:spcPts val="600"/>
              </a:spcAft>
            </a:pPr>
            <a:r>
              <a:rPr lang="en-US" dirty="0">
                <a:latin typeface="Calibri"/>
                <a:ea typeface="Calibri"/>
                <a:cs typeface="Calibri"/>
              </a:rPr>
              <a:t>Complete PowerPoint slides in Teams assignment </a:t>
            </a:r>
          </a:p>
        </p:txBody>
      </p:sp>
      <mc:AlternateContent xmlns:mc="http://schemas.openxmlformats.org/markup-compatibility/2006" xmlns:p14="http://schemas.microsoft.com/office/powerpoint/2010/main">
        <mc:Choice Requires="p14">
          <p:contentPart p14:bwMode="auto" r:id="rId2">
            <p14:nvContentPartPr>
              <p14:cNvPr id="514" name="Ink 5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514" name="Ink 5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07" name="Graphic 506" descr="Teacher">
            <a:extLst>
              <a:ext uri="{FF2B5EF4-FFF2-40B4-BE49-F238E27FC236}">
                <a16:creationId xmlns:a16="http://schemas.microsoft.com/office/drawing/2014/main" id="{694E9C17-B909-EEC3-C346-1F17193213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80938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72926-ABB9-4628-8614-BDDE640132CB}"/>
              </a:ext>
            </a:extLst>
          </p:cNvPr>
          <p:cNvSpPr>
            <a:spLocks noGrp="1"/>
          </p:cNvSpPr>
          <p:nvPr>
            <p:ph type="title"/>
          </p:nvPr>
        </p:nvSpPr>
        <p:spPr>
          <a:xfrm>
            <a:off x="5297762" y="329184"/>
            <a:ext cx="6251110" cy="1783080"/>
          </a:xfrm>
        </p:spPr>
        <p:txBody>
          <a:bodyPr anchor="b">
            <a:normAutofit/>
          </a:bodyPr>
          <a:lstStyle/>
          <a:p>
            <a:pPr>
              <a:lnSpc>
                <a:spcPct val="90000"/>
              </a:lnSpc>
            </a:pPr>
            <a:r>
              <a:rPr lang="en-US" sz="6100"/>
              <a:t>Learning Target</a:t>
            </a:r>
          </a:p>
        </p:txBody>
      </p:sp>
      <p:sp>
        <p:nvSpPr>
          <p:cNvPr id="4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E86B8"/>
          </a:solidFill>
          <a:ln w="38100" cap="rnd">
            <a:solidFill>
              <a:srgbClr val="4E86B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a:extLst>
              <a:ext uri="{FF2B5EF4-FFF2-40B4-BE49-F238E27FC236}">
                <a16:creationId xmlns:a16="http://schemas.microsoft.com/office/drawing/2014/main" id="{0E8B9321-1A77-4390-D589-482E28FEDB08}"/>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US" sz="4000" dirty="0">
                <a:latin typeface="Calibri"/>
                <a:cs typeface="Arial"/>
              </a:rPr>
              <a:t>I can interpret data to explain the factors that determine the climate of Helena, Montana.​</a:t>
            </a:r>
            <a:endParaRPr lang="en-US" sz="3200"/>
          </a:p>
        </p:txBody>
      </p:sp>
      <p:pic>
        <p:nvPicPr>
          <p:cNvPr id="50" name="Picture 49" descr="Graph on document with pen">
            <a:extLst>
              <a:ext uri="{FF2B5EF4-FFF2-40B4-BE49-F238E27FC236}">
                <a16:creationId xmlns:a16="http://schemas.microsoft.com/office/drawing/2014/main" id="{5FC83896-C564-B046-C38A-E88CD8DD503F}"/>
              </a:ext>
            </a:extLst>
          </p:cNvPr>
          <p:cNvPicPr>
            <a:picLocks noChangeAspect="1"/>
          </p:cNvPicPr>
          <p:nvPr/>
        </p:nvPicPr>
        <p:blipFill rotWithShape="1">
          <a:blip r:embed="rId2"/>
          <a:srcRect l="34394" r="20342"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6295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A923-4860-4D3B-A9A1-A991AFC6762E}"/>
              </a:ext>
            </a:extLst>
          </p:cNvPr>
          <p:cNvSpPr>
            <a:spLocks noGrp="1"/>
          </p:cNvSpPr>
          <p:nvPr>
            <p:ph type="title"/>
          </p:nvPr>
        </p:nvSpPr>
        <p:spPr>
          <a:xfrm>
            <a:off x="838200" y="365125"/>
            <a:ext cx="10515600" cy="1132371"/>
          </a:xfrm>
          <a:solidFill>
            <a:schemeClr val="accent6">
              <a:lumMod val="60000"/>
              <a:lumOff val="40000"/>
            </a:schemeClr>
          </a:solidFill>
        </p:spPr>
        <p:txBody>
          <a:bodyPr/>
          <a:lstStyle/>
          <a:p>
            <a:r>
              <a:rPr lang="en-US"/>
              <a:t>Warm Up – OAC Extension </a:t>
            </a:r>
          </a:p>
        </p:txBody>
      </p:sp>
      <p:sp>
        <p:nvSpPr>
          <p:cNvPr id="3" name="Content Placeholder 2">
            <a:extLst>
              <a:ext uri="{FF2B5EF4-FFF2-40B4-BE49-F238E27FC236}">
                <a16:creationId xmlns:a16="http://schemas.microsoft.com/office/drawing/2014/main" id="{6DB9CE61-D023-4385-8B3F-E37885274568}"/>
              </a:ext>
            </a:extLst>
          </p:cNvPr>
          <p:cNvSpPr>
            <a:spLocks noGrp="1"/>
          </p:cNvSpPr>
          <p:nvPr>
            <p:ph idx="1"/>
          </p:nvPr>
        </p:nvSpPr>
        <p:spPr>
          <a:xfrm>
            <a:off x="266465" y="1929383"/>
            <a:ext cx="11659069" cy="4802721"/>
          </a:xfrm>
        </p:spPr>
        <p:txBody>
          <a:bodyPr vert="horz" lIns="91440" tIns="45720" rIns="91440" bIns="45720" rtlCol="0" anchor="t">
            <a:normAutofit/>
          </a:bodyPr>
          <a:lstStyle/>
          <a:p>
            <a:pPr marL="514350" indent="-514350">
              <a:buAutoNum type="arabicParenR"/>
            </a:pPr>
            <a:r>
              <a:rPr lang="en-US" b="1" dirty="0">
                <a:latin typeface="Abadi"/>
              </a:rPr>
              <a:t>Visit the Weather Mapping website </a:t>
            </a:r>
            <a:r>
              <a:rPr lang="en-US" b="1" dirty="0">
                <a:latin typeface="Abadi"/>
                <a:hlinkClick r:id="rId3"/>
              </a:rPr>
              <a:t>Ventusky linked HERE</a:t>
            </a:r>
            <a:r>
              <a:rPr lang="en-US" b="1" dirty="0">
                <a:latin typeface="Abadi"/>
              </a:rPr>
              <a:t> (You have to hold down the CRTL key to click the link)</a:t>
            </a:r>
          </a:p>
          <a:p>
            <a:pPr marL="514350" indent="-514350">
              <a:buAutoNum type="arabicParenR"/>
            </a:pPr>
            <a:r>
              <a:rPr lang="en-US" b="1" dirty="0">
                <a:latin typeface="Abadi" panose="020B0604020104020204" pitchFamily="34" charset="0"/>
              </a:rPr>
              <a:t>Search for Location </a:t>
            </a:r>
            <a:r>
              <a:rPr lang="en-US" b="1" dirty="0">
                <a:latin typeface="Abadi" panose="020B0604020104020204" pitchFamily="34" charset="0"/>
                <a:sym typeface="Wingdings" panose="05000000000000000000" pitchFamily="2" charset="2"/>
              </a:rPr>
              <a:t> Helena, MT</a:t>
            </a:r>
          </a:p>
          <a:p>
            <a:pPr marL="514350" indent="-514350">
              <a:buAutoNum type="arabicParenR"/>
            </a:pPr>
            <a:r>
              <a:rPr lang="en-US" b="1" dirty="0">
                <a:latin typeface="Abadi" panose="020B0604020104020204" pitchFamily="34" charset="0"/>
                <a:sym typeface="Wingdings" panose="05000000000000000000" pitchFamily="2" charset="2"/>
              </a:rPr>
              <a:t>Play around with the site, find as many details as you can about our current weather conditions in Helena, MT.</a:t>
            </a:r>
          </a:p>
          <a:p>
            <a:pPr marL="514350" indent="-514350">
              <a:buAutoNum type="arabicParenR"/>
            </a:pPr>
            <a:r>
              <a:rPr lang="en-US" b="1" dirty="0">
                <a:latin typeface="Abadi" panose="020B0604020104020204" pitchFamily="34" charset="0"/>
                <a:sym typeface="Wingdings" panose="05000000000000000000" pitchFamily="2" charset="2"/>
              </a:rPr>
              <a:t>Zoom in and out to get perspective on the whole world. </a:t>
            </a:r>
          </a:p>
          <a:p>
            <a:pPr marL="514350" indent="-514350">
              <a:buAutoNum type="arabicParenR"/>
            </a:pPr>
            <a:r>
              <a:rPr lang="en-US" b="1" dirty="0">
                <a:latin typeface="Abadi" panose="020B0604020104020204" pitchFamily="34" charset="0"/>
                <a:sym typeface="Wingdings" panose="05000000000000000000" pitchFamily="2" charset="2"/>
              </a:rPr>
              <a:t>What does this make you think or wonder?</a:t>
            </a:r>
          </a:p>
          <a:p>
            <a:pPr marL="0" indent="0">
              <a:buNone/>
            </a:pPr>
            <a:r>
              <a:rPr lang="en-US" b="1" dirty="0">
                <a:highlight>
                  <a:srgbClr val="FFFF00"/>
                </a:highlight>
                <a:latin typeface="Abadi"/>
                <a:sym typeface="Wingdings" panose="05000000000000000000" pitchFamily="2" charset="2"/>
              </a:rPr>
              <a:t>Answer:</a:t>
            </a:r>
            <a:endParaRPr lang="en-US" b="1" dirty="0">
              <a:highlight>
                <a:srgbClr val="FFFF00"/>
              </a:highlight>
              <a:latin typeface="Abadi" panose="020B0604020104020204" pitchFamily="34" charset="0"/>
            </a:endParaRPr>
          </a:p>
        </p:txBody>
      </p:sp>
      <p:pic>
        <p:nvPicPr>
          <p:cNvPr id="4" name="Graphic 3" descr="Pencil with solid fill">
            <a:extLst>
              <a:ext uri="{FF2B5EF4-FFF2-40B4-BE49-F238E27FC236}">
                <a16:creationId xmlns:a16="http://schemas.microsoft.com/office/drawing/2014/main" id="{422C9BDE-1DDF-4DDC-8B1C-F49C6975B4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0814" y="5655319"/>
            <a:ext cx="764721" cy="764721"/>
          </a:xfrm>
          <a:prstGeom prst="rect">
            <a:avLst/>
          </a:prstGeom>
        </p:spPr>
      </p:pic>
    </p:spTree>
    <p:extLst>
      <p:ext uri="{BB962C8B-B14F-4D97-AF65-F5344CB8AC3E}">
        <p14:creationId xmlns:p14="http://schemas.microsoft.com/office/powerpoint/2010/main" val="20764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35CA923-4860-4D3B-A9A1-A991AFC6762E}"/>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Stop and Jot</a:t>
            </a:r>
          </a:p>
        </p:txBody>
      </p:sp>
      <p:sp>
        <p:nvSpPr>
          <p:cNvPr id="3" name="Content Placeholder 2">
            <a:extLst>
              <a:ext uri="{FF2B5EF4-FFF2-40B4-BE49-F238E27FC236}">
                <a16:creationId xmlns:a16="http://schemas.microsoft.com/office/drawing/2014/main" id="{6DB9CE61-D023-4385-8B3F-E37885274568}"/>
              </a:ext>
            </a:extLst>
          </p:cNvPr>
          <p:cNvSpPr>
            <a:spLocks noGrp="1"/>
          </p:cNvSpPr>
          <p:nvPr>
            <p:ph idx="1"/>
          </p:nvPr>
        </p:nvSpPr>
        <p:spPr>
          <a:xfrm>
            <a:off x="5494350" y="644652"/>
            <a:ext cx="5856401" cy="5568696"/>
          </a:xfrm>
          <a:ln>
            <a:solidFill>
              <a:schemeClr val="accent3">
                <a:lumMod val="60000"/>
                <a:lumOff val="40000"/>
              </a:schemeClr>
            </a:solidFill>
          </a:ln>
        </p:spPr>
        <p:txBody>
          <a:bodyPr anchor="t">
            <a:normAutofit/>
          </a:bodyPr>
          <a:lstStyle/>
          <a:p>
            <a:pPr marL="0" indent="0">
              <a:buNone/>
            </a:pPr>
            <a:r>
              <a:rPr lang="en-US" sz="4400" b="1" dirty="0"/>
              <a:t>What factors do you think most affect Helena’s climate? </a:t>
            </a:r>
            <a:r>
              <a:rPr lang="en-US" sz="4400" b="1" u="sng" dirty="0"/>
              <a:t>Explain</a:t>
            </a:r>
            <a:r>
              <a:rPr lang="en-US" sz="4400" b="1" dirty="0"/>
              <a:t> why</a:t>
            </a:r>
          </a:p>
          <a:p>
            <a:pPr marL="0" indent="0">
              <a:buNone/>
            </a:pPr>
            <a:r>
              <a:rPr lang="en-US" sz="4400" b="1" dirty="0">
                <a:highlight>
                  <a:srgbClr val="FFFF00"/>
                </a:highlight>
              </a:rPr>
              <a:t>Answer:</a:t>
            </a:r>
          </a:p>
        </p:txBody>
      </p:sp>
      <p:pic>
        <p:nvPicPr>
          <p:cNvPr id="4" name="Graphic 3" descr="Pencil with solid fill">
            <a:extLst>
              <a:ext uri="{FF2B5EF4-FFF2-40B4-BE49-F238E27FC236}">
                <a16:creationId xmlns:a16="http://schemas.microsoft.com/office/drawing/2014/main" id="{669835FB-3FE3-4A12-A586-7CAA3F5CC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4954" y="1274941"/>
            <a:ext cx="764721" cy="764721"/>
          </a:xfrm>
          <a:prstGeom prst="rect">
            <a:avLst/>
          </a:prstGeom>
        </p:spPr>
      </p:pic>
    </p:spTree>
    <p:extLst>
      <p:ext uri="{BB962C8B-B14F-4D97-AF65-F5344CB8AC3E}">
        <p14:creationId xmlns:p14="http://schemas.microsoft.com/office/powerpoint/2010/main" val="225467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1BF68-0C99-49BD-8348-57C4007DE4E6}"/>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a:t>Factors That Affect Climate</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D3B1C"/>
          </a:solidFill>
          <a:ln w="38100" cap="rnd">
            <a:solidFill>
              <a:srgbClr val="BD3B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E7D1AEEC-321B-4866-9D2A-3BC45D3F0282}"/>
              </a:ext>
            </a:extLst>
          </p:cNvPr>
          <p:cNvGraphicFramePr>
            <a:graphicFrameLocks noGrp="1"/>
          </p:cNvGraphicFramePr>
          <p:nvPr>
            <p:ph idx="1"/>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Vibrant red sunset over icebergs">
            <a:extLst>
              <a:ext uri="{FF2B5EF4-FFF2-40B4-BE49-F238E27FC236}">
                <a16:creationId xmlns:a16="http://schemas.microsoft.com/office/drawing/2014/main" id="{3196E1A6-1966-4162-A583-C1D370B0A3F1}"/>
              </a:ext>
            </a:extLst>
          </p:cNvPr>
          <p:cNvPicPr>
            <a:picLocks noChangeAspect="1"/>
          </p:cNvPicPr>
          <p:nvPr/>
        </p:nvPicPr>
        <p:blipFill rotWithShape="1">
          <a:blip r:embed="rId7"/>
          <a:srcRect l="26075" r="319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TextBox 6">
            <a:extLst>
              <a:ext uri="{FF2B5EF4-FFF2-40B4-BE49-F238E27FC236}">
                <a16:creationId xmlns:a16="http://schemas.microsoft.com/office/drawing/2014/main" id="{59778B1B-2251-43F9-A6E6-4D3307278DF8}"/>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8" name="Graphic 7" descr="Storytelling with solid fill">
            <a:extLst>
              <a:ext uri="{FF2B5EF4-FFF2-40B4-BE49-F238E27FC236}">
                <a16:creationId xmlns:a16="http://schemas.microsoft.com/office/drawing/2014/main" id="{D3779C7D-7278-4954-B29B-4934FEB86C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19011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21567" y="455398"/>
            <a:ext cx="6180681" cy="1481328"/>
          </a:xfrm>
        </p:spPr>
        <p:txBody>
          <a:bodyPr vert="horz" lIns="91440" tIns="45720" rIns="91440" bIns="45720" rtlCol="0" anchor="b">
            <a:normAutofit/>
          </a:bodyPr>
          <a:lstStyle/>
          <a:p>
            <a:pPr>
              <a:lnSpc>
                <a:spcPct val="90000"/>
              </a:lnSpc>
            </a:pPr>
            <a:r>
              <a:rPr lang="en-US" dirty="0"/>
              <a:t>Climate – Latitude</a:t>
            </a:r>
          </a:p>
        </p:txBody>
      </p:sp>
      <p:sp>
        <p:nvSpPr>
          <p:cNvPr id="7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567E"/>
          </a:solidFill>
          <a:ln w="38100" cap="rnd">
            <a:solidFill>
              <a:srgbClr val="FF567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630936" y="2660904"/>
            <a:ext cx="5120866" cy="3866204"/>
          </a:xfrm>
          <a:ln>
            <a:solidFill>
              <a:schemeClr val="accent3">
                <a:lumMod val="60000"/>
                <a:lumOff val="40000"/>
              </a:schemeClr>
            </a:solidFill>
          </a:ln>
        </p:spPr>
        <p:txBody>
          <a:bodyPr vert="horz" lIns="91440" tIns="45720" rIns="91440" bIns="45720" rtlCol="0" anchor="t">
            <a:normAutofit/>
          </a:bodyPr>
          <a:lstStyle/>
          <a:p>
            <a:pPr marL="514350" indent="-514350">
              <a:buAutoNum type="arabicParenR"/>
            </a:pPr>
            <a:r>
              <a:rPr lang="en-US" dirty="0">
                <a:latin typeface="Abadi" panose="020B0604020104020204" pitchFamily="34" charset="0"/>
              </a:rPr>
              <a:t>How do you think Helena’s latitude affects its temperature?</a:t>
            </a:r>
          </a:p>
          <a:p>
            <a:pPr marL="0" indent="0">
              <a:buNone/>
            </a:pPr>
            <a:r>
              <a:rPr lang="en-US" dirty="0">
                <a:highlight>
                  <a:srgbClr val="FFFF00"/>
                </a:highlight>
                <a:latin typeface="Abadi" panose="020B0604020104020204" pitchFamily="34" charset="0"/>
              </a:rPr>
              <a:t>Answer:</a:t>
            </a:r>
          </a:p>
        </p:txBody>
      </p:sp>
      <mc:AlternateContent xmlns:mc="http://schemas.openxmlformats.org/markup-compatibility/2006" xmlns:p14="http://schemas.microsoft.com/office/powerpoint/2010/main">
        <mc:Choice Requires="p14">
          <p:contentPart p14:bwMode="auto" r:id="rId2">
            <p14:nvContentPartPr>
              <p14:cNvPr id="81" name="Ink 8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81" name="Ink 8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054" name="Picture 6" descr="See the source image">
            <a:extLst>
              <a:ext uri="{FF2B5EF4-FFF2-40B4-BE49-F238E27FC236}">
                <a16:creationId xmlns:a16="http://schemas.microsoft.com/office/drawing/2014/main" id="{C587AEC8-497C-4422-A6AF-02229BFD27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2248" y="2807208"/>
            <a:ext cx="5458968" cy="349373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Pencil with solid fill">
            <a:extLst>
              <a:ext uri="{FF2B5EF4-FFF2-40B4-BE49-F238E27FC236}">
                <a16:creationId xmlns:a16="http://schemas.microsoft.com/office/drawing/2014/main" id="{09901AA6-F0CB-429F-941C-F963947754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7081" y="4240874"/>
            <a:ext cx="764721" cy="764721"/>
          </a:xfrm>
          <a:prstGeom prst="rect">
            <a:avLst/>
          </a:prstGeom>
        </p:spPr>
      </p:pic>
      <p:sp>
        <p:nvSpPr>
          <p:cNvPr id="15" name="TextBox 14">
            <a:extLst>
              <a:ext uri="{FF2B5EF4-FFF2-40B4-BE49-F238E27FC236}">
                <a16:creationId xmlns:a16="http://schemas.microsoft.com/office/drawing/2014/main" id="{55414D68-2ACD-4DFB-BB0F-2EB5E5409B70}"/>
              </a:ext>
            </a:extLst>
          </p:cNvPr>
          <p:cNvSpPr txBox="1"/>
          <p:nvPr/>
        </p:nvSpPr>
        <p:spPr>
          <a:xfrm>
            <a:off x="6302248" y="753096"/>
            <a:ext cx="5458968" cy="1107996"/>
          </a:xfrm>
          <a:prstGeom prst="rect">
            <a:avLst/>
          </a:prstGeom>
          <a:solidFill>
            <a:schemeClr val="accent2">
              <a:lumMod val="60000"/>
              <a:lumOff val="40000"/>
            </a:schemeClr>
          </a:solidFill>
        </p:spPr>
        <p:txBody>
          <a:bodyPr wrap="square">
            <a:spAutoFit/>
          </a:bodyPr>
          <a:lstStyle/>
          <a:p>
            <a:pPr marL="0"/>
            <a:r>
              <a:rPr lang="en-US" sz="3300" b="1" i="1" dirty="0">
                <a:latin typeface="Abadi" panose="020B0604020104020204" pitchFamily="34" charset="0"/>
              </a:rPr>
              <a:t>Helena’s latitude is 46.58 degrees North of the equator.</a:t>
            </a:r>
            <a:endParaRPr lang="en-US" sz="3300" i="1" dirty="0">
              <a:latin typeface="Abadi" panose="020B0604020104020204" pitchFamily="34" charset="0"/>
            </a:endParaRPr>
          </a:p>
        </p:txBody>
      </p:sp>
      <p:pic>
        <p:nvPicPr>
          <p:cNvPr id="16" name="Graphic 15" descr="Star with solid fill">
            <a:extLst>
              <a:ext uri="{FF2B5EF4-FFF2-40B4-BE49-F238E27FC236}">
                <a16:creationId xmlns:a16="http://schemas.microsoft.com/office/drawing/2014/main" id="{516C1C8A-48AB-4088-8D94-A43692D31B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1643" y="3747556"/>
            <a:ext cx="284925" cy="284925"/>
          </a:xfrm>
          <a:prstGeom prst="rect">
            <a:avLst/>
          </a:prstGeom>
        </p:spPr>
      </p:pic>
    </p:spTree>
    <p:extLst>
      <p:ext uri="{BB962C8B-B14F-4D97-AF65-F5344CB8AC3E}">
        <p14:creationId xmlns:p14="http://schemas.microsoft.com/office/powerpoint/2010/main" val="426274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 y="95250"/>
            <a:ext cx="11785601" cy="884238"/>
          </a:xfrm>
        </p:spPr>
        <p:txBody>
          <a:bodyPr anchor="b">
            <a:normAutofit/>
          </a:bodyPr>
          <a:lstStyle/>
          <a:p>
            <a:pPr>
              <a:lnSpc>
                <a:spcPct val="90000"/>
              </a:lnSpc>
            </a:pPr>
            <a:r>
              <a:rPr lang="en-US" sz="4100" dirty="0"/>
              <a:t>Climate – Energy from the Sun</a:t>
            </a:r>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206828" y="1164771"/>
            <a:ext cx="5355771" cy="5431972"/>
          </a:xfrm>
          <a:ln>
            <a:solidFill>
              <a:schemeClr val="accent6">
                <a:lumMod val="60000"/>
                <a:lumOff val="40000"/>
              </a:schemeClr>
            </a:solidFill>
          </a:ln>
        </p:spPr>
        <p:txBody>
          <a:bodyPr vert="horz" lIns="91440" tIns="45720" rIns="91440" bIns="45720" rtlCol="0" anchor="t">
            <a:normAutofit/>
          </a:bodyPr>
          <a:lstStyle/>
          <a:p>
            <a:pPr marL="0" indent="0">
              <a:buNone/>
            </a:pPr>
            <a:r>
              <a:rPr lang="en-US" sz="2400" b="1" i="1" dirty="0">
                <a:latin typeface="Abadi"/>
              </a:rPr>
              <a:t>UV Index </a:t>
            </a:r>
            <a:r>
              <a:rPr lang="en-US" sz="2400" i="1" dirty="0">
                <a:latin typeface="Abadi"/>
              </a:rPr>
              <a:t>is a measurement of ultraviolet radiation energy from the Sun</a:t>
            </a:r>
          </a:p>
          <a:p>
            <a:pPr marL="0" indent="0">
              <a:buNone/>
            </a:pPr>
            <a:r>
              <a:rPr lang="en-US" sz="2400" dirty="0">
                <a:latin typeface="Abadi"/>
              </a:rPr>
              <a:t>1) What do you observe about UV index in Helena?</a:t>
            </a:r>
          </a:p>
          <a:p>
            <a:pPr marL="0" indent="0">
              <a:buNone/>
            </a:pPr>
            <a:r>
              <a:rPr lang="en-US" sz="2400" dirty="0">
                <a:highlight>
                  <a:srgbClr val="FFFF00"/>
                </a:highlight>
                <a:latin typeface="Abadi"/>
              </a:rPr>
              <a:t>Answer:</a:t>
            </a:r>
          </a:p>
          <a:p>
            <a:pPr marL="0" indent="0">
              <a:buNone/>
            </a:pPr>
            <a:endParaRPr lang="en-US" sz="2400" dirty="0">
              <a:highlight>
                <a:srgbClr val="FFFF00"/>
              </a:highlight>
              <a:latin typeface="Abadi"/>
            </a:endParaRPr>
          </a:p>
          <a:p>
            <a:pPr marL="0" indent="0">
              <a:buNone/>
            </a:pPr>
            <a:r>
              <a:rPr lang="en-US" sz="2400" dirty="0">
                <a:latin typeface="Abadi"/>
              </a:rPr>
              <a:t>2) What do you think causes the UV index to change in this pattern?</a:t>
            </a:r>
          </a:p>
          <a:p>
            <a:pPr marL="0" indent="0">
              <a:buNone/>
            </a:pPr>
            <a:r>
              <a:rPr lang="en-US" sz="2400" dirty="0">
                <a:highlight>
                  <a:srgbClr val="FFFF00"/>
                </a:highlight>
                <a:latin typeface="Abadi"/>
              </a:rPr>
              <a:t>Answer:</a:t>
            </a:r>
          </a:p>
          <a:p>
            <a:pPr marL="0" indent="0">
              <a:buNone/>
            </a:pPr>
            <a:endParaRPr lang="en-US" sz="2400" dirty="0">
              <a:latin typeface="Abadi"/>
            </a:endParaRPr>
          </a:p>
        </p:txBody>
      </p:sp>
      <p:pic>
        <p:nvPicPr>
          <p:cNvPr id="5" name="Graphic 4" descr="Pencil with solid fill">
            <a:extLst>
              <a:ext uri="{FF2B5EF4-FFF2-40B4-BE49-F238E27FC236}">
                <a16:creationId xmlns:a16="http://schemas.microsoft.com/office/drawing/2014/main" id="{47ADC117-6945-4B8E-99B1-A77607B25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0164" y="1891393"/>
            <a:ext cx="764721" cy="764721"/>
          </a:xfrm>
          <a:prstGeom prst="rect">
            <a:avLst/>
          </a:prstGeom>
        </p:spPr>
      </p:pic>
      <p:pic>
        <p:nvPicPr>
          <p:cNvPr id="2050" name="Picture 2" descr="See the source image">
            <a:extLst>
              <a:ext uri="{FF2B5EF4-FFF2-40B4-BE49-F238E27FC236}">
                <a16:creationId xmlns:a16="http://schemas.microsoft.com/office/drawing/2014/main" id="{3665682B-741D-425F-AC2C-A5ABBE1AD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857" y="1876062"/>
            <a:ext cx="6115956" cy="428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8023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728</Words>
  <Application>Microsoft Office PowerPoint</Application>
  <PresentationFormat>Widescreen</PresentationFormat>
  <Paragraphs>83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SketchyVTI</vt:lpstr>
      <vt:lpstr>OAC Extension</vt:lpstr>
      <vt:lpstr>Bell Ringer</vt:lpstr>
      <vt:lpstr>Agenda</vt:lpstr>
      <vt:lpstr>Learning Target</vt:lpstr>
      <vt:lpstr>Warm Up – OAC Extension </vt:lpstr>
      <vt:lpstr>Stop and Jot</vt:lpstr>
      <vt:lpstr>Factors That Affect Climate</vt:lpstr>
      <vt:lpstr>Climate – Latitude</vt:lpstr>
      <vt:lpstr>Climate – Energy from the Sun</vt:lpstr>
      <vt:lpstr>Climate - Temperature</vt:lpstr>
      <vt:lpstr>Climate – Distance from Water</vt:lpstr>
      <vt:lpstr>Climate -Precipitation</vt:lpstr>
      <vt:lpstr>Climate - Elevation</vt:lpstr>
      <vt:lpstr>Climate Zone – Cold Semi-Arid</vt:lpstr>
      <vt:lpstr>Climate Zone – Cold Semi-Arid</vt:lpstr>
      <vt:lpstr>Explain:  Why is our local climate the way it is?</vt:lpstr>
      <vt:lpstr>Exit Ticket: Further Climate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Berry, Kristin</cp:lastModifiedBy>
  <cp:revision>96</cp:revision>
  <dcterms:created xsi:type="dcterms:W3CDTF">2021-03-12T15:51:35Z</dcterms:created>
  <dcterms:modified xsi:type="dcterms:W3CDTF">2025-03-23T20:28:07Z</dcterms:modified>
</cp:coreProperties>
</file>