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45" autoAdjust="0"/>
    <p:restoredTop sz="94660"/>
  </p:normalViewPr>
  <p:slideViewPr>
    <p:cSldViewPr snapToGrid="0">
      <p:cViewPr varScale="1">
        <p:scale>
          <a:sx n="39" d="100"/>
          <a:sy n="39" d="100"/>
        </p:scale>
        <p:origin x="6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F9562-D1F8-4CC1-87BA-048F44286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694B5-A918-4923-9934-56516FABB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638A9-DF27-43BB-8A75-CD733689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77599-4BB7-4B31-B746-9C73367D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3AFAA-0129-453D-A60A-CECE92E8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5AC78-4E98-4D53-9312-78AE214C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325E74-A680-43D6-83A3-B9E43119C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1F60B-C128-415B-BA85-A62E4E9A6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722E8-5EE3-439C-8178-49DBF34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AD5D9-27BF-42FF-89A7-817CF6A3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5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FB713-D7B8-424B-9AD4-2AB126B3A0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362DE-C329-4DD4-9522-E27302CFC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1B7ED-D743-4118-9B28-F18FD4D9D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74009-4C8B-4DC0-AFCC-51FB4918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39497-12FE-48E0-A45F-A75C118B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43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9540-DC45-4447-9D5F-66DD5A45E140}" type="datetime1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Mauri Fava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6C90-1234-452A-8410-3D11825AAF53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Mauri Fava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8468-5C95-4149-B1CD-2E21627C2F99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Mauri Fava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1E3A-1525-41A3-B7F1-39C7C345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EB115-57E7-4325-AF43-400279263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B086F-43C3-4738-889C-643027E9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B377-31B1-4038-A182-E8829F07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C5618-1139-4C29-B7A2-32C98101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4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F10D-E68E-4595-BD17-9AA43100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FB1F9-3AE7-43CA-8B05-5ECF30FE4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499CF-A4EE-4208-83A7-F060638C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72F76-3AF1-4AE9-AB78-D9DB4701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872C-A095-40BB-A211-7E1679F4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9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3ED0-4BF2-4325-960E-290B18B3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C8229-8F2B-4366-94DB-3109291F0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4508D-76C6-4CE2-AD6C-5363DB1D8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5B18E-D7F3-45AC-B5D8-01913990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81281-EC53-4279-95B0-73E00781B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7F986-293A-45D3-9921-E88735AE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0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0137-F76E-4F0C-9BFC-E6978ACD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B6A08-BF60-45FB-A153-DE228DB3C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11FC5-35C1-4664-BC23-42C4789A2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84238-91A9-4DC9-9AA0-36562A7B3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4CE29-568D-4F4C-ADF4-1AC0E5D91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33C35-49CF-4EF1-B321-6B931944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EF691-9648-4F38-B4B5-3F8F8C71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589D95-DA2F-4696-8352-3DFE58BE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4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4416-7CC9-417F-BB94-321EF5FD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F93B5-AADA-4486-836E-3192064E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0ECE8-73B8-4E4E-8FA2-065C76CC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B6D30-2F45-41BC-9EB2-BCE96B17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4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299D1-66DB-440A-9FC0-CB033D5E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2F41F-7528-40A9-B954-753D86BA1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B6449-3C89-4122-8ECE-257AC831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16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0C29E-2D79-407B-855B-CF51ECB3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391-041E-46D3-918D-63145FA4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5E3E8-CC18-482C-9738-9FF2CA355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C1EC1-187D-48F1-A531-CFCA7E1D9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E220D-830D-4DF5-AAF2-82749AF1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83912-DFF1-42D8-82E4-0E558915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64E4A-2A6F-4ACD-BE71-FB6AF340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0ACA2-9649-4D23-846A-B839525BB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16549-3BBD-45D5-8F51-581A06687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9250F-1E61-4408-896B-98F3CE80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82F99-DE10-4332-83AB-272CBC04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1BB03-4D18-4583-BD51-8B6A6A90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8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99D18-1341-4104-A073-CD2B81D2F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63E74-0804-4111-B898-C6D5305E5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C129-F8DA-4812-90A8-C510CD777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C0E21-E4B7-44BF-98A2-B5B085082FEF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16E57-BEFB-4014-BD07-6BA40C133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CDC4F-F79E-4D11-BB8F-DD5AA365B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B60F6-6FB6-4C71-9477-1540C2C4C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C7E7-FBFC-4863-80F9-D338B1692A05}" type="datetime1">
              <a:rPr lang="en-US" smtClean="0"/>
              <a:t>5/9/2019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Mauri Fava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BF0C5-0F1A-4B79-BE64-56C0962B8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6" r:id="rId2"/>
    <p:sldLayoutId id="2147483685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iq29WL_aSY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youtube.com/watch?v=7b896uTebGA" TargetMode="External"/><Relationship Id="rId4" Type="http://schemas.openxmlformats.org/officeDocument/2006/relationships/hyperlink" Target="http://www.youtube.com/watch?v=kqFc3oSVO0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youtube.com/watch?v=_frD6bGp63U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abcnews.go.com/blogs/entertainment/2013/06/why-are-we-obsessed-with-superheroes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4o29VoxtsFk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pi.ning.com/files/iwY4WzeYMwxRTRoX*CNQuZ9VUsWcPweJ23X-*8aTVY0RUaRDX2GcaFVmOM8Pfa43Po7p34Kk6Tkpaqcqxma4RQvjpCVVDDUZ/Marvelcharactercompos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56" y="1103531"/>
            <a:ext cx="9144000" cy="5715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33144" y="0"/>
            <a:ext cx="9278112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anose="04040905080B02020502" pitchFamily="82" charset="0"/>
              </a:rPr>
              <a:t>Proyecto de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anose="04040905080B02020502" pitchFamily="82" charset="0"/>
              </a:rPr>
              <a:t>novela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anose="04040905080B02020502" pitchFamily="82" charset="0"/>
              </a:rPr>
              <a:t>gráfica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anose="04040905080B02020502" pitchFamily="82" charset="0"/>
              </a:rPr>
              <a:t>
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adway" panose="04040905080B02020502" pitchFamily="82" charset="0"/>
              <a:cs typeface="Aharoni" panose="02010803020104030203" pitchFamily="2" charset="-79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 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503" y="1209802"/>
            <a:ext cx="8229600" cy="48006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500" b="1" dirty="0">
                <a:solidFill>
                  <a:srgbClr val="C00000"/>
                </a:solidFill>
              </a:rPr>
              <a:t>Pregunta esencial: 
¿Quién es tu súper villano?
¿y qué representa y defiende?
</a:t>
            </a:r>
            <a:endParaRPr lang="en-US" sz="35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297" y="3588210"/>
            <a:ext cx="3874007" cy="242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96236" y="3394779"/>
            <a:ext cx="3880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Super-Villain Tribute:</a:t>
            </a:r>
          </a:p>
          <a:p>
            <a:r>
              <a:rPr lang="en-US" sz="1400" dirty="0">
                <a:hlinkClick r:id="rId3"/>
              </a:rPr>
              <a:t>https://www.youtube.com/watch?v=Oiq29WL_aSY</a:t>
            </a:r>
            <a:endParaRPr lang="en-US" sz="1400" dirty="0"/>
          </a:p>
          <a:p>
            <a:r>
              <a:rPr lang="en-US" sz="1400" dirty="0"/>
              <a:t>Super-Villain Origins: Killer Croc</a:t>
            </a:r>
          </a:p>
          <a:p>
            <a:r>
              <a:rPr lang="en-US" sz="1400" dirty="0">
                <a:hlinkClick r:id="rId4"/>
              </a:rPr>
              <a:t>http://www.youtube.com/watch?v=kqFc3oSVO00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Super-Villain Origins: Doctor Octopus</a:t>
            </a:r>
          </a:p>
          <a:p>
            <a:r>
              <a:rPr lang="en-US" sz="1400" dirty="0">
                <a:hlinkClick r:id="rId5"/>
              </a:rPr>
              <a:t>http://www.youtube.com/watch?v=7b896uTebGA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93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C00000"/>
                </a:solidFill>
              </a:rPr>
              <a:t>Pregunta esencial: ¿Cuáles son los eventos importantes en tu narrativa?
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chemeClr val="tx1"/>
                </a:solidFill>
              </a:rPr>
              <a:t>The first ever episode</a:t>
            </a:r>
          </a:p>
          <a:p>
            <a:pPr marL="0" indent="0" algn="l">
              <a:buNone/>
            </a:pPr>
            <a:r>
              <a:rPr lang="en-US" sz="2800" dirty="0">
                <a:solidFill>
                  <a:schemeClr val="tx1"/>
                </a:solidFill>
              </a:rPr>
              <a:t> of Superman:</a:t>
            </a:r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http://www.youtube.com/watch?v=_frD6bGp63U</a:t>
            </a:r>
            <a:endParaRPr lang="en-US" sz="16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048000"/>
            <a:ext cx="394493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40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9" y="-172995"/>
            <a:ext cx="11310551" cy="71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928" y="103950"/>
            <a:ext cx="8229600" cy="88665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Storyboard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143000"/>
            <a:ext cx="11714205" cy="54864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Origin:  Where did the super hero come from and how did he acquire his powers?</a:t>
            </a:r>
          </a:p>
          <a:p>
            <a:pPr marL="514350" indent="-514350">
              <a:buAutoNum type="arabicPeriod"/>
            </a:pPr>
            <a:r>
              <a:rPr lang="en-US" dirty="0"/>
              <a:t>Society: describe the society in which the super hero lives and the problems he combats.</a:t>
            </a:r>
          </a:p>
          <a:p>
            <a:pPr marL="514350" indent="-514350">
              <a:buAutoNum type="arabicPeriod"/>
            </a:pPr>
            <a:r>
              <a:rPr lang="en-US" dirty="0"/>
              <a:t>Debut: give the super hero a chance to flex his or her super hero muscles. </a:t>
            </a:r>
          </a:p>
          <a:p>
            <a:pPr marL="514350" indent="-514350">
              <a:buAutoNum type="arabicPeriod"/>
            </a:pPr>
            <a:r>
              <a:rPr lang="en-US" dirty="0"/>
              <a:t>Every super hero has a day job.  Introduce the super hero’s alter ego.</a:t>
            </a:r>
          </a:p>
          <a:p>
            <a:pPr marL="514350" indent="-514350">
              <a:buAutoNum type="arabicPeriod"/>
            </a:pPr>
            <a:r>
              <a:rPr lang="en-US" dirty="0"/>
              <a:t>Round 1: first encounter with super villain.  Your hero may be tempted to kill the villain off, but he must either let the villain go or you can have the villain escape.</a:t>
            </a:r>
          </a:p>
          <a:p>
            <a:pPr marL="514350" indent="-514350">
              <a:buAutoNum type="arabicPeriod"/>
            </a:pPr>
            <a:r>
              <a:rPr lang="en-US" dirty="0"/>
              <a:t>Super villain makes his evil plans which often include revenge.  What are his plans for society and the super hero? </a:t>
            </a:r>
          </a:p>
          <a:p>
            <a:pPr marL="514350" indent="-514350">
              <a:buAutoNum type="arabicPeriod"/>
            </a:pPr>
            <a:r>
              <a:rPr lang="en-US" dirty="0"/>
              <a:t> Round 2: villain’s attempt at revenge.  What is your super hero’s vulnerability?  How does he escape the clutches of the villain?</a:t>
            </a:r>
          </a:p>
          <a:p>
            <a:pPr marL="514350" indent="-514350">
              <a:buAutoNum type="arabicPeriod"/>
            </a:pPr>
            <a:r>
              <a:rPr lang="en-US" dirty="0"/>
              <a:t>Round 3: climactic battle.  How does the super hero thwart the villain’s evil plans and save the day?</a:t>
            </a:r>
          </a:p>
          <a:p>
            <a:pPr marL="514350" indent="-514350">
              <a:buAutoNum type="arabicPeriod"/>
            </a:pPr>
            <a:r>
              <a:rPr lang="en-US" dirty="0"/>
              <a:t>Epilogue: What happens to the villain?  What happens to society when the villain is neutralized?  What happens to the super hero?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70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3" y="1390640"/>
            <a:ext cx="1146707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503" y="572144"/>
            <a:ext cx="8193504" cy="365126"/>
          </a:xfrm>
        </p:spPr>
        <p:txBody>
          <a:bodyPr>
            <a:noAutofit/>
          </a:bodyPr>
          <a:lstStyle/>
          <a:p>
            <a:pPr algn="l"/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Use a combination of exposition and dialogue.</a:t>
            </a:r>
            <a:br>
              <a:rPr lang="en-US" sz="3600" b="1" dirty="0">
                <a:solidFill>
                  <a:srgbClr val="C00000"/>
                </a:solidFill>
              </a:rPr>
            </a:br>
            <a:br>
              <a:rPr lang="en-US" sz="3600" b="1" dirty="0">
                <a:solidFill>
                  <a:srgbClr val="C00000"/>
                </a:solidFill>
              </a:rPr>
            </a:b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0784" y="762000"/>
            <a:ext cx="422623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54446" y="9174847"/>
            <a:ext cx="28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</a:t>
            </a:r>
            <a:endParaRPr lang="en-US" sz="18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97621"/>
            <a:ext cx="4119892" cy="497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26186"/>
            <a:ext cx="37528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565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91080" cy="672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C00000"/>
                </a:solidFill>
              </a:rPr>
              <a:t>Elaboración</a:t>
            </a:r>
            <a:r>
              <a:rPr lang="en-US" sz="3600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54446" y="9174847"/>
            <a:ext cx="28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</a:t>
            </a:r>
            <a:endParaRPr lang="en-US" sz="1800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04" y="304801"/>
            <a:ext cx="3429000" cy="591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ea typeface="+mj-ea"/>
                <a:cs typeface="+mj-cs"/>
              </a:rPr>
              <a:t>Be sure to include a minimum of five well-developed sentences per page.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0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57552" cy="693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C00000"/>
                </a:solidFill>
              </a:rPr>
              <a:t>Use figurative language, especially onomatopoeia and hyperbole!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54446" y="9174847"/>
            <a:ext cx="28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</a:t>
            </a:r>
            <a:endParaRPr lang="en-US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04" y="1752601"/>
            <a:ext cx="4025304" cy="394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40458"/>
            <a:ext cx="3553968" cy="51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73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524"/>
            <a:ext cx="11857552" cy="679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C00000"/>
                </a:solidFill>
              </a:rPr>
              <a:t>Daily Checklist: </a:t>
            </a:r>
            <a:r>
              <a:rPr lang="es-ES" sz="3600" b="1" dirty="0">
                <a:solidFill>
                  <a:srgbClr val="C00000"/>
                </a:solidFill>
              </a:rPr>
              <a:t>Completa con un amigo después de cada página.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54446" y="9174847"/>
            <a:ext cx="28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Wingdings"/>
              <a:buChar char=""/>
            </a:pPr>
            <a:r>
              <a:rPr lang="en-US" dirty="0">
                <a:latin typeface="Comic Sans MS"/>
                <a:ea typeface="Times New Roman"/>
              </a:rPr>
              <a:t>Five well-developed sentences per page.</a:t>
            </a:r>
            <a:endParaRPr lang="en-US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Wingdings"/>
              <a:buChar char=""/>
            </a:pPr>
            <a:r>
              <a:rPr lang="en-US" dirty="0">
                <a:latin typeface="Comic Sans MS"/>
                <a:ea typeface="Times New Roman"/>
              </a:rPr>
              <a:t>Word choice is varied and appropriate.</a:t>
            </a:r>
            <a:endParaRPr lang="en-US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Wingdings"/>
              <a:buChar char=""/>
            </a:pPr>
            <a:r>
              <a:rPr lang="en-US" dirty="0">
                <a:latin typeface="Comic Sans MS"/>
                <a:ea typeface="Times New Roman"/>
              </a:rPr>
              <a:t>Event is clearly described through text and illustration.</a:t>
            </a:r>
            <a:endParaRPr lang="en-US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Wingdings"/>
              <a:buChar char=""/>
            </a:pPr>
            <a:r>
              <a:rPr lang="en-US" dirty="0">
                <a:latin typeface="Comic Sans MS"/>
                <a:ea typeface="Times New Roman"/>
              </a:rPr>
              <a:t>Text and illustrations are neatly executed and creative.</a:t>
            </a:r>
            <a:endParaRPr lang="en-US" dirty="0">
              <a:latin typeface="Times New Roman"/>
              <a:ea typeface="Times New Roman"/>
            </a:endParaRPr>
          </a:p>
          <a:p>
            <a:pPr lvl="0">
              <a:spcBef>
                <a:spcPts val="0"/>
              </a:spcBef>
              <a:buFont typeface="Wingdings"/>
              <a:buChar char=""/>
            </a:pPr>
            <a:r>
              <a:rPr lang="en-US" dirty="0">
                <a:latin typeface="Comic Sans MS"/>
                <a:ea typeface="Times New Roman"/>
              </a:rPr>
              <a:t>Grammar, punctuation, and spelling are correct. </a:t>
            </a:r>
            <a:endParaRPr lang="en-US" dirty="0">
              <a:latin typeface="Times New Roman"/>
              <a:ea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9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025081" cy="4721352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Page 1: Origin</a:t>
            </a:r>
          </a:p>
          <a:p>
            <a:pPr marL="0" indent="0">
              <a:buNone/>
            </a:pPr>
            <a:r>
              <a:rPr lang="en-US" sz="2400" dirty="0"/>
              <a:t>Page 2: Society</a:t>
            </a:r>
          </a:p>
          <a:p>
            <a:pPr marL="0" indent="0">
              <a:buNone/>
            </a:pPr>
            <a:r>
              <a:rPr lang="en-US" sz="2400" dirty="0"/>
              <a:t>Page 3: Super hero debut</a:t>
            </a:r>
          </a:p>
          <a:p>
            <a:pPr marL="0" indent="0">
              <a:buNone/>
            </a:pPr>
            <a:r>
              <a:rPr lang="en-US" sz="2400" dirty="0"/>
              <a:t>Page 4: Super hero alter ego</a:t>
            </a:r>
          </a:p>
          <a:p>
            <a:pPr>
              <a:buNone/>
            </a:pPr>
            <a:r>
              <a:rPr lang="en-US" sz="2400" dirty="0"/>
              <a:t>Page 5: Round</a:t>
            </a:r>
            <a:r>
              <a:rPr lang="en-US" dirty="0"/>
              <a:t> 1 with villain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2848" y="1447800"/>
            <a:ext cx="5559552" cy="4724400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Page 6: Villain’s evil plan</a:t>
            </a:r>
          </a:p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Page 7: Round 2</a:t>
            </a:r>
          </a:p>
          <a:p>
            <a:pPr lvl="0">
              <a:buNone/>
            </a:pPr>
            <a:r>
              <a:rPr lang="en-US" sz="2400" dirty="0">
                <a:solidFill>
                  <a:prstClr val="black"/>
                </a:solidFill>
              </a:rPr>
              <a:t>Page 8: Climactic battle</a:t>
            </a:r>
          </a:p>
          <a:p>
            <a:pPr lvl="0">
              <a:buNone/>
            </a:pPr>
            <a:r>
              <a:rPr lang="en-US" sz="2400" dirty="0">
                <a:solidFill>
                  <a:prstClr val="black"/>
                </a:solidFill>
              </a:rPr>
              <a:t>Page 9: Epilogue</a:t>
            </a:r>
          </a:p>
          <a:p>
            <a:pPr lvl="0">
              <a:buNone/>
            </a:pPr>
            <a:r>
              <a:rPr lang="en-US" sz="2400" dirty="0">
                <a:solidFill>
                  <a:prstClr val="black"/>
                </a:solidFill>
              </a:rPr>
              <a:t>Title Page: title, author, illustrator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Tu </a:t>
            </a:r>
            <a:r>
              <a:rPr lang="en-US" sz="5400" dirty="0" err="1">
                <a:solidFill>
                  <a:srgbClr val="FFFF00"/>
                </a:solidFill>
                <a:latin typeface="Algerian" pitchFamily="82" charset="0"/>
              </a:rPr>
              <a:t>novela</a:t>
            </a:r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Algerian" pitchFamily="82" charset="0"/>
              </a:rPr>
              <a:t>Grafica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96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6CFF-89C4-47BC-8C32-41D014FB5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0E446-A10D-42D4-A94D-D8968447E3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5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rtees.com.au/media/catalog/product/cache/1/image/9df78eab33525d08d6e5fb8d27136e95/b/a/batman_logo_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3432" y="-234696"/>
            <a:ext cx="7772400" cy="18288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br>
              <a:rPr lang="en-US" sz="7200" dirty="0">
                <a:solidFill>
                  <a:srgbClr val="FFFF00"/>
                </a:solidFill>
                <a:latin typeface="Algerian" pitchFamily="82" charset="0"/>
              </a:rPr>
            </a:br>
            <a:br>
              <a:rPr lang="en-US" sz="1800" dirty="0">
                <a:solidFill>
                  <a:schemeClr val="bg1"/>
                </a:solidFill>
                <a:ea typeface="+mn-ea"/>
                <a:cs typeface="+mn-cs"/>
              </a:rPr>
            </a:br>
            <a:endParaRPr lang="en-US" sz="1100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2895600"/>
            <a:ext cx="7162800" cy="1752600"/>
          </a:xfrm>
        </p:spPr>
        <p:txBody>
          <a:bodyPr>
            <a:normAutofit fontScale="70000" lnSpcReduction="20000"/>
          </a:bodyPr>
          <a:lstStyle/>
          <a:p>
            <a:pPr marL="0" lvl="1"/>
            <a:r>
              <a:rPr lang="es-ES" sz="3600" b="1" dirty="0"/>
              <a:t>Objetivo del proyecto:
Tu objetivo es crear un superhéroe y un villano originales y contar su historia en una novela gráfica</a:t>
            </a:r>
            <a:r>
              <a:rPr lang="es-ES" sz="3600" dirty="0"/>
              <a:t>. 
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6200" y="5176766"/>
            <a:ext cx="612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1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ES" b="1" dirty="0">
                <a:solidFill>
                  <a:srgbClr val="C00000"/>
                </a:solidFill>
              </a:rPr>
              <a:t>Pregunta esencial: ¿Cuáles son los rasgos de superhéroes y villanos?
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85" y="1676400"/>
            <a:ext cx="78380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8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en/f/f7/Legion_of_Super-Heroes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304800"/>
            <a:ext cx="8382000" cy="640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Think Pair Share</a:t>
            </a:r>
          </a:p>
          <a:p>
            <a:endParaRPr lang="en-US" dirty="0"/>
          </a:p>
          <a:p>
            <a:r>
              <a:rPr lang="es-ES" b="1" dirty="0"/>
              <a:t>¿Qué es un superhéroe y qué características tienen muchos superhéroes?</a:t>
            </a:r>
          </a:p>
          <a:p>
            <a:r>
              <a:rPr lang="es-ES" b="1" dirty="0"/>
              <a:t>¿Qué es un super villano y qué características tienen muchos Super villanos</a:t>
            </a:r>
            <a:r>
              <a:rPr lang="en-US" b="1" dirty="0"/>
              <a:t>?</a:t>
            </a:r>
          </a:p>
          <a:p>
            <a:r>
              <a:rPr lang="es-ES" b="1" dirty="0"/>
              <a:t>¿Cuáles son algunas pistas físicas que demuestran quién es el héroe y quién es el villano?</a:t>
            </a:r>
            <a:endParaRPr lang="en-US" b="1" dirty="0"/>
          </a:p>
          <a:p>
            <a:r>
              <a:rPr lang="es-ES" b="1" dirty="0"/>
              <a:t>Nombra a algunos de tus superhéroes favoritos.</a:t>
            </a:r>
            <a:endParaRPr lang="en-US" b="1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53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831" y="914399"/>
            <a:ext cx="11165305" cy="544195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500" b="1" dirty="0">
                <a:solidFill>
                  <a:srgbClr val="C00000"/>
                </a:solidFill>
              </a:rPr>
              <a:t>Pregunta esencial: 
¿Por qué necesitamos 
superhéroes?
</a:t>
            </a:r>
            <a:endParaRPr lang="en-US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(Click link below)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http://abcnews.go.com/blogs/entertainment/2013/06/why-are-we-obsessed-with-superheroes/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1" y="1447800"/>
            <a:ext cx="2752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1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en/f/f7/Legion_of_Super-Heroes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76200"/>
            <a:ext cx="12344400" cy="67056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304800"/>
            <a:ext cx="8382000" cy="640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Article Response Questions</a:t>
            </a:r>
          </a:p>
          <a:p>
            <a:pPr marL="0" indent="0" algn="ctr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>
                <a:solidFill>
                  <a:prstClr val="black"/>
                </a:solidFill>
              </a:rPr>
              <a:t>Why do we enjoy super heroes? (3-5 lines) </a:t>
            </a: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>
                <a:solidFill>
                  <a:prstClr val="black"/>
                </a:solidFill>
              </a:rPr>
              <a:t>What purpose did Superman serve?</a:t>
            </a: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>
                <a:solidFill>
                  <a:prstClr val="black"/>
                </a:solidFill>
              </a:rPr>
              <a:t>How have super heroes changed over the years? </a:t>
            </a:r>
          </a:p>
          <a:p>
            <a:pPr marL="514350" lvl="0" indent="-514350">
              <a:buFont typeface="Arial" pitchFamily="34" charset="0"/>
              <a:buAutoNum type="arabicPeriod"/>
            </a:pPr>
            <a:r>
              <a:rPr lang="en-US" b="1" dirty="0">
                <a:solidFill>
                  <a:prstClr val="black"/>
                </a:solidFill>
              </a:rPr>
              <a:t>Identify a real world issue you want your super hero to address.  Explain why you chose this issue.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0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Crear</a:t>
            </a:r>
            <a:r>
              <a:rPr lang="en-US" sz="3600" b="1" dirty="0">
                <a:solidFill>
                  <a:srgbClr val="C00000"/>
                </a:solidFill>
              </a:rPr>
              <a:t> un </a:t>
            </a:r>
            <a:r>
              <a:rPr lang="en-US" sz="3600" b="1" dirty="0" err="1">
                <a:solidFill>
                  <a:srgbClr val="C00000"/>
                </a:solidFill>
              </a:rPr>
              <a:t>superhéroe</a:t>
            </a:r>
            <a:r>
              <a:rPr lang="en-US" sz="3600" b="1" dirty="0">
                <a:solidFill>
                  <a:srgbClr val="C00000"/>
                </a:solidFill>
              </a:rPr>
              <a:t>
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14400"/>
            <a:ext cx="8534400" cy="2133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b="1" dirty="0"/>
              <a:t>Escoge un problema del mundo real y crea un superhéroe motivado por ese tema. Una vez finalizado, ilustra tu personaje.  ¡ Prepárate para compartir!
</a:t>
            </a:r>
            <a:endParaRPr lang="en-US" b="1" dirty="0"/>
          </a:p>
        </p:txBody>
      </p:sp>
      <p:pic>
        <p:nvPicPr>
          <p:cNvPr id="54274" name="Picture 2" descr="http://www.superheroes-r-us.com/wp-content/uploads/2010/04/dchero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1" y="2510988"/>
            <a:ext cx="7360539" cy="4347012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38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78" y="743711"/>
            <a:ext cx="11096368" cy="561263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500" b="1" dirty="0">
                <a:solidFill>
                  <a:srgbClr val="C00000"/>
                </a:solidFill>
              </a:rPr>
              <a:t>Pregunta esencial: 
¿Quién es tu súper héroe?
¿y qué representa y defiende?
</a:t>
            </a:r>
            <a:endParaRPr lang="en-US" sz="3500" b="1" dirty="0"/>
          </a:p>
          <a:p>
            <a:pPr marL="0" indent="0">
              <a:buNone/>
            </a:pPr>
            <a:r>
              <a:rPr lang="en-US" sz="2800" b="1" dirty="0">
                <a:hlinkClick r:id="rId2"/>
              </a:rPr>
              <a:t>https://www.youtube.com/watch?v=4o29VoxtsFk</a:t>
            </a: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u="sng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61" y="4514088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39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Crear</a:t>
            </a:r>
            <a:r>
              <a:rPr lang="en-US" sz="3600" b="1" dirty="0">
                <a:solidFill>
                  <a:srgbClr val="C00000"/>
                </a:solidFill>
              </a:rPr>
              <a:t> un super </a:t>
            </a:r>
            <a:r>
              <a:rPr lang="en-US" sz="3600" b="1" dirty="0" err="1">
                <a:solidFill>
                  <a:srgbClr val="C00000"/>
                </a:solidFill>
              </a:rPr>
              <a:t>villano</a:t>
            </a:r>
            <a:r>
              <a:rPr lang="en-US" sz="3600" b="1" dirty="0">
                <a:solidFill>
                  <a:srgbClr val="C00000"/>
                </a:solidFill>
              </a:rPr>
              <a:t>
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Crea un villano para tu héroe para combatir.  Una vez terminado, ilustra este personaje. </a:t>
            </a:r>
          </a:p>
          <a:p>
            <a:pPr marL="0" indent="0">
              <a:buNone/>
            </a:pPr>
            <a:r>
              <a:rPr lang="es-ES" b="1" dirty="0"/>
              <a:t> ¡ Prepárate para compartir!</a:t>
            </a:r>
            <a:r>
              <a:rPr lang="en-US" b="1" dirty="0"/>
              <a:t> </a:t>
            </a:r>
          </a:p>
        </p:txBody>
      </p:sp>
      <p:pic>
        <p:nvPicPr>
          <p:cNvPr id="23554" name="Picture 2" descr="http://images.indyposted.com/wp-content/uploads/2010/07/Comic-Book-Villa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514601"/>
            <a:ext cx="6629400" cy="3962401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BF0C5-0F1A-4B79-BE64-56C0962B8C2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5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613</Words>
  <Application>Microsoft Office PowerPoint</Application>
  <PresentationFormat>Widescreen</PresentationFormat>
  <Paragraphs>100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Algerian</vt:lpstr>
      <vt:lpstr>Arial</vt:lpstr>
      <vt:lpstr>Broadway</vt:lpstr>
      <vt:lpstr>Calibri</vt:lpstr>
      <vt:lpstr>Calibri Light</vt:lpstr>
      <vt:lpstr>Comic Sans MS</vt:lpstr>
      <vt:lpstr>Times New Roman</vt:lpstr>
      <vt:lpstr>Wingdings</vt:lpstr>
      <vt:lpstr>Office Theme</vt:lpstr>
      <vt:lpstr>Office Theme</vt:lpstr>
      <vt:lpstr>PowerPoint Presentation</vt:lpstr>
      <vt:lpstr>  </vt:lpstr>
      <vt:lpstr>Pregunta esencial: ¿Cuáles son los rasgos de superhéroes y villanos?
</vt:lpstr>
      <vt:lpstr>PowerPoint Presentation</vt:lpstr>
      <vt:lpstr>PowerPoint Presentation</vt:lpstr>
      <vt:lpstr>PowerPoint Presentation</vt:lpstr>
      <vt:lpstr>Crear un superhéroe
</vt:lpstr>
      <vt:lpstr>PowerPoint Presentation</vt:lpstr>
      <vt:lpstr>Crear un super villano
</vt:lpstr>
      <vt:lpstr> </vt:lpstr>
      <vt:lpstr>PowerPoint Presentation</vt:lpstr>
      <vt:lpstr>Storyboard</vt:lpstr>
      <vt:lpstr> Use a combination of exposition and dialogue.  </vt:lpstr>
      <vt:lpstr>Elaboración!</vt:lpstr>
      <vt:lpstr>Use figurative language, especially onomatopoeia and hyperbole!</vt:lpstr>
      <vt:lpstr>Daily Checklist: Completa con un amigo después de cada página.</vt:lpstr>
      <vt:lpstr>Tu novela Grafica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Stry, Sarah</dc:creator>
  <cp:lastModifiedBy>Van Stry, Sarah</cp:lastModifiedBy>
  <cp:revision>3</cp:revision>
  <dcterms:created xsi:type="dcterms:W3CDTF">2019-05-09T21:27:50Z</dcterms:created>
  <dcterms:modified xsi:type="dcterms:W3CDTF">2019-05-09T22:15:50Z</dcterms:modified>
</cp:coreProperties>
</file>