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2" r:id="rId4"/>
    <p:sldId id="267" r:id="rId5"/>
    <p:sldId id="265" r:id="rId6"/>
    <p:sldId id="268" r:id="rId7"/>
    <p:sldId id="266" r:id="rId8"/>
    <p:sldId id="269" r:id="rId9"/>
    <p:sldId id="263" r:id="rId1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3"/>
  </p:normalViewPr>
  <p:slideViewPr>
    <p:cSldViewPr snapToGrid="0">
      <p:cViewPr varScale="1">
        <p:scale>
          <a:sx n="98" d="100"/>
          <a:sy n="98" d="100"/>
        </p:scale>
        <p:origin x="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D06D399-420F-6A47-4A1A-1A092BD6EB3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FE903-3ADA-F92E-A821-DEF7F3A86D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A434DF2-087D-FC44-B935-1AACBE74D2E8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350A2FE-83FD-7AC5-FCDC-78AA52BBFD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66B4EF1-9FF0-9A95-25D8-D848C2F4EA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1DA3F-FA59-B1CE-13AA-BF6C459395C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340E38-4119-42A2-2461-98488535DA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B6AC7E0B-EDE9-2D4D-A721-5CC401F43A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AE789C4-61F8-6A0F-DEDF-181D98B711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BA1DEAC7-7829-71BA-0933-6B09459B6A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44416252-32B6-0523-8EF8-621792D81B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D52399-2C9D-7D4B-A2B8-DC28B206158D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96820AEE-A4F7-CF57-B592-B8D25297F8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583DC8B-9D16-B0F8-CF57-D7788B47F3E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9E10EB2D-B58F-C6A1-CEE1-E5A364E2AE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B89611-8DE2-E04D-9ECE-16950490EE57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6877CD58-1545-8236-962A-EF0A5646737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5580EC75-E2B8-E40A-55F3-6EDCDA8A3E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71DFCDFC-10D4-05CE-92C0-15A66DC879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9ABE5F-09CD-FC4A-A521-12F4BD1F026E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4ACC317-39E7-D5B9-4814-A03C3E0AEB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8481E102-BD4E-9C1E-4369-BF01623AD4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AC115950-07FA-7DD6-D6FA-A1650E2DFC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50B672B-A68D-2F40-B5C6-18A7CD71E663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46F00E05-224C-AEF2-C7BB-F0C03F78F8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585FAC8F-8AE6-665A-FADA-2969B5E8C9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A90C625D-5F5C-7D02-1A01-1621B40519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0B4596-BCCA-114F-8B5B-A9369095796D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9AEFEB1-4662-BD47-5C39-CC35FA088D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9A81785-8366-D0D1-5C97-4F31E53D0B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C3124871-A441-42A9-C622-B21BC3E8A4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84225" indent="-3016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080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90688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4875" indent="-2413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320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92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64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3675" indent="-2413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5DBB17-E1E8-7843-8084-36B301CB6B95}" type="slidenum">
              <a:rPr lang="en-US" altLang="en-US" sz="130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0DBF7-6629-16F8-1FB8-067C7BA81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EDF59-2568-5443-A8A3-D2C943CC98E0}" type="datetimeFigureOut">
              <a:rPr lang="en-US"/>
              <a:pPr>
                <a:defRPr/>
              </a:pPr>
              <a:t>2/16/26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58C81-E210-8557-ECA4-933E69D9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1502C-0B56-573A-7DA5-37A34FD34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A212FD-42C3-F14D-899C-58F30488014C}" type="slidenum">
              <a:rPr lang="en-US" altLang="en-US"/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8BCBD-C15F-9BA8-2C3D-CE70ECB9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4A798-B8BC-5C43-95A8-C5F7E7EA5CE5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01706-4CE0-EF38-8A87-582F46EDC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1E54F-9309-4E89-BD7B-2C9185415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42E5C-B30D-3346-9FCA-CF34D765A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80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969D3-8387-5212-01C5-0B6DBABB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F657F-BE9B-144A-BE18-82A64E6A90F9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600A50-B12C-5F1C-56E7-2C3231987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69598-0289-7575-05F6-619CEE71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82253-068D-A64D-AAB8-C34672D746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44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AD5D0-9E0D-A6A0-E1D0-ADA94BED3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706E3-9874-4E40-A85F-F4C11C01561D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D3E3-DA3E-B3F6-C94E-8B9266FA2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C9991-9EA5-E527-BE18-69CA25D94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A1D09-83D6-4D41-B547-CD2EECD1D9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63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E185D-2C89-ED30-05C9-503A359A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6F2BD-D67C-5741-9225-3D4671A1213E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65CE1-84ED-8BC7-90C1-8D979CB26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55421-9C53-0FF7-6CDF-60954BADE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98FD7-4C8B-D04E-B6DC-0259BC79F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35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0B516-C1AF-B820-47A8-6ACCFE2B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B2317-E670-164E-88F9-9D501288347B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B8F36-4200-CDF3-FA65-D87220F8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937B0-8B4A-46BD-1C3B-515E4F1A6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B3A61C-BDDA-5541-AC0A-A4F21A771C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9964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1501F-2E86-3929-4770-D2FAE0B72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42FB-F5FD-E445-9965-85DF7957EE26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B5888-D46F-7A87-37D0-A3141F256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2D12C6-E89D-E778-7E44-8F299128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74B73-15FD-014E-86CA-787F615D70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46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7B838-F2F3-D5F3-AC84-DBF98593D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8A1C7-C7F6-D64E-87DE-BEECAC06425A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371A22-8D45-FD18-934B-1B5E7696F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EE2D0C-554C-604A-2A3B-C96226A4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D6A63-9DC6-644B-A046-3C10E1AAF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72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3BA0C0-1698-15E6-A9B0-DC8784CFA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B799B-C814-104E-B0D5-6FE8BC5ECA21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B8BADF-9E17-4BDB-1522-C77052A01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F30FF-CE7B-9467-267E-97CF01856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45896-0C82-8E44-95A0-7581613D54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9723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B45E5-8F96-41BA-2EE2-1A31B843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47B4B-294B-6542-B3E0-C4BFE769B8F6}" type="datetimeFigureOut">
              <a:rPr lang="en-US"/>
              <a:pPr>
                <a:defRPr/>
              </a:pPr>
              <a:t>2/16/26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48971-79CD-E0DF-A27A-F9D4B1DD6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1374D2-C4E7-33E7-8C05-B28635E8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E88499-AA5F-944F-A341-FE61003CAD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21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AA912-BFE3-DF7C-4423-0D4640C07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545A-304E-6641-8B36-0890D466B68D}" type="datetimeFigureOut">
              <a:rPr lang="en-US"/>
              <a:pPr>
                <a:defRPr/>
              </a:pPr>
              <a:t>2/16/26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33CBCA-070E-CDEE-DEE0-77062C7DF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F07E1-794E-9716-0034-CF93073A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C1D76-736D-FF4A-8736-443C4D8E7CC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82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96DC24-5BC4-34C4-FC40-FCD1996BC1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52FB907-B3D4-11E0-EAF9-356B5A78B8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861FC-04FA-963C-9011-D237ACEFD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C899D9-21DF-684F-B75F-4E97F1F4B5F0}" type="datetimeFigureOut">
              <a:rPr lang="en-US"/>
              <a:pPr>
                <a:defRPr/>
              </a:pPr>
              <a:t>2/16/26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9E791-CA70-0E5F-998A-E86B30F4BA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2093-841C-E7B7-BB08-3651E0A6B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B8E1B51B-AB61-FD40-B380-F8E91AE7B142}" type="slidenum">
              <a:rPr lang="en-US" altLang="en-US"/>
              <a:pPr/>
              <a:t>‹#›</a:t>
            </a:fld>
            <a:endParaRPr lang="en-US" altLang="en-US" sz="10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7.png"/><Relationship Id="rId7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B6E09-5859-D645-942E-AEA0CF9E86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Probability</a:t>
            </a:r>
          </a:p>
        </p:txBody>
      </p:sp>
      <p:sp>
        <p:nvSpPr>
          <p:cNvPr id="18435" name="Subtitle 2">
            <a:extLst>
              <a:ext uri="{FF2B5EF4-FFF2-40B4-BE49-F238E27FC236}">
                <a16:creationId xmlns:a16="http://schemas.microsoft.com/office/drawing/2014/main" id="{CC9507A3-44E6-7935-D487-6D82F1C54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3657600"/>
            <a:ext cx="6400800" cy="18288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800" b="1">
                <a:solidFill>
                  <a:schemeClr val="tx2"/>
                </a:solidFill>
              </a:rPr>
              <a:t>Recognize probabilities that are unlikely and likely.</a:t>
            </a:r>
            <a:br>
              <a:rPr lang="en-US" altLang="en-US" sz="2800" b="1">
                <a:solidFill>
                  <a:schemeClr val="tx2"/>
                </a:solidFill>
              </a:rPr>
            </a:br>
            <a:r>
              <a:rPr lang="en-US" altLang="en-US" sz="2800" b="1">
                <a:solidFill>
                  <a:schemeClr val="tx2"/>
                </a:solidFill>
              </a:rPr>
              <a:t>Express probabilities as fractions, decimals and percents.</a:t>
            </a:r>
          </a:p>
        </p:txBody>
      </p:sp>
      <p:sp>
        <p:nvSpPr>
          <p:cNvPr id="18436" name="TextBox 3">
            <a:extLst>
              <a:ext uri="{FF2B5EF4-FFF2-40B4-BE49-F238E27FC236}">
                <a16:creationId xmlns:a16="http://schemas.microsoft.com/office/drawing/2014/main" id="{80AE6185-A5F8-FA02-9BC8-42A929DA1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572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/>
              <a:t>Lesson 3.5</a:t>
            </a:r>
          </a:p>
        </p:txBody>
      </p:sp>
      <p:pic>
        <p:nvPicPr>
          <p:cNvPr id="18437" name="Picture 4" descr="target.jpg">
            <a:extLst>
              <a:ext uri="{FF2B5EF4-FFF2-40B4-BE49-F238E27FC236}">
                <a16:creationId xmlns:a16="http://schemas.microsoft.com/office/drawing/2014/main" id="{3068288E-0A36-CF76-B92C-C3658B57583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8338" y="3621088"/>
            <a:ext cx="403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A85C33-D5AD-B2AF-1D71-6BC5C656E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39138" cy="565943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 b="1" i="1">
                <a:solidFill>
                  <a:schemeClr val="tx2"/>
                </a:solidFill>
              </a:rPr>
              <a:t>Probability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The measure of how likely it is something will occur.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	</a:t>
            </a:r>
            <a:r>
              <a:rPr lang="en-US" altLang="en-US" sz="2400" b="1"/>
              <a:t>Good to Know!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	The probability that something will occur can be written as a 	fraction, decimal or a percent.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12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	</a:t>
            </a:r>
            <a:r>
              <a:rPr lang="en-US" altLang="en-US" sz="2400">
                <a:sym typeface="Wingdings" pitchFamily="2" charset="2"/>
              </a:rPr>
              <a:t></a:t>
            </a:r>
            <a:r>
              <a:rPr lang="en-US" altLang="en-US" sz="2400"/>
              <a:t>	When written as a percent, the probability something will 		occur is 0% to 100%.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12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	</a:t>
            </a:r>
            <a:r>
              <a:rPr lang="en-US" altLang="en-US" sz="2400">
                <a:sym typeface="Wingdings" pitchFamily="2" charset="2"/>
              </a:rPr>
              <a:t> </a:t>
            </a:r>
            <a:r>
              <a:rPr lang="en-US" altLang="en-US" sz="2400"/>
              <a:t>	When written as a fraction or a decimal, the probability 		something will occur is 0 to 1.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endParaRPr lang="en-US" altLang="en-US" sz="12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  <a:tab pos="914400" algn="l"/>
              </a:tabLst>
            </a:pPr>
            <a:r>
              <a:rPr lang="en-US" altLang="en-US" sz="2400"/>
              <a:t>	The more likely something will occur, the closer its probability 	is to 1. The less likely something will occur, the closer its 	probability is to 0.</a:t>
            </a:r>
          </a:p>
        </p:txBody>
      </p:sp>
      <p:sp>
        <p:nvSpPr>
          <p:cNvPr id="20483" name="Title 2">
            <a:extLst>
              <a:ext uri="{FF2B5EF4-FFF2-40B4-BE49-F238E27FC236}">
                <a16:creationId xmlns:a16="http://schemas.microsoft.com/office/drawing/2014/main" id="{6A01C3EC-279F-FEA9-E09D-3D525951D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Vocabulary</a:t>
            </a:r>
          </a:p>
        </p:txBody>
      </p:sp>
      <p:pic>
        <p:nvPicPr>
          <p:cNvPr id="4" name="Picture 3" descr="lightbulb.png">
            <a:extLst>
              <a:ext uri="{FF2B5EF4-FFF2-40B4-BE49-F238E27FC236}">
                <a16:creationId xmlns:a16="http://schemas.microsoft.com/office/drawing/2014/main" id="{884247D4-800D-8B4A-B6DE-EBBDC18114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38" y="1839913"/>
            <a:ext cx="377825" cy="609600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B86FB7-1FF1-DE88-6538-484B20075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78838" cy="5591175"/>
          </a:xfrm>
        </p:spPr>
        <p:txBody>
          <a:bodyPr/>
          <a:lstStyle/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Determine whether each event is </a:t>
            </a:r>
            <a:r>
              <a:rPr lang="en-US" altLang="en-US" sz="2400" b="1" i="1"/>
              <a:t>impossible</a:t>
            </a:r>
            <a:r>
              <a:rPr lang="en-US" altLang="en-US" sz="2400" b="1"/>
              <a:t>, </a:t>
            </a:r>
            <a:r>
              <a:rPr lang="en-US" altLang="en-US" sz="2400" b="1" i="1"/>
              <a:t>unlikely</a:t>
            </a:r>
            <a:r>
              <a:rPr lang="en-US" altLang="en-US" sz="2400" b="1"/>
              <a:t>, </a:t>
            </a:r>
            <a:r>
              <a:rPr lang="en-US" altLang="en-US" sz="2400" b="1" i="1"/>
              <a:t>equally </a:t>
            </a:r>
          </a:p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 i="1"/>
              <a:t>likely</a:t>
            </a:r>
            <a:r>
              <a:rPr lang="en-US" altLang="en-US" sz="2400" b="1"/>
              <a:t>, </a:t>
            </a:r>
            <a:r>
              <a:rPr lang="en-US" altLang="en-US" sz="2400" b="1" i="1"/>
              <a:t>likely</a:t>
            </a:r>
            <a:r>
              <a:rPr lang="en-US" altLang="en-US" sz="2400" b="1"/>
              <a:t> or </a:t>
            </a:r>
            <a:r>
              <a:rPr lang="en-US" altLang="en-US" sz="2400" b="1" i="1"/>
              <a:t>certain</a:t>
            </a:r>
            <a:r>
              <a:rPr lang="en-US" altLang="en-US" sz="2400" b="1"/>
              <a:t>.</a:t>
            </a:r>
            <a:endParaRPr lang="en-US" altLang="en-US" sz="2400" b="1" i="1"/>
          </a:p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 b="1"/>
          </a:p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a.	A card thrown on the floor lands face up.</a:t>
            </a:r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1200" b="1"/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>
                <a:solidFill>
                  <a:schemeClr val="tx2"/>
                </a:solidFill>
              </a:rPr>
              <a:t>	Equally likely. It can land face up or face down – one is 	not more likely than the other.</a:t>
            </a:r>
            <a:br>
              <a:rPr lang="en-US" altLang="en-US" sz="2400" b="1"/>
            </a:br>
            <a:endParaRPr lang="en-US" altLang="en-US" sz="2400" b="1"/>
          </a:p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b.	You roll a 2 on a regular number cube.</a:t>
            </a:r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1200" b="1"/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	</a:t>
            </a:r>
            <a:r>
              <a:rPr lang="en-US" altLang="en-US" sz="2400" b="1">
                <a:solidFill>
                  <a:schemeClr val="tx2"/>
                </a:solidFill>
              </a:rPr>
              <a:t>Unlikely. There are 6 numbers on a number cube and 2 is 	only one of the numbers.</a:t>
            </a:r>
            <a:br>
              <a:rPr lang="en-US" altLang="en-US" sz="2400" b="1"/>
            </a:br>
            <a:endParaRPr lang="en-US" altLang="en-US" sz="2400" b="1"/>
          </a:p>
          <a:p>
            <a:pPr marL="4763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c.	You are older now than when you were born.</a:t>
            </a:r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1200" b="1"/>
          </a:p>
          <a:p>
            <a:pPr marL="4763" lvl="1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	</a:t>
            </a:r>
            <a:r>
              <a:rPr lang="en-US" altLang="en-US" sz="2400" b="1">
                <a:solidFill>
                  <a:schemeClr val="tx2"/>
                </a:solidFill>
              </a:rPr>
              <a:t>Certain. You are older now than when you were born.</a:t>
            </a:r>
          </a:p>
        </p:txBody>
      </p:sp>
      <p:sp>
        <p:nvSpPr>
          <p:cNvPr id="22531" name="Title 3">
            <a:extLst>
              <a:ext uri="{FF2B5EF4-FFF2-40B4-BE49-F238E27FC236}">
                <a16:creationId xmlns:a16="http://schemas.microsoft.com/office/drawing/2014/main" id="{8923B944-9458-7586-E108-CFEA8F440DFD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380E7C20-7498-0774-55E4-7691E1551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1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A8B4BC8C-3276-B741-67E4-B95A6E8F7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97522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Determine whether each event is </a:t>
            </a:r>
            <a:r>
              <a:rPr lang="en-US" altLang="en-US" sz="2400" b="1" i="1"/>
              <a:t>impossible, unlikely, equally likely, likely </a:t>
            </a:r>
            <a:r>
              <a:rPr lang="en-US" altLang="en-US" sz="2400" b="1"/>
              <a:t>or </a:t>
            </a:r>
            <a:r>
              <a:rPr lang="en-US" altLang="en-US" sz="2400" b="1" i="1"/>
              <a:t>certain.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10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a. A card picked from a full deck is a king. </a:t>
            </a:r>
            <a:endParaRPr lang="en-US" altLang="en-US" sz="2400" b="1">
              <a:solidFill>
                <a:schemeClr val="accent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b. A coin lands on its side when it is flipped on a flat surface.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c. You roll a 3, 4 or 5 on a regular number cube. 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E76707-CC09-3C27-89E0-3A5716E600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1563" y="3176588"/>
            <a:ext cx="1265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unlikely</a:t>
            </a:r>
            <a:endParaRPr lang="en-US" alt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BCD123-0DE6-12B3-4C31-AC7F66EED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8350" y="4630738"/>
            <a:ext cx="1568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impossible</a:t>
            </a:r>
            <a:endParaRPr lang="en-US" alt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4D7536-F16D-2A87-09F1-47506D3ED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88" y="5835650"/>
            <a:ext cx="2043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equally likely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DE9F8E5-7FE4-5384-B18E-59C316F25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462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Dexter’s teacher said there was an 80% chance of getting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math homework this weekend. Write this probability as a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/>
              <a:t>simplified fraction and a decimal.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As a fraction: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As a decimal: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400" b="1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An 80% chance of math homework is the same as a 0.8 chance of homework or a     chance of homework.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6DF335F5-4D41-1E4D-1FF2-01240843C0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2238" y="4953000"/>
          <a:ext cx="182562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2100" imgH="10236200" progId="Equation.DSMT4">
                  <p:embed/>
                </p:oleObj>
              </mc:Choice>
              <mc:Fallback>
                <p:oleObj name="Equation" r:id="rId3" imgW="4102100" imgH="10236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8" y="4953000"/>
                        <a:ext cx="182562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4" name="Title 3">
            <a:extLst>
              <a:ext uri="{FF2B5EF4-FFF2-40B4-BE49-F238E27FC236}">
                <a16:creationId xmlns:a16="http://schemas.microsoft.com/office/drawing/2014/main" id="{6E783381-410B-487A-4723-7D8EFB9040EC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2</a:t>
            </a:r>
          </a:p>
        </p:txBody>
      </p:sp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FD4EB5F9-24EE-D101-D906-017C1F2BF7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8725" y="2266950"/>
          <a:ext cx="180975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33800" imgH="16675100" progId="Equation.DSMT4">
                  <p:embed/>
                </p:oleObj>
              </mc:Choice>
              <mc:Fallback>
                <p:oleObj name="Equation" r:id="rId5" imgW="41833800" imgH="16675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2266950"/>
                        <a:ext cx="180975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EA898B3C-F416-DBC8-018E-2F9AF741E5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8088" y="3368675"/>
          <a:ext cx="3290887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6073000" imgH="16675100" progId="Equation.DSMT4">
                  <p:embed/>
                </p:oleObj>
              </mc:Choice>
              <mc:Fallback>
                <p:oleObj name="Equation" r:id="rId7" imgW="76073000" imgH="16675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368675"/>
                        <a:ext cx="3290887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6441979D-B482-FD32-C09B-748924A69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2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CFABF99E-3449-0B6B-D4B7-706A89FFF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b="1"/>
              <a:t>Simon’s coach said there was a 60% chance the team would run 3.5 miles at practice. Write this probability as a simplified fraction and a decimal.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1EB273-491C-537D-1605-7226E7125300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784926" y="5411480"/>
            <a:ext cx="901874" cy="714683"/>
          </a:xfrm>
          <a:prstGeom prst="rect">
            <a:avLst/>
          </a:prstGeom>
          <a:blipFill rotWithShape="1">
            <a:blip r:embed="rId2"/>
            <a:stretch>
              <a:fillRect r="-18919" b="-3419"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en-US">
                <a:noFill/>
                <a:cs typeface="Arial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2C9445-CED6-6ACE-94E6-8707251A9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58175" cy="560228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/>
              <a:t>Felipe asked 50 students which type of movie they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/>
              <a:t>most preferred. Forty percent chose action movies,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/>
              <a:t>     chose drama and 0.5 chose comedy. How many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/>
              <a:t>of the students chose each type of movie?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>
                <a:solidFill>
                  <a:schemeClr val="tx2"/>
                </a:solidFill>
              </a:rPr>
              <a:t>Action movies: Find 40% of 50.	</a:t>
            </a:r>
            <a:r>
              <a:rPr lang="en-US" altLang="en-US" sz="2400"/>
              <a:t>0.4 </a:t>
            </a:r>
            <a:r>
              <a:rPr lang="en-US" altLang="en-US" sz="2400">
                <a:sym typeface="Symbol" pitchFamily="2" charset="2"/>
              </a:rPr>
              <a:t> 50 = 20 people</a:t>
            </a: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>
                <a:solidFill>
                  <a:schemeClr val="tx2"/>
                </a:solidFill>
              </a:rPr>
              <a:t>Drama movies: Find      of 50.	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>
                <a:solidFill>
                  <a:schemeClr val="tx2"/>
                </a:solidFill>
              </a:rPr>
              <a:t>Comedy movies: Find 0.5 of 50.	</a:t>
            </a:r>
            <a:r>
              <a:rPr lang="en-US" altLang="en-US" sz="2400"/>
              <a:t>0.5 </a:t>
            </a:r>
            <a:r>
              <a:rPr lang="en-US" altLang="en-US" sz="2400">
                <a:sym typeface="Symbol" pitchFamily="2" charset="2"/>
              </a:rPr>
              <a:t> 50 = 25 people</a:t>
            </a: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endParaRPr lang="en-US" altLang="en-US" sz="2400" b="1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5035550" algn="l"/>
              </a:tabLst>
            </a:pPr>
            <a:r>
              <a:rPr lang="en-US" altLang="en-US" sz="2400" b="1">
                <a:solidFill>
                  <a:schemeClr val="tx2"/>
                </a:solidFill>
                <a:sym typeface="Wingdings" pitchFamily="2" charset="2"/>
              </a:rPr>
              <a:t> 20 + 5 + 25 = 50. All 50 people are included.</a:t>
            </a:r>
            <a:endParaRPr lang="en-US" altLang="en-US" sz="2400" b="1">
              <a:solidFill>
                <a:schemeClr val="tx2"/>
              </a:solidFill>
            </a:endParaRPr>
          </a:p>
        </p:txBody>
      </p:sp>
      <p:sp>
        <p:nvSpPr>
          <p:cNvPr id="28675" name="Title 3">
            <a:extLst>
              <a:ext uri="{FF2B5EF4-FFF2-40B4-BE49-F238E27FC236}">
                <a16:creationId xmlns:a16="http://schemas.microsoft.com/office/drawing/2014/main" id="{45F0E3DC-38DB-771B-1644-1B8C12DD5A7A}"/>
              </a:ext>
            </a:extLst>
          </p:cNvPr>
          <p:cNvSpPr txBox="1">
            <a:spLocks/>
          </p:cNvSpPr>
          <p:nvPr/>
        </p:nvSpPr>
        <p:spPr bwMode="auto">
          <a:xfrm>
            <a:off x="457200" y="0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/>
              <a:t>Example 3</a:t>
            </a:r>
          </a:p>
        </p:txBody>
      </p:sp>
      <p:pic>
        <p:nvPicPr>
          <p:cNvPr id="28676" name="Picture 12" descr="http://downloads.clipart.com/20485976.png?t=1344631118&amp;h=00970fbb2df1b36be679866f7d71ba0c&amp;u=mccaws">
            <a:extLst>
              <a:ext uri="{FF2B5EF4-FFF2-40B4-BE49-F238E27FC236}">
                <a16:creationId xmlns:a16="http://schemas.microsoft.com/office/drawing/2014/main" id="{70596CCE-8026-22C2-AF74-891D95952A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563" y="773113"/>
            <a:ext cx="1468437" cy="193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677" name="Object 13">
            <a:extLst>
              <a:ext uri="{FF2B5EF4-FFF2-40B4-BE49-F238E27FC236}">
                <a16:creationId xmlns:a16="http://schemas.microsoft.com/office/drawing/2014/main" id="{8AF4DEC0-1EF0-C4D8-8000-3B8A3069F4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813" y="1597025"/>
          <a:ext cx="3254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46800" imgH="10236200" progId="Equation.DSMT4">
                  <p:embed/>
                </p:oleObj>
              </mc:Choice>
              <mc:Fallback>
                <p:oleObj name="Equation" r:id="rId4" imgW="6146800" imgH="10236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1597025"/>
                        <a:ext cx="325437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BADDCB4-7D9B-43B4-766A-0402FE7E8F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9900" y="3725863"/>
          <a:ext cx="28575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5824100" imgH="16675100" progId="Equation.DSMT4">
                  <p:embed/>
                </p:oleObj>
              </mc:Choice>
              <mc:Fallback>
                <p:oleObj name="Equation" r:id="rId6" imgW="65824100" imgH="16675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3725863"/>
                        <a:ext cx="28575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882D0CE3-53B5-1471-D5B8-7F6170B6A2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6450" y="3751263"/>
          <a:ext cx="3254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146800" imgH="10236200" progId="Equation.DSMT4">
                  <p:embed/>
                </p:oleObj>
              </mc:Choice>
              <mc:Fallback>
                <p:oleObj name="Equation" r:id="rId8" imgW="6146800" imgH="10236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3751263"/>
                        <a:ext cx="325438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EB7F8980-32AC-84E1-3942-6B78F4B12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/>
              <a:t>Extra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C4E2D-CF36-23D5-4FC8-38FE3014CF6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111" t="-1078"/>
            </a:stretch>
          </a:blipFill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5D15B9-ADB6-05D5-9B9B-3A0770943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650" y="4926013"/>
            <a:ext cx="32321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Rock: 7 students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Alternative: 8 students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</a:rPr>
              <a:t>Country: 5 students</a:t>
            </a: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>
            <a:extLst>
              <a:ext uri="{FF2B5EF4-FFF2-40B4-BE49-F238E27FC236}">
                <a16:creationId xmlns:a16="http://schemas.microsoft.com/office/drawing/2014/main" id="{70F9883F-C249-57D4-CEB2-97F898DC5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5943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Determine whether each probability is </a:t>
            </a:r>
            <a:r>
              <a:rPr lang="en-US" altLang="en-US" sz="2400" b="1" i="1"/>
              <a:t>impossible</a:t>
            </a:r>
            <a:r>
              <a:rPr lang="en-US" altLang="en-US" sz="2400" b="1"/>
              <a:t>,</a:t>
            </a:r>
            <a:r>
              <a:rPr lang="en-US" altLang="en-US" sz="2400" b="1" i="1"/>
              <a:t> unlikely</a:t>
            </a:r>
            <a:r>
              <a:rPr lang="en-US" altLang="en-US" sz="2400" b="1"/>
              <a:t>,</a:t>
            </a:r>
            <a:r>
              <a:rPr lang="en-US" altLang="en-US" sz="2400" b="1" i="1"/>
              <a:t> equally likely</a:t>
            </a:r>
            <a:r>
              <a:rPr lang="en-US" altLang="en-US" sz="2400" b="1"/>
              <a:t>,</a:t>
            </a:r>
            <a:r>
              <a:rPr lang="en-US" altLang="en-US" sz="2400" b="1" i="1"/>
              <a:t> likely </a:t>
            </a:r>
            <a:r>
              <a:rPr lang="en-US" altLang="en-US" sz="2400" b="1"/>
              <a:t>or</a:t>
            </a:r>
            <a:r>
              <a:rPr lang="en-US" altLang="en-US" sz="2400" b="1" i="1"/>
              <a:t> certain</a:t>
            </a:r>
            <a:r>
              <a:rPr lang="en-US" altLang="en-US" sz="2400" b="1"/>
              <a:t>. </a:t>
            </a:r>
            <a:r>
              <a:rPr lang="en-US" altLang="en-US" sz="2400"/>
              <a:t> 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1.	</a:t>
            </a:r>
            <a:r>
              <a:rPr lang="en-US" altLang="en-US" sz="2400"/>
              <a:t>You roll a 1, 2, 3, 4 or 5 on a number cube.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2.	</a:t>
            </a:r>
            <a:r>
              <a:rPr lang="en-US" altLang="en-US" sz="2400"/>
              <a:t>You toss a coin and it lands “heads”.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3.	</a:t>
            </a:r>
            <a:r>
              <a:rPr lang="en-US" altLang="en-US" sz="2400"/>
              <a:t>You pick a blue sock out of a drawer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/>
              <a:t>	filled with white and black socks.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/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r>
              <a:rPr lang="en-US" altLang="en-US" sz="2400" b="1"/>
              <a:t>4.	</a:t>
            </a:r>
            <a:r>
              <a:rPr lang="en-US" altLang="en-US" sz="2400"/>
              <a:t>There is a 0.6 chance that Tabitha will choose the winning 	card. Write this probability as a percent and a simplified 	fraction.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tabLst>
                <a:tab pos="463550" algn="l"/>
              </a:tabLst>
            </a:pPr>
            <a:endParaRPr lang="en-US" altLang="en-US" sz="2400"/>
          </a:p>
        </p:txBody>
      </p:sp>
      <p:sp>
        <p:nvSpPr>
          <p:cNvPr id="33795" name="Title 2">
            <a:extLst>
              <a:ext uri="{FF2B5EF4-FFF2-40B4-BE49-F238E27FC236}">
                <a16:creationId xmlns:a16="http://schemas.microsoft.com/office/drawing/2014/main" id="{FD610161-90DA-160E-C7BF-429EE3FDB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Exit Problems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7CE720-8000-F57C-7EEB-B692CEFC7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017713"/>
            <a:ext cx="2230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chemeClr val="accent2"/>
                </a:solidFill>
              </a:rPr>
              <a:t>likely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C40524C-758F-11E4-0BC9-C6C08EB19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743200"/>
            <a:ext cx="2230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chemeClr val="accent2"/>
                </a:solidFill>
              </a:rPr>
              <a:t>equally likely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66568D-6959-7E45-44C8-8A29A152D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471863"/>
            <a:ext cx="2230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chemeClr val="accent2"/>
                </a:solidFill>
              </a:rPr>
              <a:t>impossible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A4D3910-38ED-FE4E-CBFD-4406CB9337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56363" y="5395913"/>
          <a:ext cx="1066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74500" imgH="16675100" progId="Equation.DSMT4">
                  <p:embed/>
                </p:oleObj>
              </mc:Choice>
              <mc:Fallback>
                <p:oleObj name="Equation" r:id="rId3" imgW="24574500" imgH="166751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3" y="5395913"/>
                        <a:ext cx="10668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ore Focus">
      <a:dk1>
        <a:sysClr val="windowText" lastClr="000000"/>
      </a:dk1>
      <a:lt1>
        <a:sysClr val="window" lastClr="FFFFFF"/>
      </a:lt1>
      <a:dk2>
        <a:srgbClr val="205867"/>
      </a:dk2>
      <a:lt2>
        <a:srgbClr val="EEECE1"/>
      </a:lt2>
      <a:accent1>
        <a:srgbClr val="7030A0"/>
      </a:accent1>
      <a:accent2>
        <a:srgbClr val="C80000"/>
      </a:accent2>
      <a:accent3>
        <a:srgbClr val="00B050"/>
      </a:accent3>
      <a:accent4>
        <a:srgbClr val="333399"/>
      </a:accent4>
      <a:accent5>
        <a:srgbClr val="CCECFF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e Focu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637</Words>
  <Application>Microsoft Macintosh PowerPoint</Application>
  <PresentationFormat>On-screen Show (4:3)</PresentationFormat>
  <Paragraphs>95</Paragraphs>
  <Slides>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Times New Roman</vt:lpstr>
      <vt:lpstr>Arial</vt:lpstr>
      <vt:lpstr>Calibri</vt:lpstr>
      <vt:lpstr>Wingdings</vt:lpstr>
      <vt:lpstr>Symbol</vt:lpstr>
      <vt:lpstr>Office Theme</vt:lpstr>
      <vt:lpstr>Equation</vt:lpstr>
      <vt:lpstr>Introduction to Probability</vt:lpstr>
      <vt:lpstr>Vocabulary</vt:lpstr>
      <vt:lpstr>PowerPoint Presentation</vt:lpstr>
      <vt:lpstr>Extra Example 1</vt:lpstr>
      <vt:lpstr>PowerPoint Presentation</vt:lpstr>
      <vt:lpstr>Extra Example 2</vt:lpstr>
      <vt:lpstr>PowerPoint Presentation</vt:lpstr>
      <vt:lpstr>Extra Example 3</vt:lpstr>
      <vt:lpstr>Exit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and Decimals</dc:title>
  <dc:creator>Wallace</dc:creator>
  <cp:lastModifiedBy>Mooney, Jennifer</cp:lastModifiedBy>
  <cp:revision>32</cp:revision>
  <cp:lastPrinted>2014-04-25T20:35:33Z</cp:lastPrinted>
  <dcterms:created xsi:type="dcterms:W3CDTF">2008-06-21T21:55:34Z</dcterms:created>
  <dcterms:modified xsi:type="dcterms:W3CDTF">2026-02-16T21:52:22Z</dcterms:modified>
</cp:coreProperties>
</file>