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72" r:id="rId1"/>
  </p:sldMasterIdLst>
  <p:notesMasterIdLst>
    <p:notesMasterId r:id="rId11"/>
  </p:notesMasterIdLst>
  <p:sldIdLst>
    <p:sldId id="258" r:id="rId2"/>
    <p:sldId id="266" r:id="rId3"/>
    <p:sldId id="267" r:id="rId4"/>
    <p:sldId id="259" r:id="rId5"/>
    <p:sldId id="262" r:id="rId6"/>
    <p:sldId id="269" r:id="rId7"/>
    <p:sldId id="265" r:id="rId8"/>
    <p:sldId id="268" r:id="rId9"/>
    <p:sldId id="263"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91" autoAdjust="0"/>
    <p:restoredTop sz="94683"/>
  </p:normalViewPr>
  <p:slideViewPr>
    <p:cSldViewPr snapToGrid="0">
      <p:cViewPr varScale="1">
        <p:scale>
          <a:sx n="98" d="100"/>
          <a:sy n="98" d="100"/>
        </p:scale>
        <p:origin x="1624"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92541C-9421-8DED-C948-F7D7132C22E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46F033BD-F859-119A-AA84-97569C9309C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891BC81-A836-D84C-B72B-D6B165D5AC7A}" type="datetimeFigureOut">
              <a:rPr lang="en-US"/>
              <a:pPr>
                <a:defRPr/>
              </a:pPr>
              <a:t>2/16/26</a:t>
            </a:fld>
            <a:endParaRPr lang="en-US"/>
          </a:p>
        </p:txBody>
      </p:sp>
      <p:sp>
        <p:nvSpPr>
          <p:cNvPr id="4" name="Slide Image Placeholder 3">
            <a:extLst>
              <a:ext uri="{FF2B5EF4-FFF2-40B4-BE49-F238E27FC236}">
                <a16:creationId xmlns:a16="http://schemas.microsoft.com/office/drawing/2014/main" id="{540257C7-63C5-CB8E-21C3-69DED8B4C28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7D67855-882D-A887-5349-188D3381851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8C185CF-1409-DD3F-9D81-134B4003387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811BF696-3D18-4069-F4E7-B3C804C6201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41CEAC60-7FC6-BB44-831C-07CE4CF4B49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20FD5837-A8D9-2CDB-FFB4-4D8E945526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E31DD726-FD71-D1E8-1100-0B22B9E747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558C6650-EC36-64BD-A8D3-7EC77475DA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18828D-DFD1-A64C-9210-DDFEC37F232F}" type="slidenum">
              <a:rPr lang="en-US" altLang="en-US"/>
              <a:pPr>
                <a:spcBef>
                  <a:spcPct val="0"/>
                </a:spcBef>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0EDA0B7D-5761-0E77-FC03-14373C58B2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DCC7A71D-B77A-D95C-8713-EF3F2EC09E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15B582D1-38C7-B7CC-1185-8742133988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B8C712-AD17-4742-8FBC-8A3FD281310F}" type="slidenum">
              <a:rPr lang="en-US" altLang="en-US"/>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AD5379E-215D-0BAB-84BC-D51A3BD600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B987DCD8-B974-50B6-9D92-72DA98DC4F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53CEC8E4-F9D4-8EB3-E091-F5B116EC71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7DF132-7A2D-1941-97D5-6696E40707A6}"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7207421-89B8-E0F1-593C-2E17E52070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1BAFAB2-CFED-C1F0-D502-11C0CE78EB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61108B92-8588-AAFF-0B79-D8070E2C55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0BFD1A-23CB-AC43-B928-DB13F9EEC4D1}" type="slidenum">
              <a:rPr lang="en-US" altLang="en-US"/>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8F6D8BB-3116-60EC-8CF4-5BCE51F2AE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32A0E80-86A0-1824-A1EE-0F64AB75D8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B00ECD38-951F-3005-C932-6F5C87A43A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680BC2-C90D-084C-9689-0E0795308A0D}"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E84E91B4-CD48-6344-7737-F1690D4471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092689F7-0083-3456-0EF8-69ADF8649C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159FBBAD-DD16-5DA5-A157-05B64EDBAF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EE6B02-7A89-ED46-97BD-42E6455BDAA3}" type="slidenum">
              <a:rPr lang="en-US" altLang="en-US"/>
              <a:pPr>
                <a:spcBef>
                  <a:spcPct val="0"/>
                </a:spcBef>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462E3FE6-27E8-DA07-360B-FC87377BEE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F6A3D1FB-56FA-9402-B610-27D556DCB9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9D292212-BDD9-037C-08C3-D2CB37D782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A2BB06-0C72-4446-8084-2C76E3EB7A44}" type="slidenum">
              <a:rPr lang="en-US" altLang="en-US"/>
              <a:pPr>
                <a:spcBef>
                  <a:spcPct val="0"/>
                </a:spcBef>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543C7D5B-AE87-7894-2951-AAFE44FD6E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67C300E7-2E69-85F9-B65E-05D63B4738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6C9542CB-C8C7-A1A4-AA0A-6915C90DC8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91F70A-1DE2-6C41-A24D-C477010B4164}" type="slidenum">
              <a:rPr lang="en-US" altLang="en-US"/>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A4EC77B-B640-AB94-C496-B485504264FF}"/>
              </a:ext>
            </a:extLst>
          </p:cNvPr>
          <p:cNvSpPr>
            <a:spLocks noGrp="1"/>
          </p:cNvSpPr>
          <p:nvPr>
            <p:ph type="dt" sz="half" idx="10"/>
          </p:nvPr>
        </p:nvSpPr>
        <p:spPr/>
        <p:txBody>
          <a:bodyPr/>
          <a:lstStyle>
            <a:lvl1pPr>
              <a:defRPr/>
            </a:lvl1pPr>
          </a:lstStyle>
          <a:p>
            <a:pPr>
              <a:defRPr/>
            </a:pPr>
            <a:fld id="{FBC386C6-ADB3-7341-89F2-61A1BF70C239}" type="datetimeFigureOut">
              <a:rPr lang="en-US"/>
              <a:pPr>
                <a:defRPr/>
              </a:pPr>
              <a:t>2/16/26</a:t>
            </a:fld>
            <a:endParaRPr lang="en-US" dirty="0">
              <a:solidFill>
                <a:srgbClr val="FFFFFF"/>
              </a:solidFill>
            </a:endParaRPr>
          </a:p>
        </p:txBody>
      </p:sp>
      <p:sp>
        <p:nvSpPr>
          <p:cNvPr id="5" name="Footer Placeholder 4">
            <a:extLst>
              <a:ext uri="{FF2B5EF4-FFF2-40B4-BE49-F238E27FC236}">
                <a16:creationId xmlns:a16="http://schemas.microsoft.com/office/drawing/2014/main" id="{DA6E8B19-4791-CC0C-709E-E27D165F056C}"/>
              </a:ext>
            </a:extLst>
          </p:cNvPr>
          <p:cNvSpPr>
            <a:spLocks noGrp="1"/>
          </p:cNvSpPr>
          <p:nvPr>
            <p:ph type="ftr" sz="quarter" idx="11"/>
          </p:nvPr>
        </p:nvSpPr>
        <p:spPr/>
        <p:txBody>
          <a:bodyPr/>
          <a:lstStyle>
            <a:lvl1pPr algn="ctr">
              <a:defRPr sz="1200">
                <a:solidFill>
                  <a:schemeClr val="accent1">
                    <a:tint val="20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9FA3B1E7-86DB-5446-9813-024547737BD8}"/>
              </a:ext>
            </a:extLst>
          </p:cNvPr>
          <p:cNvSpPr>
            <a:spLocks noGrp="1"/>
          </p:cNvSpPr>
          <p:nvPr>
            <p:ph type="sldNum" sz="quarter" idx="12"/>
          </p:nvPr>
        </p:nvSpPr>
        <p:spPr/>
        <p:txBody>
          <a:bodyPr/>
          <a:lstStyle>
            <a:lvl1pPr>
              <a:defRPr/>
            </a:lvl1pPr>
          </a:lstStyle>
          <a:p>
            <a:fld id="{C924297C-1E0F-3F48-A75F-35EADADC40A1}" type="slidenum">
              <a:rPr lang="en-US" altLang="en-US"/>
              <a:pPr/>
              <a:t>‹#›</a:t>
            </a:fld>
            <a:endParaRPr lang="en-US" altLang="en-US">
              <a:solidFill>
                <a:srgbClr val="FFFFFF"/>
              </a:solidFill>
            </a:endParaRPr>
          </a:p>
        </p:txBody>
      </p:sp>
    </p:spTree>
    <p:extLst>
      <p:ext uri="{BB962C8B-B14F-4D97-AF65-F5344CB8AC3E}">
        <p14:creationId xmlns:p14="http://schemas.microsoft.com/office/powerpoint/2010/main" val="3809168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F50FA-C609-D7A5-9B26-629B6998A934}"/>
              </a:ext>
            </a:extLst>
          </p:cNvPr>
          <p:cNvSpPr>
            <a:spLocks noGrp="1"/>
          </p:cNvSpPr>
          <p:nvPr>
            <p:ph type="dt" sz="half" idx="10"/>
          </p:nvPr>
        </p:nvSpPr>
        <p:spPr/>
        <p:txBody>
          <a:bodyPr/>
          <a:lstStyle>
            <a:lvl1pPr>
              <a:defRPr/>
            </a:lvl1pPr>
          </a:lstStyle>
          <a:p>
            <a:pPr>
              <a:defRPr/>
            </a:pPr>
            <a:fld id="{D01E35A4-649F-0F42-B763-E9CD5F56958D}" type="datetimeFigureOut">
              <a:rPr lang="en-US"/>
              <a:pPr>
                <a:defRPr/>
              </a:pPr>
              <a:t>2/16/26</a:t>
            </a:fld>
            <a:endParaRPr lang="en-US"/>
          </a:p>
        </p:txBody>
      </p:sp>
      <p:sp>
        <p:nvSpPr>
          <p:cNvPr id="5" name="Footer Placeholder 4">
            <a:extLst>
              <a:ext uri="{FF2B5EF4-FFF2-40B4-BE49-F238E27FC236}">
                <a16:creationId xmlns:a16="http://schemas.microsoft.com/office/drawing/2014/main" id="{B37F36DD-0180-620F-2EE5-A3F8ABE7272E}"/>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35B80A45-0CF7-6CF3-9DD5-DEEE908B9B9C}"/>
              </a:ext>
            </a:extLst>
          </p:cNvPr>
          <p:cNvSpPr>
            <a:spLocks noGrp="1"/>
          </p:cNvSpPr>
          <p:nvPr>
            <p:ph type="sldNum" sz="quarter" idx="12"/>
          </p:nvPr>
        </p:nvSpPr>
        <p:spPr/>
        <p:txBody>
          <a:bodyPr/>
          <a:lstStyle>
            <a:lvl1pPr>
              <a:defRPr/>
            </a:lvl1pPr>
          </a:lstStyle>
          <a:p>
            <a:fld id="{489DD0BE-BD28-E346-8C57-7A0D3EBBDB7D}" type="slidenum">
              <a:rPr lang="en-US" altLang="en-US"/>
              <a:pPr/>
              <a:t>‹#›</a:t>
            </a:fld>
            <a:endParaRPr lang="en-US" altLang="en-US"/>
          </a:p>
        </p:txBody>
      </p:sp>
    </p:spTree>
    <p:extLst>
      <p:ext uri="{BB962C8B-B14F-4D97-AF65-F5344CB8AC3E}">
        <p14:creationId xmlns:p14="http://schemas.microsoft.com/office/powerpoint/2010/main" val="2744201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1C167A-0409-06DA-C2A3-BEACBA23C850}"/>
              </a:ext>
            </a:extLst>
          </p:cNvPr>
          <p:cNvSpPr>
            <a:spLocks noGrp="1"/>
          </p:cNvSpPr>
          <p:nvPr>
            <p:ph type="dt" sz="half" idx="10"/>
          </p:nvPr>
        </p:nvSpPr>
        <p:spPr/>
        <p:txBody>
          <a:bodyPr/>
          <a:lstStyle>
            <a:lvl1pPr>
              <a:defRPr/>
            </a:lvl1pPr>
          </a:lstStyle>
          <a:p>
            <a:pPr>
              <a:defRPr/>
            </a:pPr>
            <a:fld id="{E0D29585-8592-BB4F-B9E4-CE6B4A12812F}" type="datetimeFigureOut">
              <a:rPr lang="en-US"/>
              <a:pPr>
                <a:defRPr/>
              </a:pPr>
              <a:t>2/16/26</a:t>
            </a:fld>
            <a:endParaRPr lang="en-US"/>
          </a:p>
        </p:txBody>
      </p:sp>
      <p:sp>
        <p:nvSpPr>
          <p:cNvPr id="5" name="Footer Placeholder 4">
            <a:extLst>
              <a:ext uri="{FF2B5EF4-FFF2-40B4-BE49-F238E27FC236}">
                <a16:creationId xmlns:a16="http://schemas.microsoft.com/office/drawing/2014/main" id="{9AC719D3-142D-D038-5269-E1B7ECF4822F}"/>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9C8D7DB0-2D40-F2B4-2E25-A52A2E0A8288}"/>
              </a:ext>
            </a:extLst>
          </p:cNvPr>
          <p:cNvSpPr>
            <a:spLocks noGrp="1"/>
          </p:cNvSpPr>
          <p:nvPr>
            <p:ph type="sldNum" sz="quarter" idx="12"/>
          </p:nvPr>
        </p:nvSpPr>
        <p:spPr/>
        <p:txBody>
          <a:bodyPr/>
          <a:lstStyle>
            <a:lvl1pPr>
              <a:defRPr/>
            </a:lvl1pPr>
          </a:lstStyle>
          <a:p>
            <a:fld id="{4833C482-2257-0848-BA0F-DC727B53E95D}" type="slidenum">
              <a:rPr lang="en-US" altLang="en-US"/>
              <a:pPr/>
              <a:t>‹#›</a:t>
            </a:fld>
            <a:endParaRPr lang="en-US" altLang="en-US"/>
          </a:p>
        </p:txBody>
      </p:sp>
    </p:spTree>
    <p:extLst>
      <p:ext uri="{BB962C8B-B14F-4D97-AF65-F5344CB8AC3E}">
        <p14:creationId xmlns:p14="http://schemas.microsoft.com/office/powerpoint/2010/main" val="278376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098711-9344-9F43-8CD5-809D9F21E0BE}"/>
              </a:ext>
            </a:extLst>
          </p:cNvPr>
          <p:cNvSpPr>
            <a:spLocks noGrp="1"/>
          </p:cNvSpPr>
          <p:nvPr>
            <p:ph type="dt" sz="half" idx="10"/>
          </p:nvPr>
        </p:nvSpPr>
        <p:spPr/>
        <p:txBody>
          <a:bodyPr/>
          <a:lstStyle>
            <a:lvl1pPr>
              <a:defRPr/>
            </a:lvl1pPr>
          </a:lstStyle>
          <a:p>
            <a:pPr>
              <a:defRPr/>
            </a:pPr>
            <a:fld id="{31DDA058-BEB8-6C4E-A2AB-1124357B267B}" type="datetimeFigureOut">
              <a:rPr lang="en-US"/>
              <a:pPr>
                <a:defRPr/>
              </a:pPr>
              <a:t>2/16/26</a:t>
            </a:fld>
            <a:endParaRPr lang="en-US"/>
          </a:p>
        </p:txBody>
      </p:sp>
      <p:sp>
        <p:nvSpPr>
          <p:cNvPr id="5" name="Footer Placeholder 4">
            <a:extLst>
              <a:ext uri="{FF2B5EF4-FFF2-40B4-BE49-F238E27FC236}">
                <a16:creationId xmlns:a16="http://schemas.microsoft.com/office/drawing/2014/main" id="{EC08A1E1-E2DF-A600-B1FD-E6EF2EB72060}"/>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2298B235-B02A-DC38-2388-340AD029A2F0}"/>
              </a:ext>
            </a:extLst>
          </p:cNvPr>
          <p:cNvSpPr>
            <a:spLocks noGrp="1"/>
          </p:cNvSpPr>
          <p:nvPr>
            <p:ph type="sldNum" sz="quarter" idx="12"/>
          </p:nvPr>
        </p:nvSpPr>
        <p:spPr/>
        <p:txBody>
          <a:bodyPr/>
          <a:lstStyle>
            <a:lvl1pPr>
              <a:defRPr/>
            </a:lvl1pPr>
          </a:lstStyle>
          <a:p>
            <a:fld id="{5E5B9F04-8BE6-1F4B-9DF1-143B01C89E15}" type="slidenum">
              <a:rPr lang="en-US" altLang="en-US"/>
              <a:pPr/>
              <a:t>‹#›</a:t>
            </a:fld>
            <a:endParaRPr lang="en-US" altLang="en-US"/>
          </a:p>
        </p:txBody>
      </p:sp>
    </p:spTree>
    <p:extLst>
      <p:ext uri="{BB962C8B-B14F-4D97-AF65-F5344CB8AC3E}">
        <p14:creationId xmlns:p14="http://schemas.microsoft.com/office/powerpoint/2010/main" val="2463169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72865B-3162-455B-B2B5-AA043251CE54}"/>
              </a:ext>
            </a:extLst>
          </p:cNvPr>
          <p:cNvSpPr>
            <a:spLocks noGrp="1"/>
          </p:cNvSpPr>
          <p:nvPr>
            <p:ph type="dt" sz="half" idx="10"/>
          </p:nvPr>
        </p:nvSpPr>
        <p:spPr/>
        <p:txBody>
          <a:bodyPr/>
          <a:lstStyle>
            <a:lvl1pPr>
              <a:defRPr/>
            </a:lvl1pPr>
          </a:lstStyle>
          <a:p>
            <a:pPr>
              <a:defRPr/>
            </a:pPr>
            <a:fld id="{4EC66724-56BF-F241-887F-492C30345404}" type="datetimeFigureOut">
              <a:rPr lang="en-US"/>
              <a:pPr>
                <a:defRPr/>
              </a:pPr>
              <a:t>2/16/26</a:t>
            </a:fld>
            <a:endParaRPr lang="en-US"/>
          </a:p>
        </p:txBody>
      </p:sp>
      <p:sp>
        <p:nvSpPr>
          <p:cNvPr id="5" name="Footer Placeholder 4">
            <a:extLst>
              <a:ext uri="{FF2B5EF4-FFF2-40B4-BE49-F238E27FC236}">
                <a16:creationId xmlns:a16="http://schemas.microsoft.com/office/drawing/2014/main" id="{B80AED51-3DC7-59B0-903D-D4B7077D05E3}"/>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503DB7AF-9EAE-E8CE-D812-5B4AC9F958CC}"/>
              </a:ext>
            </a:extLst>
          </p:cNvPr>
          <p:cNvSpPr>
            <a:spLocks noGrp="1"/>
          </p:cNvSpPr>
          <p:nvPr>
            <p:ph type="sldNum" sz="quarter" idx="12"/>
          </p:nvPr>
        </p:nvSpPr>
        <p:spPr/>
        <p:txBody>
          <a:bodyPr/>
          <a:lstStyle>
            <a:lvl1pPr>
              <a:defRPr/>
            </a:lvl1pPr>
          </a:lstStyle>
          <a:p>
            <a:fld id="{FC79F8C1-6F10-C44D-BF19-402906AE2170}" type="slidenum">
              <a:rPr lang="en-US" altLang="en-US"/>
              <a:pPr/>
              <a:t>‹#›</a:t>
            </a:fld>
            <a:endParaRPr lang="en-US" altLang="en-US"/>
          </a:p>
        </p:txBody>
      </p:sp>
    </p:spTree>
    <p:extLst>
      <p:ext uri="{BB962C8B-B14F-4D97-AF65-F5344CB8AC3E}">
        <p14:creationId xmlns:p14="http://schemas.microsoft.com/office/powerpoint/2010/main" val="55725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B94FF3-E71E-080D-12AD-533B0824775D}"/>
              </a:ext>
            </a:extLst>
          </p:cNvPr>
          <p:cNvSpPr>
            <a:spLocks noGrp="1"/>
          </p:cNvSpPr>
          <p:nvPr>
            <p:ph type="dt" sz="half" idx="10"/>
          </p:nvPr>
        </p:nvSpPr>
        <p:spPr/>
        <p:txBody>
          <a:bodyPr/>
          <a:lstStyle>
            <a:lvl1pPr>
              <a:defRPr/>
            </a:lvl1pPr>
          </a:lstStyle>
          <a:p>
            <a:pPr>
              <a:defRPr/>
            </a:pPr>
            <a:fld id="{BB5CD42C-3870-8B46-8756-3A438C2A9CCD}" type="datetimeFigureOut">
              <a:rPr lang="en-US"/>
              <a:pPr>
                <a:defRPr/>
              </a:pPr>
              <a:t>2/16/26</a:t>
            </a:fld>
            <a:endParaRPr lang="en-US"/>
          </a:p>
        </p:txBody>
      </p:sp>
      <p:sp>
        <p:nvSpPr>
          <p:cNvPr id="6" name="Footer Placeholder 5">
            <a:extLst>
              <a:ext uri="{FF2B5EF4-FFF2-40B4-BE49-F238E27FC236}">
                <a16:creationId xmlns:a16="http://schemas.microsoft.com/office/drawing/2014/main" id="{5FF4FCDD-F0B3-1EC7-7160-61BBE533D9DF}"/>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7" name="Slide Number Placeholder 6">
            <a:extLst>
              <a:ext uri="{FF2B5EF4-FFF2-40B4-BE49-F238E27FC236}">
                <a16:creationId xmlns:a16="http://schemas.microsoft.com/office/drawing/2014/main" id="{F6FA4174-6E8F-21A4-62E7-5407549A6A6F}"/>
              </a:ext>
            </a:extLst>
          </p:cNvPr>
          <p:cNvSpPr>
            <a:spLocks noGrp="1"/>
          </p:cNvSpPr>
          <p:nvPr>
            <p:ph type="sldNum" sz="quarter" idx="12"/>
          </p:nvPr>
        </p:nvSpPr>
        <p:spPr/>
        <p:txBody>
          <a:bodyPr/>
          <a:lstStyle>
            <a:lvl1pPr>
              <a:defRPr/>
            </a:lvl1pPr>
          </a:lstStyle>
          <a:p>
            <a:fld id="{9BEF5535-D306-784F-8416-5E15E195A499}" type="slidenum">
              <a:rPr lang="en-US" altLang="en-US"/>
              <a:pPr/>
              <a:t>‹#›</a:t>
            </a:fld>
            <a:endParaRPr lang="en-US" altLang="en-US"/>
          </a:p>
        </p:txBody>
      </p:sp>
    </p:spTree>
    <p:extLst>
      <p:ext uri="{BB962C8B-B14F-4D97-AF65-F5344CB8AC3E}">
        <p14:creationId xmlns:p14="http://schemas.microsoft.com/office/powerpoint/2010/main" val="637074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85FE54-54F1-1545-74C2-495346502F8A}"/>
              </a:ext>
            </a:extLst>
          </p:cNvPr>
          <p:cNvSpPr>
            <a:spLocks noGrp="1"/>
          </p:cNvSpPr>
          <p:nvPr>
            <p:ph type="dt" sz="half" idx="10"/>
          </p:nvPr>
        </p:nvSpPr>
        <p:spPr/>
        <p:txBody>
          <a:bodyPr/>
          <a:lstStyle>
            <a:lvl1pPr>
              <a:defRPr/>
            </a:lvl1pPr>
          </a:lstStyle>
          <a:p>
            <a:pPr>
              <a:defRPr/>
            </a:pPr>
            <a:fld id="{AC5CB791-39D1-F34A-8C0E-87816B7C25A4}" type="datetimeFigureOut">
              <a:rPr lang="en-US"/>
              <a:pPr>
                <a:defRPr/>
              </a:pPr>
              <a:t>2/16/26</a:t>
            </a:fld>
            <a:endParaRPr lang="en-US"/>
          </a:p>
        </p:txBody>
      </p:sp>
      <p:sp>
        <p:nvSpPr>
          <p:cNvPr id="8" name="Footer Placeholder 7">
            <a:extLst>
              <a:ext uri="{FF2B5EF4-FFF2-40B4-BE49-F238E27FC236}">
                <a16:creationId xmlns:a16="http://schemas.microsoft.com/office/drawing/2014/main" id="{5BB718B6-AEFD-2D9F-FED3-348D5AF40CCB}"/>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9" name="Slide Number Placeholder 8">
            <a:extLst>
              <a:ext uri="{FF2B5EF4-FFF2-40B4-BE49-F238E27FC236}">
                <a16:creationId xmlns:a16="http://schemas.microsoft.com/office/drawing/2014/main" id="{4B2E6F64-E8AB-5028-213F-88FC3819D7D1}"/>
              </a:ext>
            </a:extLst>
          </p:cNvPr>
          <p:cNvSpPr>
            <a:spLocks noGrp="1"/>
          </p:cNvSpPr>
          <p:nvPr>
            <p:ph type="sldNum" sz="quarter" idx="12"/>
          </p:nvPr>
        </p:nvSpPr>
        <p:spPr/>
        <p:txBody>
          <a:bodyPr/>
          <a:lstStyle>
            <a:lvl1pPr>
              <a:defRPr/>
            </a:lvl1pPr>
          </a:lstStyle>
          <a:p>
            <a:fld id="{D26603E9-8989-4E46-8659-8255D32F0937}" type="slidenum">
              <a:rPr lang="en-US" altLang="en-US"/>
              <a:pPr/>
              <a:t>‹#›</a:t>
            </a:fld>
            <a:endParaRPr lang="en-US" altLang="en-US"/>
          </a:p>
        </p:txBody>
      </p:sp>
    </p:spTree>
    <p:extLst>
      <p:ext uri="{BB962C8B-B14F-4D97-AF65-F5344CB8AC3E}">
        <p14:creationId xmlns:p14="http://schemas.microsoft.com/office/powerpoint/2010/main" val="676084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8782DE-2D90-ADE3-CBE5-725EF925C469}"/>
              </a:ext>
            </a:extLst>
          </p:cNvPr>
          <p:cNvSpPr>
            <a:spLocks noGrp="1"/>
          </p:cNvSpPr>
          <p:nvPr>
            <p:ph type="dt" sz="half" idx="10"/>
          </p:nvPr>
        </p:nvSpPr>
        <p:spPr/>
        <p:txBody>
          <a:bodyPr/>
          <a:lstStyle>
            <a:lvl1pPr>
              <a:defRPr/>
            </a:lvl1pPr>
          </a:lstStyle>
          <a:p>
            <a:pPr>
              <a:defRPr/>
            </a:pPr>
            <a:fld id="{081753D4-A473-3F4C-86D7-30E918B6D6C3}" type="datetimeFigureOut">
              <a:rPr lang="en-US"/>
              <a:pPr>
                <a:defRPr/>
              </a:pPr>
              <a:t>2/16/26</a:t>
            </a:fld>
            <a:endParaRPr lang="en-US"/>
          </a:p>
        </p:txBody>
      </p:sp>
      <p:sp>
        <p:nvSpPr>
          <p:cNvPr id="4" name="Footer Placeholder 3">
            <a:extLst>
              <a:ext uri="{FF2B5EF4-FFF2-40B4-BE49-F238E27FC236}">
                <a16:creationId xmlns:a16="http://schemas.microsoft.com/office/drawing/2014/main" id="{F0BBD4C0-A1D4-6C8B-5762-23C822753625}"/>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396ABE63-A4C4-3B28-2ADF-F8008E26B664}"/>
              </a:ext>
            </a:extLst>
          </p:cNvPr>
          <p:cNvSpPr>
            <a:spLocks noGrp="1"/>
          </p:cNvSpPr>
          <p:nvPr>
            <p:ph type="sldNum" sz="quarter" idx="12"/>
          </p:nvPr>
        </p:nvSpPr>
        <p:spPr/>
        <p:txBody>
          <a:bodyPr/>
          <a:lstStyle>
            <a:lvl1pPr>
              <a:defRPr/>
            </a:lvl1pPr>
          </a:lstStyle>
          <a:p>
            <a:fld id="{1C6F8567-5D15-A541-B8C2-970A40E03539}" type="slidenum">
              <a:rPr lang="en-US" altLang="en-US"/>
              <a:pPr/>
              <a:t>‹#›</a:t>
            </a:fld>
            <a:endParaRPr lang="en-US" altLang="en-US"/>
          </a:p>
        </p:txBody>
      </p:sp>
    </p:spTree>
    <p:extLst>
      <p:ext uri="{BB962C8B-B14F-4D97-AF65-F5344CB8AC3E}">
        <p14:creationId xmlns:p14="http://schemas.microsoft.com/office/powerpoint/2010/main" val="185337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94D77A-C5A9-36A3-4D1D-44AD251EE5BB}"/>
              </a:ext>
            </a:extLst>
          </p:cNvPr>
          <p:cNvSpPr>
            <a:spLocks noGrp="1"/>
          </p:cNvSpPr>
          <p:nvPr>
            <p:ph type="dt" sz="half" idx="10"/>
          </p:nvPr>
        </p:nvSpPr>
        <p:spPr/>
        <p:txBody>
          <a:bodyPr/>
          <a:lstStyle>
            <a:lvl1pPr>
              <a:defRPr/>
            </a:lvl1pPr>
          </a:lstStyle>
          <a:p>
            <a:pPr>
              <a:defRPr/>
            </a:pPr>
            <a:fld id="{3ACCA7AA-C776-574C-8371-226EC61C3811}" type="datetimeFigureOut">
              <a:rPr lang="en-US"/>
              <a:pPr>
                <a:defRPr/>
              </a:pPr>
              <a:t>2/16/26</a:t>
            </a:fld>
            <a:endParaRPr lang="en-US"/>
          </a:p>
        </p:txBody>
      </p:sp>
      <p:sp>
        <p:nvSpPr>
          <p:cNvPr id="3" name="Footer Placeholder 2">
            <a:extLst>
              <a:ext uri="{FF2B5EF4-FFF2-40B4-BE49-F238E27FC236}">
                <a16:creationId xmlns:a16="http://schemas.microsoft.com/office/drawing/2014/main" id="{4D7C4875-1335-334F-AEF3-A894E7795D71}"/>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4" name="Slide Number Placeholder 3">
            <a:extLst>
              <a:ext uri="{FF2B5EF4-FFF2-40B4-BE49-F238E27FC236}">
                <a16:creationId xmlns:a16="http://schemas.microsoft.com/office/drawing/2014/main" id="{60E30057-F52C-AC42-AD45-5A63265F761B}"/>
              </a:ext>
            </a:extLst>
          </p:cNvPr>
          <p:cNvSpPr>
            <a:spLocks noGrp="1"/>
          </p:cNvSpPr>
          <p:nvPr>
            <p:ph type="sldNum" sz="quarter" idx="12"/>
          </p:nvPr>
        </p:nvSpPr>
        <p:spPr/>
        <p:txBody>
          <a:bodyPr/>
          <a:lstStyle>
            <a:lvl1pPr>
              <a:defRPr/>
            </a:lvl1pPr>
          </a:lstStyle>
          <a:p>
            <a:fld id="{950FD750-76B6-4244-A3C0-14B18ADF5894}" type="slidenum">
              <a:rPr lang="en-US" altLang="en-US"/>
              <a:pPr/>
              <a:t>‹#›</a:t>
            </a:fld>
            <a:endParaRPr lang="en-US" altLang="en-US"/>
          </a:p>
        </p:txBody>
      </p:sp>
    </p:spTree>
    <p:extLst>
      <p:ext uri="{BB962C8B-B14F-4D97-AF65-F5344CB8AC3E}">
        <p14:creationId xmlns:p14="http://schemas.microsoft.com/office/powerpoint/2010/main" val="3732893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A33A683-7BBA-6A54-4F5C-CAB67D13FAEE}"/>
              </a:ext>
            </a:extLst>
          </p:cNvPr>
          <p:cNvSpPr>
            <a:spLocks noGrp="1"/>
          </p:cNvSpPr>
          <p:nvPr>
            <p:ph type="dt" sz="half" idx="10"/>
          </p:nvPr>
        </p:nvSpPr>
        <p:spPr/>
        <p:txBody>
          <a:bodyPr/>
          <a:lstStyle>
            <a:lvl1pPr>
              <a:defRPr/>
            </a:lvl1pPr>
          </a:lstStyle>
          <a:p>
            <a:pPr>
              <a:defRPr/>
            </a:pPr>
            <a:fld id="{F7825AB6-3E66-B54B-95DC-C3CD0B027CD8}" type="datetimeFigureOut">
              <a:rPr lang="en-US"/>
              <a:pPr>
                <a:defRPr/>
              </a:pPr>
              <a:t>2/16/26</a:t>
            </a:fld>
            <a:endParaRPr lang="en-US"/>
          </a:p>
        </p:txBody>
      </p:sp>
      <p:sp>
        <p:nvSpPr>
          <p:cNvPr id="6" name="Footer Placeholder 5">
            <a:extLst>
              <a:ext uri="{FF2B5EF4-FFF2-40B4-BE49-F238E27FC236}">
                <a16:creationId xmlns:a16="http://schemas.microsoft.com/office/drawing/2014/main" id="{587F7A8D-BE84-2F18-6111-9FA04C266AB9}"/>
              </a:ext>
            </a:extLst>
          </p:cNvPr>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p>
        </p:txBody>
      </p:sp>
      <p:sp>
        <p:nvSpPr>
          <p:cNvPr id="7" name="Slide Number Placeholder 6">
            <a:extLst>
              <a:ext uri="{FF2B5EF4-FFF2-40B4-BE49-F238E27FC236}">
                <a16:creationId xmlns:a16="http://schemas.microsoft.com/office/drawing/2014/main" id="{A9531D9F-6D57-79FD-0F69-CB1864FFF316}"/>
              </a:ext>
            </a:extLst>
          </p:cNvPr>
          <p:cNvSpPr>
            <a:spLocks noGrp="1"/>
          </p:cNvSpPr>
          <p:nvPr>
            <p:ph type="sldNum" sz="quarter" idx="12"/>
          </p:nvPr>
        </p:nvSpPr>
        <p:spPr/>
        <p:txBody>
          <a:bodyPr/>
          <a:lstStyle>
            <a:lvl1pPr>
              <a:defRPr/>
            </a:lvl1pPr>
          </a:lstStyle>
          <a:p>
            <a:fld id="{EFAAA62E-B22E-BE43-9F0D-116B7ABB7663}" type="slidenum">
              <a:rPr lang="en-US" altLang="en-US"/>
              <a:pPr/>
              <a:t>‹#›</a:t>
            </a:fld>
            <a:endParaRPr lang="en-US" altLang="en-US"/>
          </a:p>
        </p:txBody>
      </p:sp>
    </p:spTree>
    <p:extLst>
      <p:ext uri="{BB962C8B-B14F-4D97-AF65-F5344CB8AC3E}">
        <p14:creationId xmlns:p14="http://schemas.microsoft.com/office/powerpoint/2010/main" val="3365999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AD9778E0-D680-919E-B6D6-BC29C1DFF3A5}"/>
              </a:ext>
            </a:extLst>
          </p:cNvPr>
          <p:cNvSpPr>
            <a:spLocks noGrp="1"/>
          </p:cNvSpPr>
          <p:nvPr>
            <p:ph type="dt" sz="half" idx="10"/>
          </p:nvPr>
        </p:nvSpPr>
        <p:spPr/>
        <p:txBody>
          <a:bodyPr/>
          <a:lstStyle>
            <a:lvl1pPr>
              <a:defRPr/>
            </a:lvl1pPr>
          </a:lstStyle>
          <a:p>
            <a:pPr>
              <a:defRPr/>
            </a:pPr>
            <a:fld id="{5666BAF3-475B-F941-8F97-70BA0CB46A4B}" type="datetimeFigureOut">
              <a:rPr lang="en-US"/>
              <a:pPr>
                <a:defRPr/>
              </a:pPr>
              <a:t>2/16/26</a:t>
            </a:fld>
            <a:endParaRPr lang="en-US">
              <a:solidFill>
                <a:schemeClr val="tx1"/>
              </a:solidFill>
            </a:endParaRPr>
          </a:p>
        </p:txBody>
      </p:sp>
      <p:sp>
        <p:nvSpPr>
          <p:cNvPr id="6" name="Footer Placeholder 5">
            <a:extLst>
              <a:ext uri="{FF2B5EF4-FFF2-40B4-BE49-F238E27FC236}">
                <a16:creationId xmlns:a16="http://schemas.microsoft.com/office/drawing/2014/main" id="{6215BA73-6288-4F59-78DC-99EC96CA1882}"/>
              </a:ext>
            </a:extLst>
          </p:cNvPr>
          <p:cNvSpPr>
            <a:spLocks noGrp="1"/>
          </p:cNvSpPr>
          <p:nvPr>
            <p:ph type="ftr" sz="quarter" idx="11"/>
          </p:nvPr>
        </p:nvSpPr>
        <p:spPr/>
        <p:txBody>
          <a:bodyPr/>
          <a:lstStyle>
            <a:lvl1pPr algn="ctr">
              <a:defRPr sz="1200"/>
            </a:lvl1pPr>
          </a:lstStyle>
          <a:p>
            <a:pPr>
              <a:defRPr/>
            </a:pPr>
            <a:endParaRPr lang="en-US"/>
          </a:p>
        </p:txBody>
      </p:sp>
      <p:sp>
        <p:nvSpPr>
          <p:cNvPr id="7" name="Slide Number Placeholder 6">
            <a:extLst>
              <a:ext uri="{FF2B5EF4-FFF2-40B4-BE49-F238E27FC236}">
                <a16:creationId xmlns:a16="http://schemas.microsoft.com/office/drawing/2014/main" id="{4C6108CC-2BEA-AB42-5599-1CA738BC8AB7}"/>
              </a:ext>
            </a:extLst>
          </p:cNvPr>
          <p:cNvSpPr>
            <a:spLocks noGrp="1"/>
          </p:cNvSpPr>
          <p:nvPr>
            <p:ph type="sldNum" sz="quarter" idx="12"/>
          </p:nvPr>
        </p:nvSpPr>
        <p:spPr/>
        <p:txBody>
          <a:bodyPr/>
          <a:lstStyle>
            <a:lvl1pPr>
              <a:defRPr/>
            </a:lvl1pPr>
          </a:lstStyle>
          <a:p>
            <a:fld id="{EEC3DB78-D65D-4746-B884-8552E1158AF2}"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741925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572AB45-98AC-739E-60E5-01172C833DB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FD46536-A81E-F502-7D9E-4019AE164DE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806D8C3-EF1E-DE15-7A94-99D08DF23B6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E089A11-9104-694D-AAAA-66FBC9C73571}" type="datetimeFigureOut">
              <a:rPr lang="en-US"/>
              <a:pPr>
                <a:defRPr/>
              </a:pPr>
              <a:t>2/16/26</a:t>
            </a:fld>
            <a:endParaRPr lang="en-US" sz="1000" dirty="0">
              <a:solidFill>
                <a:schemeClr val="tx1"/>
              </a:solidFill>
            </a:endParaRPr>
          </a:p>
        </p:txBody>
      </p:sp>
      <p:sp>
        <p:nvSpPr>
          <p:cNvPr id="5" name="Footer Placeholder 4">
            <a:extLst>
              <a:ext uri="{FF2B5EF4-FFF2-40B4-BE49-F238E27FC236}">
                <a16:creationId xmlns:a16="http://schemas.microsoft.com/office/drawing/2014/main" id="{69196EE0-7EF2-E022-E1B1-965CCE94B5F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tx1"/>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285E4B0-F784-55D0-00F0-8463F79CC8E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2403F9E-F5B9-2247-982D-DB655EDC3C70}" type="slidenum">
              <a:rPr lang="en-US" altLang="en-US"/>
              <a:pPr/>
              <a:t>‹#›</a:t>
            </a:fld>
            <a:endParaRPr lang="en-US" altLang="en-US" sz="1000">
              <a:solidFill>
                <a:schemeClr val="tx1"/>
              </a:solidFill>
            </a:endParaRPr>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itchFamily="18" charset="0"/>
        </a:defRPr>
      </a:lvl2pPr>
      <a:lvl3pPr algn="ctr" rtl="0" eaLnBrk="0" fontAlgn="base" hangingPunct="0">
        <a:spcBef>
          <a:spcPct val="0"/>
        </a:spcBef>
        <a:spcAft>
          <a:spcPct val="0"/>
        </a:spcAft>
        <a:defRPr sz="4400">
          <a:solidFill>
            <a:schemeClr val="tx1"/>
          </a:solidFill>
          <a:latin typeface="Times New Roman" pitchFamily="18" charset="0"/>
        </a:defRPr>
      </a:lvl3pPr>
      <a:lvl4pPr algn="ctr" rtl="0" eaLnBrk="0" fontAlgn="base" hangingPunct="0">
        <a:spcBef>
          <a:spcPct val="0"/>
        </a:spcBef>
        <a:spcAft>
          <a:spcPct val="0"/>
        </a:spcAft>
        <a:defRPr sz="4400">
          <a:solidFill>
            <a:schemeClr val="tx1"/>
          </a:solidFill>
          <a:latin typeface="Times New Roman" pitchFamily="18" charset="0"/>
        </a:defRPr>
      </a:lvl4pPr>
      <a:lvl5pPr algn="ctr" rtl="0" eaLnBrk="0" fontAlgn="base" hangingPunct="0">
        <a:spcBef>
          <a:spcPct val="0"/>
        </a:spcBef>
        <a:spcAft>
          <a:spcPct val="0"/>
        </a:spcAft>
        <a:defRPr sz="4400">
          <a:solidFill>
            <a:schemeClr val="tx1"/>
          </a:solidFill>
          <a:latin typeface="Times New Roman" pitchFamily="18" charset="0"/>
        </a:defRPr>
      </a:lvl5pPr>
      <a:lvl6pPr marL="457200" algn="ctr" rtl="0" fontAlgn="base">
        <a:spcBef>
          <a:spcPct val="0"/>
        </a:spcBef>
        <a:spcAft>
          <a:spcPct val="0"/>
        </a:spcAft>
        <a:defRPr sz="4400">
          <a:solidFill>
            <a:schemeClr val="tx1"/>
          </a:solidFill>
          <a:latin typeface="Times New Roman" pitchFamily="18" charset="0"/>
        </a:defRPr>
      </a:lvl6pPr>
      <a:lvl7pPr marL="914400" algn="ctr" rtl="0" fontAlgn="base">
        <a:spcBef>
          <a:spcPct val="0"/>
        </a:spcBef>
        <a:spcAft>
          <a:spcPct val="0"/>
        </a:spcAft>
        <a:defRPr sz="4400">
          <a:solidFill>
            <a:schemeClr val="tx1"/>
          </a:solidFill>
          <a:latin typeface="Times New Roman" pitchFamily="18" charset="0"/>
        </a:defRPr>
      </a:lvl7pPr>
      <a:lvl8pPr marL="1371600" algn="ctr" rtl="0" fontAlgn="base">
        <a:spcBef>
          <a:spcPct val="0"/>
        </a:spcBef>
        <a:spcAft>
          <a:spcPct val="0"/>
        </a:spcAft>
        <a:defRPr sz="4400">
          <a:solidFill>
            <a:schemeClr val="tx1"/>
          </a:solidFill>
          <a:latin typeface="Times New Roman" pitchFamily="18" charset="0"/>
        </a:defRPr>
      </a:lvl8pPr>
      <a:lvl9pPr marL="1828800" algn="ctr" rtl="0" fontAlgn="base">
        <a:spcBef>
          <a:spcPct val="0"/>
        </a:spcBef>
        <a:spcAft>
          <a:spcPct val="0"/>
        </a:spcAft>
        <a:defRPr sz="44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7.png"/><Relationship Id="rId7" Type="http://schemas.openxmlformats.org/officeDocument/2006/relationships/oleObject" Target="../embeddings/oleObject5.bin"/><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emf"/><Relationship Id="rId10" Type="http://schemas.openxmlformats.org/officeDocument/2006/relationships/image" Target="../media/image11.emf"/><Relationship Id="rId4" Type="http://schemas.openxmlformats.org/officeDocument/2006/relationships/oleObject" Target="../embeddings/oleObject4.bin"/><Relationship Id="rId9"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5.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14.e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13.png"/><Relationship Id="rId7" Type="http://schemas.openxmlformats.org/officeDocument/2006/relationships/image" Target="../media/image16.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4.emf"/><Relationship Id="rId4" Type="http://schemas.openxmlformats.org/officeDocument/2006/relationships/oleObject" Target="../embeddings/oleObject9.bin"/><Relationship Id="rId9" Type="http://schemas.openxmlformats.org/officeDocument/2006/relationships/image" Target="../media/image17.emf"/></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0.em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9.e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88F63-4DC0-973A-880D-D6B03F85B11E}"/>
              </a:ext>
            </a:extLst>
          </p:cNvPr>
          <p:cNvSpPr>
            <a:spLocks noGrp="1"/>
          </p:cNvSpPr>
          <p:nvPr>
            <p:ph type="ctrTitle"/>
          </p:nvPr>
        </p:nvSpPr>
        <p:spPr/>
        <p:txBody>
          <a:bodyPr rtlCol="0">
            <a:normAutofit/>
          </a:bodyPr>
          <a:lstStyle/>
          <a:p>
            <a:pPr eaLnBrk="1" fontAlgn="auto" hangingPunct="1">
              <a:spcAft>
                <a:spcPts val="0"/>
              </a:spcAft>
              <a:defRPr/>
            </a:pPr>
            <a:r>
              <a:rPr lang="en-US" b="1" dirty="0">
                <a:effectLst>
                  <a:outerShdw blurRad="38100" dist="38100" dir="2700000" algn="tl">
                    <a:srgbClr val="000000">
                      <a:alpha val="43137"/>
                    </a:srgbClr>
                  </a:outerShdw>
                </a:effectLst>
              </a:rPr>
              <a:t>Geometric Probability</a:t>
            </a:r>
          </a:p>
        </p:txBody>
      </p:sp>
      <p:sp>
        <p:nvSpPr>
          <p:cNvPr id="18435" name="Subtitle 2">
            <a:extLst>
              <a:ext uri="{FF2B5EF4-FFF2-40B4-BE49-F238E27FC236}">
                <a16:creationId xmlns:a16="http://schemas.microsoft.com/office/drawing/2014/main" id="{F1C1D59E-6EDC-52C3-641C-0409207457F4}"/>
              </a:ext>
            </a:extLst>
          </p:cNvPr>
          <p:cNvSpPr>
            <a:spLocks noGrp="1"/>
          </p:cNvSpPr>
          <p:nvPr>
            <p:ph type="subTitle" idx="1"/>
          </p:nvPr>
        </p:nvSpPr>
        <p:spPr>
          <a:xfrm>
            <a:off x="2286000" y="3657600"/>
            <a:ext cx="6400800" cy="1828800"/>
          </a:xfrm>
        </p:spPr>
        <p:txBody>
          <a:bodyPr/>
          <a:lstStyle/>
          <a:p>
            <a:pPr algn="l" eaLnBrk="1" hangingPunct="1">
              <a:spcBef>
                <a:spcPct val="0"/>
              </a:spcBef>
            </a:pPr>
            <a:r>
              <a:rPr lang="en-US" altLang="en-US" sz="2800" b="1">
                <a:solidFill>
                  <a:schemeClr val="tx2"/>
                </a:solidFill>
              </a:rPr>
              <a:t>Find the geometric probability of an event.</a:t>
            </a:r>
          </a:p>
        </p:txBody>
      </p:sp>
      <p:sp>
        <p:nvSpPr>
          <p:cNvPr id="18436" name="TextBox 3">
            <a:extLst>
              <a:ext uri="{FF2B5EF4-FFF2-40B4-BE49-F238E27FC236}">
                <a16:creationId xmlns:a16="http://schemas.microsoft.com/office/drawing/2014/main" id="{732E3E12-D8E4-AC60-C075-03D1CD63FE05}"/>
              </a:ext>
            </a:extLst>
          </p:cNvPr>
          <p:cNvSpPr txBox="1">
            <a:spLocks noChangeArrowheads="1"/>
          </p:cNvSpPr>
          <p:nvPr/>
        </p:nvSpPr>
        <p:spPr bwMode="auto">
          <a:xfrm>
            <a:off x="457200" y="457200"/>
            <a:ext cx="358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a:t>Lesson 3.8</a:t>
            </a:r>
          </a:p>
        </p:txBody>
      </p:sp>
      <p:pic>
        <p:nvPicPr>
          <p:cNvPr id="18437" name="Picture 4" descr="target.jpg">
            <a:extLst>
              <a:ext uri="{FF2B5EF4-FFF2-40B4-BE49-F238E27FC236}">
                <a16:creationId xmlns:a16="http://schemas.microsoft.com/office/drawing/2014/main" id="{9858CF01-9F08-0D85-9182-DBA21FDAC87D}"/>
              </a:ext>
            </a:extLst>
          </p:cNvPr>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1938338" y="3621088"/>
            <a:ext cx="403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3E99F3-5426-3CEE-3BC2-EB0761527D03}"/>
              </a:ext>
            </a:extLst>
          </p:cNvPr>
          <p:cNvSpPr txBox="1"/>
          <p:nvPr/>
        </p:nvSpPr>
        <p:spPr>
          <a:xfrm>
            <a:off x="0" y="132806"/>
            <a:ext cx="9144000" cy="584775"/>
          </a:xfrm>
          <a:prstGeom prst="rect">
            <a:avLst/>
          </a:prstGeom>
          <a:noFill/>
        </p:spPr>
        <p:txBody>
          <a:bodyPr anchor="ctr">
            <a:spAutoFit/>
          </a:bodyPr>
          <a:lstStyle/>
          <a:p>
            <a:pPr eaLnBrk="1" fontAlgn="auto" hangingPunct="1">
              <a:spcBef>
                <a:spcPts val="0"/>
              </a:spcBef>
              <a:spcAft>
                <a:spcPts val="0"/>
              </a:spcAft>
              <a:tabLst>
                <a:tab pos="8923338" algn="r"/>
              </a:tabLst>
              <a:defRPr/>
            </a:pPr>
            <a:r>
              <a:rPr lang="en-US" sz="3200" b="1" dirty="0">
                <a:effectLst>
                  <a:glow rad="101600">
                    <a:schemeClr val="accent1">
                      <a:satMod val="175000"/>
                      <a:alpha val="40000"/>
                    </a:schemeClr>
                  </a:glow>
                </a:effectLst>
                <a:latin typeface="+mn-lt"/>
                <a:cs typeface="+mn-cs"/>
              </a:rPr>
              <a:t>Explore!	What Are My Chances of Winning?</a:t>
            </a:r>
          </a:p>
        </p:txBody>
      </p:sp>
      <p:sp>
        <p:nvSpPr>
          <p:cNvPr id="20483" name="TextBox 10">
            <a:extLst>
              <a:ext uri="{FF2B5EF4-FFF2-40B4-BE49-F238E27FC236}">
                <a16:creationId xmlns:a16="http://schemas.microsoft.com/office/drawing/2014/main" id="{FF65369B-A641-47FE-8362-C33E713A8058}"/>
              </a:ext>
            </a:extLst>
          </p:cNvPr>
          <p:cNvSpPr txBox="1">
            <a:spLocks noChangeArrowheads="1"/>
          </p:cNvSpPr>
          <p:nvPr/>
        </p:nvSpPr>
        <p:spPr bwMode="auto">
          <a:xfrm>
            <a:off x="0" y="914400"/>
            <a:ext cx="6477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1	</a:t>
            </a:r>
            <a:r>
              <a:rPr lang="en-US" altLang="en-US" sz="2000"/>
              <a:t>Draw a 6 inch by 6 inch square on a sheet of paper. Draw a diagonal line and shade one side as shown. This is the game board.</a:t>
            </a:r>
          </a:p>
        </p:txBody>
      </p:sp>
      <p:sp>
        <p:nvSpPr>
          <p:cNvPr id="7" name="TextBox 6">
            <a:extLst>
              <a:ext uri="{FF2B5EF4-FFF2-40B4-BE49-F238E27FC236}">
                <a16:creationId xmlns:a16="http://schemas.microsoft.com/office/drawing/2014/main" id="{AF520B47-5523-0064-B065-1ECC0DFCDB64}"/>
              </a:ext>
            </a:extLst>
          </p:cNvPr>
          <p:cNvSpPr txBox="1">
            <a:spLocks noChangeArrowheads="1"/>
          </p:cNvSpPr>
          <p:nvPr/>
        </p:nvSpPr>
        <p:spPr bwMode="auto">
          <a:xfrm>
            <a:off x="0" y="2057400"/>
            <a:ext cx="6400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2</a:t>
            </a:r>
            <a:r>
              <a:rPr lang="en-US" altLang="en-US" sz="2000" b="1"/>
              <a:t>	</a:t>
            </a:r>
            <a:r>
              <a:rPr lang="en-US" altLang="en-US" sz="2000"/>
              <a:t>What percent of the square is shaded? Write your answer as a fraction, decimal and a percent</a:t>
            </a:r>
            <a:r>
              <a:rPr lang="en-US" altLang="en-US" sz="2000" b="1"/>
              <a:t>.</a:t>
            </a:r>
            <a:endParaRPr lang="en-US" altLang="en-US" sz="2000"/>
          </a:p>
        </p:txBody>
      </p:sp>
      <p:pic>
        <p:nvPicPr>
          <p:cNvPr id="20485" name="Picture 2">
            <a:extLst>
              <a:ext uri="{FF2B5EF4-FFF2-40B4-BE49-F238E27FC236}">
                <a16:creationId xmlns:a16="http://schemas.microsoft.com/office/drawing/2014/main" id="{2878F28F-7668-C0F0-A7C0-03936E138E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4150" y="914400"/>
            <a:ext cx="230505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D5099CB1-D418-086A-E088-349C9F4E5A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6388" y="5029200"/>
            <a:ext cx="59912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65AA2551-D115-71FD-3E83-2C7D98887148}"/>
              </a:ext>
            </a:extLst>
          </p:cNvPr>
          <p:cNvSpPr txBox="1">
            <a:spLocks noChangeArrowheads="1"/>
          </p:cNvSpPr>
          <p:nvPr/>
        </p:nvSpPr>
        <p:spPr bwMode="auto">
          <a:xfrm>
            <a:off x="0" y="3048000"/>
            <a:ext cx="914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3</a:t>
            </a:r>
            <a:r>
              <a:rPr lang="en-US" altLang="en-US" sz="2000"/>
              <a:t>	Hold a bean above the center of the square game board. Drop the bean so it falls on the game board. If it does not fall on the game board, drop it again until it does. Only count trials when the bean lands on the square. Record whether or not it fell in the shaded area of the square. When the bean lands in the shaded area record a “win”. If it falls in the unshaded area record a “loss”. Drop the bean on the board at least 10 times.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15B35E-2F28-72E7-A203-0B719364CAF2}"/>
              </a:ext>
            </a:extLst>
          </p:cNvPr>
          <p:cNvSpPr txBox="1"/>
          <p:nvPr/>
        </p:nvSpPr>
        <p:spPr>
          <a:xfrm>
            <a:off x="0" y="132806"/>
            <a:ext cx="9144000" cy="584775"/>
          </a:xfrm>
          <a:prstGeom prst="rect">
            <a:avLst/>
          </a:prstGeom>
          <a:noFill/>
        </p:spPr>
        <p:txBody>
          <a:bodyPr anchor="ctr">
            <a:spAutoFit/>
          </a:bodyPr>
          <a:lstStyle/>
          <a:p>
            <a:pPr eaLnBrk="1" fontAlgn="auto" hangingPunct="1">
              <a:spcBef>
                <a:spcPts val="0"/>
              </a:spcBef>
              <a:spcAft>
                <a:spcPts val="0"/>
              </a:spcAft>
              <a:tabLst>
                <a:tab pos="8923338" algn="r"/>
              </a:tabLst>
              <a:defRPr/>
            </a:pPr>
            <a:r>
              <a:rPr lang="en-US" sz="3200" b="1" dirty="0">
                <a:effectLst>
                  <a:glow rad="101600">
                    <a:schemeClr val="accent1">
                      <a:satMod val="175000"/>
                      <a:alpha val="40000"/>
                    </a:schemeClr>
                  </a:glow>
                </a:effectLst>
                <a:latin typeface="+mn-lt"/>
                <a:cs typeface="+mn-cs"/>
              </a:rPr>
              <a:t>Explore!	What Are My Chances of Winning?</a:t>
            </a:r>
          </a:p>
        </p:txBody>
      </p:sp>
      <p:sp>
        <p:nvSpPr>
          <p:cNvPr id="22531" name="TextBox 7">
            <a:extLst>
              <a:ext uri="{FF2B5EF4-FFF2-40B4-BE49-F238E27FC236}">
                <a16:creationId xmlns:a16="http://schemas.microsoft.com/office/drawing/2014/main" id="{4ADCD1D6-6626-E882-B60D-01A97030D9F5}"/>
              </a:ext>
            </a:extLst>
          </p:cNvPr>
          <p:cNvSpPr txBox="1">
            <a:spLocks noChangeArrowheads="1"/>
          </p:cNvSpPr>
          <p:nvPr/>
        </p:nvSpPr>
        <p:spPr bwMode="auto">
          <a:xfrm>
            <a:off x="0" y="914400"/>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4</a:t>
            </a:r>
            <a:r>
              <a:rPr lang="en-US" altLang="en-US" sz="2000"/>
              <a:t>	Find the experimental probability that a bean will land in the shaded area. </a:t>
            </a:r>
          </a:p>
        </p:txBody>
      </p:sp>
      <p:graphicFrame>
        <p:nvGraphicFramePr>
          <p:cNvPr id="22532" name="Object 9">
            <a:extLst>
              <a:ext uri="{FF2B5EF4-FFF2-40B4-BE49-F238E27FC236}">
                <a16:creationId xmlns:a16="http://schemas.microsoft.com/office/drawing/2014/main" id="{4BA30EEF-C80F-E6E0-6ECA-B123619D1719}"/>
              </a:ext>
            </a:extLst>
          </p:cNvPr>
          <p:cNvGraphicFramePr>
            <a:graphicFrameLocks noChangeAspect="1"/>
          </p:cNvGraphicFramePr>
          <p:nvPr/>
        </p:nvGraphicFramePr>
        <p:xfrm>
          <a:off x="990600" y="1447800"/>
          <a:ext cx="6248400" cy="660400"/>
        </p:xfrm>
        <a:graphic>
          <a:graphicData uri="http://schemas.openxmlformats.org/presentationml/2006/ole">
            <mc:AlternateContent xmlns:mc="http://schemas.openxmlformats.org/markup-compatibility/2006">
              <mc:Choice xmlns:v="urn:schemas-microsoft-com:vml" Requires="v">
                <p:oleObj name="Equation" r:id="rId3" imgW="143941800" imgH="15214600" progId="Equation.DSMT4">
                  <p:embed/>
                </p:oleObj>
              </mc:Choice>
              <mc:Fallback>
                <p:oleObj name="Equation" r:id="rId3" imgW="143941800" imgH="152146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447800"/>
                        <a:ext cx="62484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TextBox 12">
            <a:extLst>
              <a:ext uri="{FF2B5EF4-FFF2-40B4-BE49-F238E27FC236}">
                <a16:creationId xmlns:a16="http://schemas.microsoft.com/office/drawing/2014/main" id="{50FBC508-6239-6603-FD74-3F4AC09C7282}"/>
              </a:ext>
            </a:extLst>
          </p:cNvPr>
          <p:cNvSpPr txBox="1">
            <a:spLocks noChangeArrowheads="1"/>
          </p:cNvSpPr>
          <p:nvPr/>
        </p:nvSpPr>
        <p:spPr bwMode="auto">
          <a:xfrm>
            <a:off x="0" y="22098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5</a:t>
            </a:r>
            <a:r>
              <a:rPr lang="en-US" altLang="en-US" sz="2000"/>
              <a:t>	Find the theoretical probability a bean will land in the shaded area by answering these questions.</a:t>
            </a:r>
          </a:p>
        </p:txBody>
      </p:sp>
      <p:sp>
        <p:nvSpPr>
          <p:cNvPr id="14" name="Rectangle 13">
            <a:extLst>
              <a:ext uri="{FF2B5EF4-FFF2-40B4-BE49-F238E27FC236}">
                <a16:creationId xmlns:a16="http://schemas.microsoft.com/office/drawing/2014/main" id="{23D44E42-71F4-1A9F-736E-472893F93B94}"/>
              </a:ext>
            </a:extLst>
          </p:cNvPr>
          <p:cNvSpPr>
            <a:spLocks noChangeArrowheads="1"/>
          </p:cNvSpPr>
          <p:nvPr/>
        </p:nvSpPr>
        <p:spPr bwMode="auto">
          <a:xfrm>
            <a:off x="914400" y="3714750"/>
            <a:ext cx="731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t>a.	</a:t>
            </a:r>
            <a:r>
              <a:rPr lang="en-US" altLang="en-US" sz="2000"/>
              <a:t>Find the area of the shaded region.</a:t>
            </a:r>
          </a:p>
        </p:txBody>
      </p:sp>
      <p:sp>
        <p:nvSpPr>
          <p:cNvPr id="15" name="Rectangle 14">
            <a:extLst>
              <a:ext uri="{FF2B5EF4-FFF2-40B4-BE49-F238E27FC236}">
                <a16:creationId xmlns:a16="http://schemas.microsoft.com/office/drawing/2014/main" id="{981436E9-052D-77C3-468A-335F621D93D5}"/>
              </a:ext>
            </a:extLst>
          </p:cNvPr>
          <p:cNvSpPr>
            <a:spLocks noChangeArrowheads="1"/>
          </p:cNvSpPr>
          <p:nvPr/>
        </p:nvSpPr>
        <p:spPr bwMode="auto">
          <a:xfrm>
            <a:off x="914400" y="4122738"/>
            <a:ext cx="731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t>b.	</a:t>
            </a:r>
            <a:r>
              <a:rPr lang="en-US" altLang="en-US" sz="2000"/>
              <a:t>Find the area of the entire square. </a:t>
            </a:r>
          </a:p>
        </p:txBody>
      </p:sp>
      <p:sp>
        <p:nvSpPr>
          <p:cNvPr id="16" name="Rectangle 15">
            <a:extLst>
              <a:ext uri="{FF2B5EF4-FFF2-40B4-BE49-F238E27FC236}">
                <a16:creationId xmlns:a16="http://schemas.microsoft.com/office/drawing/2014/main" id="{78632787-895D-E737-2ED6-992D48536B2F}"/>
              </a:ext>
            </a:extLst>
          </p:cNvPr>
          <p:cNvSpPr>
            <a:spLocks noChangeArrowheads="1"/>
          </p:cNvSpPr>
          <p:nvPr/>
        </p:nvSpPr>
        <p:spPr bwMode="auto">
          <a:xfrm>
            <a:off x="914400" y="4540250"/>
            <a:ext cx="7315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t>c.	</a:t>
            </a:r>
            <a:r>
              <a:rPr lang="en-US" altLang="en-US" sz="2000"/>
              <a:t>Find the theoretical probability the bean lands in the shaded area. Write your answer as a fraction, decimal and percent. </a:t>
            </a:r>
          </a:p>
        </p:txBody>
      </p:sp>
      <p:graphicFrame>
        <p:nvGraphicFramePr>
          <p:cNvPr id="32771" name="Object 3">
            <a:extLst>
              <a:ext uri="{FF2B5EF4-FFF2-40B4-BE49-F238E27FC236}">
                <a16:creationId xmlns:a16="http://schemas.microsoft.com/office/drawing/2014/main" id="{B105F021-0F42-7CD5-3543-01A554775FCE}"/>
              </a:ext>
            </a:extLst>
          </p:cNvPr>
          <p:cNvGraphicFramePr>
            <a:graphicFrameLocks noChangeAspect="1"/>
          </p:cNvGraphicFramePr>
          <p:nvPr/>
        </p:nvGraphicFramePr>
        <p:xfrm>
          <a:off x="990600" y="2971800"/>
          <a:ext cx="5219700" cy="660400"/>
        </p:xfrm>
        <a:graphic>
          <a:graphicData uri="http://schemas.openxmlformats.org/presentationml/2006/ole">
            <mc:AlternateContent xmlns:mc="http://schemas.openxmlformats.org/markup-compatibility/2006">
              <mc:Choice xmlns:v="urn:schemas-microsoft-com:vml" Requires="v">
                <p:oleObj name="Equation" r:id="rId5" imgW="120243600" imgH="15214600" progId="Equation.DSMT4">
                  <p:embed/>
                </p:oleObj>
              </mc:Choice>
              <mc:Fallback>
                <p:oleObj name="Equation" r:id="rId5" imgW="120243600" imgH="15214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971800"/>
                        <a:ext cx="52197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TextBox 16">
            <a:extLst>
              <a:ext uri="{FF2B5EF4-FFF2-40B4-BE49-F238E27FC236}">
                <a16:creationId xmlns:a16="http://schemas.microsoft.com/office/drawing/2014/main" id="{10C09195-F682-9613-ACD4-C92D46D230CB}"/>
              </a:ext>
            </a:extLst>
          </p:cNvPr>
          <p:cNvSpPr txBox="1">
            <a:spLocks noChangeArrowheads="1"/>
          </p:cNvSpPr>
          <p:nvPr/>
        </p:nvSpPr>
        <p:spPr bwMode="auto">
          <a:xfrm>
            <a:off x="0" y="5324475"/>
            <a:ext cx="91440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6</a:t>
            </a:r>
            <a:r>
              <a:rPr lang="en-US" altLang="en-US" sz="2000"/>
              <a:t>	How do your answers in </a:t>
            </a:r>
            <a:r>
              <a:rPr lang="en-US" altLang="en-US" sz="2000" b="1"/>
              <a:t>Step 2 and Step 5c</a:t>
            </a:r>
            <a:r>
              <a:rPr lang="en-US" altLang="en-US" sz="2000"/>
              <a:t> compare? Explain your </a:t>
            </a:r>
          </a:p>
          <a:p>
            <a:pPr eaLnBrk="1" hangingPunct="1">
              <a:spcBef>
                <a:spcPct val="0"/>
              </a:spcBef>
              <a:buFontTx/>
              <a:buNone/>
            </a:pPr>
            <a:r>
              <a:rPr lang="en-US" altLang="en-US" sz="2000"/>
              <a:t>              reasoning.</a:t>
            </a:r>
          </a:p>
        </p:txBody>
      </p:sp>
      <p:sp>
        <p:nvSpPr>
          <p:cNvPr id="18" name="TextBox 17">
            <a:extLst>
              <a:ext uri="{FF2B5EF4-FFF2-40B4-BE49-F238E27FC236}">
                <a16:creationId xmlns:a16="http://schemas.microsoft.com/office/drawing/2014/main" id="{55DDDD27-C2C6-8D27-0D2B-B9144593CA64}"/>
              </a:ext>
            </a:extLst>
          </p:cNvPr>
          <p:cNvSpPr txBox="1">
            <a:spLocks noChangeArrowheads="1"/>
          </p:cNvSpPr>
          <p:nvPr/>
        </p:nvSpPr>
        <p:spPr bwMode="auto">
          <a:xfrm>
            <a:off x="11113" y="6024563"/>
            <a:ext cx="91440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1">
                <a:solidFill>
                  <a:schemeClr val="accent1"/>
                </a:solidFill>
              </a:rPr>
              <a:t>Step 7</a:t>
            </a:r>
            <a:r>
              <a:rPr lang="en-US" altLang="en-US" sz="2000"/>
              <a:t>	Create a game board that has a     chance of winning. Explain how you know you have a 25% chance of winning.</a:t>
            </a:r>
          </a:p>
        </p:txBody>
      </p:sp>
      <p:graphicFrame>
        <p:nvGraphicFramePr>
          <p:cNvPr id="19" name="Object 18">
            <a:extLst>
              <a:ext uri="{FF2B5EF4-FFF2-40B4-BE49-F238E27FC236}">
                <a16:creationId xmlns:a16="http://schemas.microsoft.com/office/drawing/2014/main" id="{49E05E33-15E5-E6FF-4256-6562A01F169E}"/>
              </a:ext>
            </a:extLst>
          </p:cNvPr>
          <p:cNvGraphicFramePr>
            <a:graphicFrameLocks noChangeAspect="1"/>
          </p:cNvGraphicFramePr>
          <p:nvPr/>
        </p:nvGraphicFramePr>
        <p:xfrm>
          <a:off x="4221163" y="5976938"/>
          <a:ext cx="165100" cy="469900"/>
        </p:xfrm>
        <a:graphic>
          <a:graphicData uri="http://schemas.openxmlformats.org/presentationml/2006/ole">
            <mc:AlternateContent xmlns:mc="http://schemas.openxmlformats.org/markup-compatibility/2006">
              <mc:Choice xmlns:v="urn:schemas-microsoft-com:vml" Requires="v">
                <p:oleObj name="Equation" r:id="rId7" imgW="3797300" imgH="10820400" progId="Equation.DSMT4">
                  <p:embed/>
                </p:oleObj>
              </mc:Choice>
              <mc:Fallback>
                <p:oleObj name="Equation" r:id="rId7" imgW="3797300" imgH="10820400" progId="Equation.DSMT4">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21163" y="5976938"/>
                        <a:ext cx="1651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831CC2-1BA9-013A-0404-16D58531B2C2}"/>
              </a:ext>
            </a:extLst>
          </p:cNvPr>
          <p:cNvSpPr>
            <a:spLocks noGrp="1"/>
          </p:cNvSpPr>
          <p:nvPr>
            <p:ph idx="1"/>
          </p:nvPr>
        </p:nvSpPr>
        <p:spPr>
          <a:xfrm>
            <a:off x="457200" y="914400"/>
            <a:ext cx="8229600" cy="4525963"/>
          </a:xfrm>
        </p:spPr>
        <p:txBody>
          <a:bodyPr/>
          <a:lstStyle/>
          <a:p>
            <a:pPr marL="0" indent="0" eaLnBrk="1" hangingPunct="1">
              <a:spcBef>
                <a:spcPct val="0"/>
              </a:spcBef>
              <a:buFont typeface="Arial" panose="020B0604020202020204" pitchFamily="34" charset="0"/>
              <a:buNone/>
            </a:pPr>
            <a:r>
              <a:rPr lang="en-US" altLang="en-US" sz="2400" b="1" i="1">
                <a:solidFill>
                  <a:schemeClr val="tx2"/>
                </a:solidFill>
              </a:rPr>
              <a:t>Geometric Probability</a:t>
            </a:r>
          </a:p>
          <a:p>
            <a:pPr marL="0" indent="0" eaLnBrk="1" hangingPunct="1">
              <a:spcBef>
                <a:spcPct val="0"/>
              </a:spcBef>
              <a:buFont typeface="Arial" panose="020B0604020202020204" pitchFamily="34" charset="0"/>
              <a:buNone/>
            </a:pPr>
            <a:r>
              <a:rPr lang="en-US" altLang="en-US" sz="2400"/>
              <a:t>Ratios of lengths or areas used to find the likelihood of an event.</a:t>
            </a:r>
          </a:p>
        </p:txBody>
      </p:sp>
      <p:sp>
        <p:nvSpPr>
          <p:cNvPr id="24579" name="Title 2">
            <a:extLst>
              <a:ext uri="{FF2B5EF4-FFF2-40B4-BE49-F238E27FC236}">
                <a16:creationId xmlns:a16="http://schemas.microsoft.com/office/drawing/2014/main" id="{311CA1D6-E3DE-8A86-9F05-5EE9FAE2598A}"/>
              </a:ext>
            </a:extLst>
          </p:cNvPr>
          <p:cNvSpPr>
            <a:spLocks noGrp="1"/>
          </p:cNvSpPr>
          <p:nvPr>
            <p:ph type="title"/>
          </p:nvPr>
        </p:nvSpPr>
        <p:spPr>
          <a:xfrm>
            <a:off x="457200" y="0"/>
            <a:ext cx="8229600" cy="850900"/>
          </a:xfrm>
        </p:spPr>
        <p:txBody>
          <a:bodyPr/>
          <a:lstStyle/>
          <a:p>
            <a:pPr eaLnBrk="1" hangingPunct="1"/>
            <a:r>
              <a:rPr lang="en-US" altLang="en-US" sz="4000" b="1"/>
              <a:t>Vocabulary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9E384BA-F8E7-B22F-9BBA-1C6867EDF64D}"/>
              </a:ext>
            </a:extLst>
          </p:cNvPr>
          <p:cNvSpPr>
            <a:spLocks noGrp="1"/>
          </p:cNvSpPr>
          <p:nvPr>
            <p:ph idx="1"/>
          </p:nvPr>
        </p:nvSpPr>
        <p:spPr>
          <a:xfrm>
            <a:off x="457200" y="914400"/>
            <a:ext cx="8229600" cy="5683250"/>
          </a:xfrm>
        </p:spPr>
        <p:txBody>
          <a:bodyPr/>
          <a:lstStyle/>
          <a:p>
            <a:pPr marL="0" indent="0" eaLnBrk="1" hangingPunct="1">
              <a:spcBef>
                <a:spcPct val="0"/>
              </a:spcBef>
              <a:buFont typeface="Arial" panose="020B0604020202020204" pitchFamily="34" charset="0"/>
              <a:buNone/>
              <a:tabLst>
                <a:tab pos="4062413" algn="l"/>
              </a:tabLst>
            </a:pPr>
            <a:r>
              <a:rPr lang="en-US" altLang="en-US" sz="2000" b="1"/>
              <a:t>William just finished painting 40 feet of fence along the side</a:t>
            </a:r>
          </a:p>
          <a:p>
            <a:pPr marL="0" indent="0" eaLnBrk="1" hangingPunct="1">
              <a:spcBef>
                <a:spcPct val="0"/>
              </a:spcBef>
              <a:buFont typeface="Arial" panose="020B0604020202020204" pitchFamily="34" charset="0"/>
              <a:buNone/>
              <a:tabLst>
                <a:tab pos="4062413" algn="l"/>
              </a:tabLst>
            </a:pPr>
            <a:r>
              <a:rPr lang="en-US" altLang="en-US" sz="2000" b="1"/>
              <a:t>of his house. He still has 50 feet left to paint. A bird landed</a:t>
            </a:r>
          </a:p>
          <a:p>
            <a:pPr marL="0" indent="0" eaLnBrk="1" hangingPunct="1">
              <a:spcBef>
                <a:spcPct val="0"/>
              </a:spcBef>
              <a:buFont typeface="Arial" panose="020B0604020202020204" pitchFamily="34" charset="0"/>
              <a:buNone/>
              <a:tabLst>
                <a:tab pos="4062413" algn="l"/>
              </a:tabLst>
            </a:pPr>
            <a:r>
              <a:rPr lang="en-US" altLang="en-US" sz="2000" b="1"/>
              <a:t>on the fence. What is the probability the bird landed on the</a:t>
            </a:r>
          </a:p>
          <a:p>
            <a:pPr marL="0" indent="0" eaLnBrk="1" hangingPunct="1">
              <a:spcBef>
                <a:spcPct val="0"/>
              </a:spcBef>
              <a:buFont typeface="Arial" panose="020B0604020202020204" pitchFamily="34" charset="0"/>
              <a:buNone/>
              <a:tabLst>
                <a:tab pos="4062413" algn="l"/>
              </a:tabLst>
            </a:pPr>
            <a:r>
              <a:rPr lang="en-US" altLang="en-US" sz="2000" b="1"/>
              <a:t>painted part of the fence?</a:t>
            </a:r>
          </a:p>
          <a:p>
            <a:pPr marL="0" indent="0" eaLnBrk="1" hangingPunct="1">
              <a:spcBef>
                <a:spcPct val="0"/>
              </a:spcBef>
              <a:buFont typeface="Arial" panose="020B0604020202020204" pitchFamily="34" charset="0"/>
              <a:buNone/>
              <a:tabLst>
                <a:tab pos="4062413" algn="l"/>
              </a:tabLst>
            </a:pPr>
            <a:endParaRPr lang="en-US" altLang="en-US" sz="2000" b="1"/>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Find the ratio of the painted length of fence to the total length of fence.</a:t>
            </a:r>
          </a:p>
          <a:p>
            <a:pPr marL="0" indent="0" eaLnBrk="1" hangingPunct="1">
              <a:spcBef>
                <a:spcPct val="0"/>
              </a:spcBef>
              <a:buFont typeface="Arial" panose="020B0604020202020204" pitchFamily="34" charset="0"/>
              <a:buNone/>
              <a:tabLst>
                <a:tab pos="4062413"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The painted length is 40 feet.</a:t>
            </a:r>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The unpainted length is 50 feet.</a:t>
            </a:r>
          </a:p>
          <a:p>
            <a:pPr marL="0" indent="0" eaLnBrk="1" hangingPunct="1">
              <a:spcBef>
                <a:spcPct val="0"/>
              </a:spcBef>
              <a:buFont typeface="Arial" panose="020B0604020202020204" pitchFamily="34" charset="0"/>
              <a:buNone/>
              <a:tabLst>
                <a:tab pos="4062413"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Find the entire length of the fence.	</a:t>
            </a:r>
            <a:r>
              <a:rPr lang="en-US" altLang="en-US" sz="2000"/>
              <a:t>40 + 50 = 90 feet</a:t>
            </a:r>
            <a:endParaRPr lang="en-US" altLang="en-US" sz="2000" b="1">
              <a:solidFill>
                <a:schemeClr val="tx2"/>
              </a:solidFill>
            </a:endParaRPr>
          </a:p>
          <a:p>
            <a:pPr marL="0" indent="0" eaLnBrk="1" hangingPunct="1">
              <a:spcBef>
                <a:spcPct val="0"/>
              </a:spcBef>
              <a:buFont typeface="Arial" panose="020B0604020202020204" pitchFamily="34" charset="0"/>
              <a:buNone/>
              <a:tabLst>
                <a:tab pos="4062413" algn="l"/>
              </a:tabLst>
            </a:pPr>
            <a:endParaRPr lang="en-US" altLang="en-US" sz="1000" b="1">
              <a:solidFill>
                <a:schemeClr val="tx2"/>
              </a:solidFill>
            </a:endParaRPr>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Find the probability.</a:t>
            </a:r>
          </a:p>
          <a:p>
            <a:pPr marL="0" indent="0" eaLnBrk="1" hangingPunct="1">
              <a:spcBef>
                <a:spcPct val="0"/>
              </a:spcBef>
              <a:buFont typeface="Arial" panose="020B0604020202020204" pitchFamily="34" charset="0"/>
              <a:buNone/>
              <a:tabLst>
                <a:tab pos="4062413" algn="l"/>
              </a:tabLst>
            </a:pPr>
            <a:endParaRPr lang="en-US" altLang="en-US" sz="3000" b="1">
              <a:solidFill>
                <a:schemeClr val="tx2"/>
              </a:solidFill>
            </a:endParaRPr>
          </a:p>
          <a:p>
            <a:pPr marL="0" indent="0" eaLnBrk="1" hangingPunct="1">
              <a:spcBef>
                <a:spcPct val="0"/>
              </a:spcBef>
              <a:buFont typeface="Arial" panose="020B0604020202020204" pitchFamily="34" charset="0"/>
              <a:buNone/>
              <a:tabLst>
                <a:tab pos="4062413" algn="l"/>
              </a:tabLst>
            </a:pPr>
            <a:r>
              <a:rPr lang="en-US" altLang="en-US" sz="2000" b="1">
                <a:solidFill>
                  <a:schemeClr val="tx2"/>
                </a:solidFill>
              </a:rPr>
              <a:t>The probability the bird landed on the painted part of the fence is     .</a:t>
            </a:r>
          </a:p>
        </p:txBody>
      </p:sp>
      <p:sp>
        <p:nvSpPr>
          <p:cNvPr id="26627" name="Title 3">
            <a:extLst>
              <a:ext uri="{FF2B5EF4-FFF2-40B4-BE49-F238E27FC236}">
                <a16:creationId xmlns:a16="http://schemas.microsoft.com/office/drawing/2014/main" id="{B6F3F0FB-D10B-B4F5-7E13-40586A10271B}"/>
              </a:ext>
            </a:extLst>
          </p:cNvPr>
          <p:cNvSpPr txBox="1">
            <a:spLocks/>
          </p:cNvSpPr>
          <p:nvPr/>
        </p:nvSpPr>
        <p:spPr bwMode="auto">
          <a:xfrm>
            <a:off x="457200" y="0"/>
            <a:ext cx="82296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000" b="1"/>
              <a:t>Example 1</a:t>
            </a:r>
          </a:p>
        </p:txBody>
      </p:sp>
      <p:pic>
        <p:nvPicPr>
          <p:cNvPr id="26628" name="Picture 10">
            <a:extLst>
              <a:ext uri="{FF2B5EF4-FFF2-40B4-BE49-F238E27FC236}">
                <a16:creationId xmlns:a16="http://schemas.microsoft.com/office/drawing/2014/main" id="{42058E60-13FA-63B0-5B47-1D67890CD7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0275" y="527050"/>
            <a:ext cx="1643063" cy="177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2" name="Object 11">
            <a:extLst>
              <a:ext uri="{FF2B5EF4-FFF2-40B4-BE49-F238E27FC236}">
                <a16:creationId xmlns:a16="http://schemas.microsoft.com/office/drawing/2014/main" id="{97F56C2E-21A2-1534-6F6C-D275EB1C2D7A}"/>
              </a:ext>
            </a:extLst>
          </p:cNvPr>
          <p:cNvGraphicFramePr>
            <a:graphicFrameLocks noChangeAspect="1"/>
          </p:cNvGraphicFramePr>
          <p:nvPr/>
        </p:nvGraphicFramePr>
        <p:xfrm>
          <a:off x="1435100" y="3009900"/>
          <a:ext cx="6273800" cy="660400"/>
        </p:xfrm>
        <a:graphic>
          <a:graphicData uri="http://schemas.openxmlformats.org/presentationml/2006/ole">
            <mc:AlternateContent xmlns:mc="http://schemas.openxmlformats.org/markup-compatibility/2006">
              <mc:Choice xmlns:v="urn:schemas-microsoft-com:vml" Requires="v">
                <p:oleObj name="Equation" r:id="rId4" imgW="144526000" imgH="15214600" progId="Equation.DSMT4">
                  <p:embed/>
                </p:oleObj>
              </mc:Choice>
              <mc:Fallback>
                <p:oleObj name="Equation" r:id="rId4" imgW="144526000" imgH="1521460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5100" y="3009900"/>
                        <a:ext cx="62738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61" name="Picture 13">
            <a:extLst>
              <a:ext uri="{FF2B5EF4-FFF2-40B4-BE49-F238E27FC236}">
                <a16:creationId xmlns:a16="http://schemas.microsoft.com/office/drawing/2014/main" id="{90B9C94D-8241-28E7-0311-681CD19AFFD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89463" y="4098925"/>
            <a:ext cx="3154362"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 name="Object 12">
            <a:extLst>
              <a:ext uri="{FF2B5EF4-FFF2-40B4-BE49-F238E27FC236}">
                <a16:creationId xmlns:a16="http://schemas.microsoft.com/office/drawing/2014/main" id="{3662F536-9BC9-E8DD-29C8-BBAF8E9CC281}"/>
              </a:ext>
            </a:extLst>
          </p:cNvPr>
          <p:cNvGraphicFramePr>
            <a:graphicFrameLocks noChangeAspect="1"/>
          </p:cNvGraphicFramePr>
          <p:nvPr/>
        </p:nvGraphicFramePr>
        <p:xfrm>
          <a:off x="4597400" y="5245100"/>
          <a:ext cx="4343400" cy="609600"/>
        </p:xfrm>
        <a:graphic>
          <a:graphicData uri="http://schemas.openxmlformats.org/presentationml/2006/ole">
            <mc:AlternateContent xmlns:mc="http://schemas.openxmlformats.org/markup-compatibility/2006">
              <mc:Choice xmlns:v="urn:schemas-microsoft-com:vml" Requires="v">
                <p:oleObj name="Equation" r:id="rId7" imgW="100063300" imgH="14046200" progId="Equation.DSMT4">
                  <p:embed/>
                </p:oleObj>
              </mc:Choice>
              <mc:Fallback>
                <p:oleObj name="Equation" r:id="rId7" imgW="100063300" imgH="1404620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97400" y="5245100"/>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63" name="Object 15">
            <a:extLst>
              <a:ext uri="{FF2B5EF4-FFF2-40B4-BE49-F238E27FC236}">
                <a16:creationId xmlns:a16="http://schemas.microsoft.com/office/drawing/2014/main" id="{20F927BC-472D-1064-4C2A-3E06827EED14}"/>
              </a:ext>
            </a:extLst>
          </p:cNvPr>
          <p:cNvGraphicFramePr>
            <a:graphicFrameLocks noChangeAspect="1"/>
          </p:cNvGraphicFramePr>
          <p:nvPr/>
        </p:nvGraphicFramePr>
        <p:xfrm>
          <a:off x="7729538" y="6010275"/>
          <a:ext cx="190500" cy="609600"/>
        </p:xfrm>
        <a:graphic>
          <a:graphicData uri="http://schemas.openxmlformats.org/presentationml/2006/ole">
            <mc:AlternateContent xmlns:mc="http://schemas.openxmlformats.org/markup-compatibility/2006">
              <mc:Choice xmlns:v="urn:schemas-microsoft-com:vml" Requires="v">
                <p:oleObj name="Equation" r:id="rId9" imgW="4394200" imgH="14046200" progId="Equation.DSMT4">
                  <p:embed/>
                </p:oleObj>
              </mc:Choice>
              <mc:Fallback>
                <p:oleObj name="Equation" r:id="rId9" imgW="4394200" imgH="140462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29538" y="6010275"/>
                        <a:ext cx="190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0" name="Straight Connector 19">
            <a:extLst>
              <a:ext uri="{FF2B5EF4-FFF2-40B4-BE49-F238E27FC236}">
                <a16:creationId xmlns:a16="http://schemas.microsoft.com/office/drawing/2014/main" id="{AD57AE65-4F52-494A-DF29-AFDE11607150}"/>
              </a:ext>
            </a:extLst>
          </p:cNvPr>
          <p:cNvCxnSpPr/>
          <p:nvPr/>
        </p:nvCxnSpPr>
        <p:spPr>
          <a:xfrm>
            <a:off x="8078788" y="5254625"/>
            <a:ext cx="457200" cy="2286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6C00E34-FD0A-AED0-445E-76AF1A050B93}"/>
              </a:ext>
            </a:extLst>
          </p:cNvPr>
          <p:cNvCxnSpPr/>
          <p:nvPr/>
        </p:nvCxnSpPr>
        <p:spPr>
          <a:xfrm>
            <a:off x="8069263" y="5614988"/>
            <a:ext cx="457200" cy="22860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6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15" end="1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7" end="17"/>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AFB6DFA0-19E0-5F52-E0D5-CBC9184449F1}"/>
              </a:ext>
            </a:extLst>
          </p:cNvPr>
          <p:cNvSpPr>
            <a:spLocks noGrp="1"/>
          </p:cNvSpPr>
          <p:nvPr>
            <p:ph type="title"/>
          </p:nvPr>
        </p:nvSpPr>
        <p:spPr/>
        <p:txBody>
          <a:bodyPr/>
          <a:lstStyle/>
          <a:p>
            <a:r>
              <a:rPr lang="en-US" altLang="en-US" sz="4000" b="1"/>
              <a:t>Extra Example 1</a:t>
            </a:r>
          </a:p>
        </p:txBody>
      </p:sp>
      <p:sp>
        <p:nvSpPr>
          <p:cNvPr id="28675" name="Content Placeholder 2">
            <a:extLst>
              <a:ext uri="{FF2B5EF4-FFF2-40B4-BE49-F238E27FC236}">
                <a16:creationId xmlns:a16="http://schemas.microsoft.com/office/drawing/2014/main" id="{30A36510-4D2B-9FE4-E8A0-5EACEAF9C328}"/>
              </a:ext>
            </a:extLst>
          </p:cNvPr>
          <p:cNvSpPr>
            <a:spLocks noGrp="1"/>
          </p:cNvSpPr>
          <p:nvPr>
            <p:ph idx="1"/>
          </p:nvPr>
        </p:nvSpPr>
        <p:spPr/>
        <p:txBody>
          <a:bodyPr/>
          <a:lstStyle/>
          <a:p>
            <a:pPr marL="0" indent="0">
              <a:buFont typeface="Arial" panose="020B0604020202020204" pitchFamily="34" charset="0"/>
              <a:buNone/>
            </a:pPr>
            <a:r>
              <a:rPr lang="en-US" altLang="en-US" sz="2400" b="1"/>
              <a:t>Mike just finished painting 20 feet of fence along the side of his house. He still has 40 feet left to paint. A bird landed on the fence. What is the probability the bird landed on the painted part of the fence? </a:t>
            </a:r>
            <a:r>
              <a:rPr lang="en-US" altLang="en-US" sz="2400"/>
              <a:t>	</a:t>
            </a:r>
          </a:p>
        </p:txBody>
      </p:sp>
      <p:sp>
        <p:nvSpPr>
          <p:cNvPr id="4" name="TextBox 3">
            <a:extLst>
              <a:ext uri="{FF2B5EF4-FFF2-40B4-BE49-F238E27FC236}">
                <a16:creationId xmlns:a16="http://schemas.microsoft.com/office/drawing/2014/main" id="{3EF3E29C-993E-CDF7-9BEE-C16532284B46}"/>
              </a:ext>
            </a:extLst>
          </p:cNvPr>
          <p:cNvSpPr txBox="1">
            <a:spLocks noRot="1" noChangeAspect="1" noMove="1" noResize="1" noEditPoints="1" noAdjustHandles="1" noChangeArrowheads="1" noChangeShapeType="1" noTextEdit="1"/>
          </p:cNvSpPr>
          <p:nvPr/>
        </p:nvSpPr>
        <p:spPr>
          <a:xfrm>
            <a:off x="8361123" y="5455595"/>
            <a:ext cx="325677" cy="670568"/>
          </a:xfrm>
          <a:prstGeom prst="rect">
            <a:avLst/>
          </a:prstGeom>
          <a:blipFill rotWithShape="1">
            <a:blip r:embed="rId2"/>
            <a:stretch>
              <a:fillRect/>
            </a:stretch>
          </a:blipFill>
        </p:spPr>
        <p:txBody>
          <a:bodyPr/>
          <a:lstStyle/>
          <a:p>
            <a:pPr eaLnBrk="1" hangingPunct="1">
              <a:defRPr/>
            </a:pPr>
            <a:r>
              <a:rPr lang="en-US">
                <a:no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3EC20E-9744-8D1B-80F0-08AD9171CF3E}"/>
              </a:ext>
            </a:extLst>
          </p:cNvPr>
          <p:cNvSpPr>
            <a:spLocks noGrp="1"/>
          </p:cNvSpPr>
          <p:nvPr>
            <p:ph idx="1"/>
          </p:nvPr>
        </p:nvSpPr>
        <p:spPr>
          <a:xfrm>
            <a:off x="457200" y="914400"/>
            <a:ext cx="8397875" cy="5567363"/>
          </a:xfrm>
        </p:spPr>
        <p:txBody>
          <a:bodyPr/>
          <a:lstStyle/>
          <a:p>
            <a:pPr marL="0" indent="0" eaLnBrk="1" hangingPunct="1">
              <a:spcBef>
                <a:spcPct val="0"/>
              </a:spcBef>
              <a:buFont typeface="Arial" panose="020B0604020202020204" pitchFamily="34" charset="0"/>
              <a:buNone/>
              <a:tabLst>
                <a:tab pos="4572000" algn="l"/>
              </a:tabLst>
            </a:pPr>
            <a:r>
              <a:rPr lang="en-US" altLang="en-US" sz="2000" b="1"/>
              <a:t>What is the probability that a dart hitting the board below will land in the red triangle?</a:t>
            </a:r>
          </a:p>
          <a:p>
            <a:pPr marL="0" indent="0" eaLnBrk="1" hangingPunct="1">
              <a:spcBef>
                <a:spcPct val="0"/>
              </a:spcBef>
              <a:buFont typeface="Arial" panose="020B0604020202020204" pitchFamily="34" charset="0"/>
              <a:buNone/>
              <a:tabLst>
                <a:tab pos="4572000" algn="l"/>
              </a:tabLst>
            </a:pPr>
            <a:endParaRPr lang="en-US" altLang="en-US" sz="2000" b="1"/>
          </a:p>
          <a:p>
            <a:pPr marL="0" indent="0" eaLnBrk="1" hangingPunct="1">
              <a:spcBef>
                <a:spcPct val="0"/>
              </a:spcBef>
              <a:buFont typeface="Arial" panose="020B0604020202020204" pitchFamily="34" charset="0"/>
              <a:buNone/>
              <a:tabLst>
                <a:tab pos="4572000" algn="l"/>
              </a:tabLst>
            </a:pPr>
            <a:endParaRPr lang="en-US" altLang="en-US" sz="2000" b="1"/>
          </a:p>
          <a:p>
            <a:pPr marL="0" indent="0" eaLnBrk="1" hangingPunct="1">
              <a:spcBef>
                <a:spcPct val="0"/>
              </a:spcBef>
              <a:buFont typeface="Arial" panose="020B0604020202020204" pitchFamily="34" charset="0"/>
              <a:buNone/>
              <a:tabLst>
                <a:tab pos="4572000" algn="l"/>
              </a:tabLst>
            </a:pPr>
            <a:endParaRPr lang="en-US" altLang="en-US" sz="2000" b="1"/>
          </a:p>
          <a:p>
            <a:pPr marL="0" indent="0" eaLnBrk="1" hangingPunct="1">
              <a:spcBef>
                <a:spcPct val="0"/>
              </a:spcBef>
              <a:buFont typeface="Arial" panose="020B0604020202020204" pitchFamily="34" charset="0"/>
              <a:buNone/>
              <a:tabLst>
                <a:tab pos="4572000" algn="l"/>
              </a:tabLst>
            </a:pPr>
            <a:endParaRPr lang="en-US" altLang="en-US" sz="2000" b="1"/>
          </a:p>
          <a:p>
            <a:pPr marL="0" indent="0" eaLnBrk="1" hangingPunct="1">
              <a:spcBef>
                <a:spcPct val="0"/>
              </a:spcBef>
              <a:buFont typeface="Arial" panose="020B0604020202020204" pitchFamily="34" charset="0"/>
              <a:buNone/>
              <a:tabLst>
                <a:tab pos="4572000" algn="l"/>
              </a:tabLst>
            </a:pPr>
            <a:endParaRPr lang="en-US" altLang="en-US" sz="2000" b="1"/>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r>
              <a:rPr lang="en-US" altLang="en-US" sz="2000" b="1">
                <a:solidFill>
                  <a:schemeClr val="tx2"/>
                </a:solidFill>
              </a:rPr>
              <a:t>The base of the red triangle is 4 and its height is 3 (same as the rectangle).</a:t>
            </a:r>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r>
              <a:rPr lang="en-US" altLang="en-US" sz="2000" b="1">
                <a:solidFill>
                  <a:schemeClr val="tx2"/>
                </a:solidFill>
              </a:rPr>
              <a:t>Find the area of the red triangle.</a:t>
            </a:r>
            <a:r>
              <a:rPr lang="en-US" altLang="en-US" sz="2000"/>
              <a:t>	   </a:t>
            </a:r>
            <a:r>
              <a:rPr lang="en-US" altLang="en-US" sz="2000">
                <a:sym typeface="Symbol" pitchFamily="2" charset="2"/>
              </a:rPr>
              <a:t> 4  3 = 6 </a:t>
            </a:r>
            <a:r>
              <a:rPr lang="en-US" altLang="en-US" sz="2000" i="1">
                <a:sym typeface="Symbol" pitchFamily="2" charset="2"/>
              </a:rPr>
              <a:t>ft</a:t>
            </a:r>
            <a:r>
              <a:rPr lang="en-US" altLang="en-US" sz="2000" baseline="30000">
                <a:sym typeface="Symbol" pitchFamily="2" charset="2"/>
              </a:rPr>
              <a:t>2</a:t>
            </a:r>
            <a:r>
              <a:rPr lang="en-US" altLang="en-US" sz="2000" b="1">
                <a:solidFill>
                  <a:schemeClr val="tx2"/>
                </a:solidFill>
              </a:rPr>
              <a:t>	</a:t>
            </a:r>
          </a:p>
          <a:p>
            <a:pPr marL="0" indent="0" eaLnBrk="1" hangingPunct="1">
              <a:spcBef>
                <a:spcPct val="0"/>
              </a:spcBef>
              <a:buFont typeface="Arial" panose="020B0604020202020204" pitchFamily="34" charset="0"/>
              <a:buNone/>
              <a:tabLst>
                <a:tab pos="4572000"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572000" algn="l"/>
              </a:tabLst>
            </a:pPr>
            <a:r>
              <a:rPr lang="en-US" altLang="en-US" sz="2000" b="1">
                <a:solidFill>
                  <a:schemeClr val="tx2"/>
                </a:solidFill>
              </a:rPr>
              <a:t>Find the area of the rectangle.</a:t>
            </a:r>
            <a:r>
              <a:rPr lang="en-US" altLang="en-US" sz="2000"/>
              <a:t>	4 </a:t>
            </a:r>
            <a:r>
              <a:rPr lang="en-US" altLang="en-US" sz="2000">
                <a:sym typeface="Symbol" pitchFamily="2" charset="2"/>
              </a:rPr>
              <a:t> 3 = 12 </a:t>
            </a:r>
            <a:r>
              <a:rPr lang="en-US" altLang="en-US" sz="2000" i="1">
                <a:sym typeface="Symbol" pitchFamily="2" charset="2"/>
              </a:rPr>
              <a:t>ft</a:t>
            </a:r>
            <a:r>
              <a:rPr lang="en-US" altLang="en-US" sz="2000" baseline="30000">
                <a:sym typeface="Symbol" pitchFamily="2" charset="2"/>
              </a:rPr>
              <a:t>2</a:t>
            </a:r>
            <a:r>
              <a:rPr lang="en-US" altLang="en-US" sz="2000"/>
              <a:t> </a:t>
            </a:r>
          </a:p>
        </p:txBody>
      </p:sp>
      <p:sp>
        <p:nvSpPr>
          <p:cNvPr id="29699" name="Title 3">
            <a:extLst>
              <a:ext uri="{FF2B5EF4-FFF2-40B4-BE49-F238E27FC236}">
                <a16:creationId xmlns:a16="http://schemas.microsoft.com/office/drawing/2014/main" id="{0648D40A-3DA6-35A6-E3D9-922B8A1B072B}"/>
              </a:ext>
            </a:extLst>
          </p:cNvPr>
          <p:cNvSpPr txBox="1">
            <a:spLocks/>
          </p:cNvSpPr>
          <p:nvPr/>
        </p:nvSpPr>
        <p:spPr bwMode="auto">
          <a:xfrm>
            <a:off x="457200" y="0"/>
            <a:ext cx="82296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000" b="1"/>
              <a:t>Example 2</a:t>
            </a:r>
          </a:p>
        </p:txBody>
      </p:sp>
      <p:pic>
        <p:nvPicPr>
          <p:cNvPr id="29700" name="Picture 15">
            <a:extLst>
              <a:ext uri="{FF2B5EF4-FFF2-40B4-BE49-F238E27FC236}">
                <a16:creationId xmlns:a16="http://schemas.microsoft.com/office/drawing/2014/main" id="{21470CFE-4D21-1BD5-9740-67341AF99E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3563" y="1492250"/>
            <a:ext cx="340042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Object 14">
            <a:extLst>
              <a:ext uri="{FF2B5EF4-FFF2-40B4-BE49-F238E27FC236}">
                <a16:creationId xmlns:a16="http://schemas.microsoft.com/office/drawing/2014/main" id="{960814FC-815C-8096-6605-F6439B7B3189}"/>
              </a:ext>
            </a:extLst>
          </p:cNvPr>
          <p:cNvGraphicFramePr>
            <a:graphicFrameLocks noChangeAspect="1"/>
          </p:cNvGraphicFramePr>
          <p:nvPr/>
        </p:nvGraphicFramePr>
        <p:xfrm>
          <a:off x="1358900" y="3414713"/>
          <a:ext cx="6426200" cy="660400"/>
        </p:xfrm>
        <a:graphic>
          <a:graphicData uri="http://schemas.openxmlformats.org/presentationml/2006/ole">
            <mc:AlternateContent xmlns:mc="http://schemas.openxmlformats.org/markup-compatibility/2006">
              <mc:Choice xmlns:v="urn:schemas-microsoft-com:vml" Requires="v">
                <p:oleObj name="Equation" r:id="rId4" imgW="148043900" imgH="15214600" progId="Equation.DSMT4">
                  <p:embed/>
                </p:oleObj>
              </mc:Choice>
              <mc:Fallback>
                <p:oleObj name="Equation" r:id="rId4" imgW="148043900" imgH="1521460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8900" y="3414713"/>
                        <a:ext cx="64262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a:extLst>
              <a:ext uri="{FF2B5EF4-FFF2-40B4-BE49-F238E27FC236}">
                <a16:creationId xmlns:a16="http://schemas.microsoft.com/office/drawing/2014/main" id="{D9287BA4-C641-D051-4D4D-0A96192B67DD}"/>
              </a:ext>
            </a:extLst>
          </p:cNvPr>
          <p:cNvGraphicFramePr>
            <a:graphicFrameLocks noChangeAspect="1"/>
          </p:cNvGraphicFramePr>
          <p:nvPr/>
        </p:nvGraphicFramePr>
        <p:xfrm>
          <a:off x="5100638" y="4875213"/>
          <a:ext cx="165100" cy="469900"/>
        </p:xfrm>
        <a:graphic>
          <a:graphicData uri="http://schemas.openxmlformats.org/presentationml/2006/ole">
            <mc:AlternateContent xmlns:mc="http://schemas.openxmlformats.org/markup-compatibility/2006">
              <mc:Choice xmlns:v="urn:schemas-microsoft-com:vml" Requires="v">
                <p:oleObj name="Equation" r:id="rId6" imgW="3797300" imgH="10820400" progId="Equation.DSMT4">
                  <p:embed/>
                </p:oleObj>
              </mc:Choice>
              <mc:Fallback>
                <p:oleObj name="Equation" r:id="rId6" imgW="3797300" imgH="10820400"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0638" y="4875213"/>
                        <a:ext cx="1651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B7A962-474F-E8D6-6884-247414C8E4DE}"/>
              </a:ext>
            </a:extLst>
          </p:cNvPr>
          <p:cNvSpPr>
            <a:spLocks noGrp="1"/>
          </p:cNvSpPr>
          <p:nvPr>
            <p:ph idx="1"/>
          </p:nvPr>
        </p:nvSpPr>
        <p:spPr>
          <a:xfrm>
            <a:off x="457200" y="914400"/>
            <a:ext cx="8397875" cy="5567363"/>
          </a:xfrm>
        </p:spPr>
        <p:txBody>
          <a:bodyPr/>
          <a:lstStyle/>
          <a:p>
            <a:pPr marL="0" indent="0" eaLnBrk="1" hangingPunct="1">
              <a:spcBef>
                <a:spcPct val="0"/>
              </a:spcBef>
              <a:buFont typeface="Arial" panose="020B0604020202020204" pitchFamily="34" charset="0"/>
              <a:buNone/>
              <a:tabLst>
                <a:tab pos="4224338" algn="l"/>
              </a:tabLst>
            </a:pPr>
            <a:r>
              <a:rPr lang="en-US" altLang="en-US" sz="2000" b="1"/>
              <a:t>What is the probability that a dart hitting the board below will land in the red triangle?</a:t>
            </a:r>
          </a:p>
          <a:p>
            <a:pPr marL="0" indent="0" eaLnBrk="1" hangingPunct="1">
              <a:spcBef>
                <a:spcPct val="0"/>
              </a:spcBef>
              <a:buFont typeface="Arial" panose="020B0604020202020204" pitchFamily="34" charset="0"/>
              <a:buNone/>
              <a:tabLst>
                <a:tab pos="4224338" algn="l"/>
              </a:tabLst>
            </a:pPr>
            <a:endParaRPr lang="en-US" altLang="en-US" sz="2000" b="1"/>
          </a:p>
          <a:p>
            <a:pPr marL="0" indent="0" eaLnBrk="1" hangingPunct="1">
              <a:spcBef>
                <a:spcPct val="0"/>
              </a:spcBef>
              <a:buFont typeface="Arial" panose="020B0604020202020204" pitchFamily="34" charset="0"/>
              <a:buNone/>
              <a:tabLst>
                <a:tab pos="4224338" algn="l"/>
              </a:tabLst>
            </a:pPr>
            <a:endParaRPr lang="en-US" altLang="en-US" sz="2000" b="1"/>
          </a:p>
          <a:p>
            <a:pPr marL="0" indent="0" eaLnBrk="1" hangingPunct="1">
              <a:spcBef>
                <a:spcPct val="0"/>
              </a:spcBef>
              <a:buFont typeface="Arial" panose="020B0604020202020204" pitchFamily="34" charset="0"/>
              <a:buNone/>
              <a:tabLst>
                <a:tab pos="4224338" algn="l"/>
              </a:tabLst>
            </a:pPr>
            <a:endParaRPr lang="en-US" altLang="en-US" sz="2000" b="1"/>
          </a:p>
          <a:p>
            <a:pPr marL="0" indent="0" eaLnBrk="1" hangingPunct="1">
              <a:spcBef>
                <a:spcPct val="0"/>
              </a:spcBef>
              <a:buFont typeface="Arial" panose="020B0604020202020204" pitchFamily="34" charset="0"/>
              <a:buNone/>
              <a:tabLst>
                <a:tab pos="4224338" algn="l"/>
              </a:tabLst>
            </a:pPr>
            <a:endParaRPr lang="en-US" altLang="en-US" sz="2000" b="1"/>
          </a:p>
          <a:p>
            <a:pPr marL="0" indent="0" eaLnBrk="1" hangingPunct="1">
              <a:spcBef>
                <a:spcPct val="0"/>
              </a:spcBef>
              <a:buFont typeface="Arial" panose="020B0604020202020204" pitchFamily="34" charset="0"/>
              <a:buNone/>
              <a:tabLst>
                <a:tab pos="4224338" algn="l"/>
              </a:tabLst>
            </a:pPr>
            <a:endParaRPr lang="en-US" altLang="en-US" sz="2000" b="1"/>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224338" algn="l"/>
              </a:tabLst>
            </a:pPr>
            <a:r>
              <a:rPr lang="en-US" altLang="en-US" sz="2000" b="1">
                <a:solidFill>
                  <a:schemeClr val="tx2"/>
                </a:solidFill>
              </a:rPr>
              <a:t>Find the probability.	</a:t>
            </a:r>
            <a:r>
              <a:rPr lang="en-US" altLang="en-US" sz="2000"/>
              <a:t>P(dart lands in the red triangle)</a:t>
            </a:r>
          </a:p>
          <a:p>
            <a:pPr marL="0" indent="0" eaLnBrk="1" hangingPunct="1">
              <a:spcBef>
                <a:spcPct val="0"/>
              </a:spcBef>
              <a:buFont typeface="Arial" panose="020B0604020202020204" pitchFamily="34" charset="0"/>
              <a:buNone/>
              <a:tabLst>
                <a:tab pos="4224338" algn="l"/>
              </a:tabLst>
            </a:pPr>
            <a:endParaRPr lang="en-US" altLang="en-US" sz="2000"/>
          </a:p>
          <a:p>
            <a:pPr marL="0" indent="0" eaLnBrk="1" hangingPunct="1">
              <a:spcBef>
                <a:spcPct val="0"/>
              </a:spcBef>
              <a:buFont typeface="Arial" panose="020B0604020202020204" pitchFamily="34" charset="0"/>
              <a:buNone/>
              <a:tabLst>
                <a:tab pos="4224338" algn="l"/>
              </a:tabLst>
            </a:pPr>
            <a:endParaRPr lang="en-US" altLang="en-US" sz="2000"/>
          </a:p>
          <a:p>
            <a:pPr marL="0" indent="0" eaLnBrk="1" hangingPunct="1">
              <a:spcBef>
                <a:spcPct val="0"/>
              </a:spcBef>
              <a:buFont typeface="Arial" panose="020B0604020202020204" pitchFamily="34" charset="0"/>
              <a:buNone/>
              <a:tabLst>
                <a:tab pos="4224338" algn="l"/>
              </a:tabLst>
            </a:pPr>
            <a:endParaRPr lang="en-US" altLang="en-US" sz="2000"/>
          </a:p>
          <a:p>
            <a:pPr marL="0" indent="0" eaLnBrk="1" hangingPunct="1">
              <a:spcBef>
                <a:spcPct val="0"/>
              </a:spcBef>
              <a:buFont typeface="Arial" panose="020B0604020202020204" pitchFamily="34" charset="0"/>
              <a:buNone/>
              <a:tabLst>
                <a:tab pos="4224338" algn="l"/>
              </a:tabLst>
            </a:pPr>
            <a:endParaRPr lang="en-US" altLang="en-US" sz="2000"/>
          </a:p>
          <a:p>
            <a:pPr marL="0" indent="0" eaLnBrk="1" hangingPunct="1">
              <a:spcBef>
                <a:spcPct val="0"/>
              </a:spcBef>
              <a:buFont typeface="Arial" panose="020B0604020202020204" pitchFamily="34" charset="0"/>
              <a:buNone/>
              <a:tabLst>
                <a:tab pos="4224338" algn="l"/>
              </a:tabLst>
            </a:pPr>
            <a:r>
              <a:rPr lang="en-US" altLang="en-US" sz="2000" b="1">
                <a:solidFill>
                  <a:schemeClr val="tx2"/>
                </a:solidFill>
              </a:rPr>
              <a:t>The probability a dart will land in the red triangle is     .</a:t>
            </a:r>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a:p>
            <a:pPr marL="0" indent="0" eaLnBrk="1" hangingPunct="1">
              <a:spcBef>
                <a:spcPct val="0"/>
              </a:spcBef>
              <a:buFont typeface="Arial" panose="020B0604020202020204" pitchFamily="34" charset="0"/>
              <a:buNone/>
              <a:tabLst>
                <a:tab pos="4224338" algn="l"/>
              </a:tabLst>
            </a:pPr>
            <a:endParaRPr lang="en-US" altLang="en-US" sz="2000" b="1">
              <a:solidFill>
                <a:schemeClr val="tx2"/>
              </a:solidFill>
            </a:endParaRPr>
          </a:p>
        </p:txBody>
      </p:sp>
      <p:sp>
        <p:nvSpPr>
          <p:cNvPr id="31747" name="Title 3">
            <a:extLst>
              <a:ext uri="{FF2B5EF4-FFF2-40B4-BE49-F238E27FC236}">
                <a16:creationId xmlns:a16="http://schemas.microsoft.com/office/drawing/2014/main" id="{A0BE618F-12D7-3C24-3527-0823883624DF}"/>
              </a:ext>
            </a:extLst>
          </p:cNvPr>
          <p:cNvSpPr txBox="1">
            <a:spLocks/>
          </p:cNvSpPr>
          <p:nvPr/>
        </p:nvSpPr>
        <p:spPr bwMode="auto">
          <a:xfrm>
            <a:off x="457200" y="0"/>
            <a:ext cx="82296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000" b="1"/>
              <a:t>Example 2 Continued…</a:t>
            </a:r>
          </a:p>
        </p:txBody>
      </p:sp>
      <p:pic>
        <p:nvPicPr>
          <p:cNvPr id="31748" name="Picture 15">
            <a:extLst>
              <a:ext uri="{FF2B5EF4-FFF2-40B4-BE49-F238E27FC236}">
                <a16:creationId xmlns:a16="http://schemas.microsoft.com/office/drawing/2014/main" id="{40F3B5A0-914D-A6DC-DAE8-C6CD308C6F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3563" y="1492250"/>
            <a:ext cx="340042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1749" name="Object 14">
            <a:extLst>
              <a:ext uri="{FF2B5EF4-FFF2-40B4-BE49-F238E27FC236}">
                <a16:creationId xmlns:a16="http://schemas.microsoft.com/office/drawing/2014/main" id="{76EBA5F4-0918-B6BB-5B59-90B2939EB9EF}"/>
              </a:ext>
            </a:extLst>
          </p:cNvPr>
          <p:cNvGraphicFramePr>
            <a:graphicFrameLocks noChangeAspect="1"/>
          </p:cNvGraphicFramePr>
          <p:nvPr/>
        </p:nvGraphicFramePr>
        <p:xfrm>
          <a:off x="1358900" y="3414713"/>
          <a:ext cx="6426200" cy="660400"/>
        </p:xfrm>
        <a:graphic>
          <a:graphicData uri="http://schemas.openxmlformats.org/presentationml/2006/ole">
            <mc:AlternateContent xmlns:mc="http://schemas.openxmlformats.org/markup-compatibility/2006">
              <mc:Choice xmlns:v="urn:schemas-microsoft-com:vml" Requires="v">
                <p:oleObj name="Equation" r:id="rId4" imgW="148043900" imgH="15214600" progId="Equation.DSMT4">
                  <p:embed/>
                </p:oleObj>
              </mc:Choice>
              <mc:Fallback>
                <p:oleObj name="Equation" r:id="rId4" imgW="148043900" imgH="1521460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8900" y="3414713"/>
                        <a:ext cx="64262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9B0F4939-C83D-43AB-56DA-1367468311F0}"/>
              </a:ext>
            </a:extLst>
          </p:cNvPr>
          <p:cNvGraphicFramePr>
            <a:graphicFrameLocks noChangeAspect="1"/>
          </p:cNvGraphicFramePr>
          <p:nvPr/>
        </p:nvGraphicFramePr>
        <p:xfrm>
          <a:off x="4737100" y="4654550"/>
          <a:ext cx="1473200" cy="749300"/>
        </p:xfrm>
        <a:graphic>
          <a:graphicData uri="http://schemas.openxmlformats.org/presentationml/2006/ole">
            <mc:AlternateContent xmlns:mc="http://schemas.openxmlformats.org/markup-compatibility/2006">
              <mc:Choice xmlns:v="urn:schemas-microsoft-com:vml" Requires="v">
                <p:oleObj name="Equation" r:id="rId6" imgW="33934400" imgH="17259300" progId="Equation.DSMT4">
                  <p:embed/>
                </p:oleObj>
              </mc:Choice>
              <mc:Fallback>
                <p:oleObj name="Equation" r:id="rId6" imgW="33934400" imgH="1725930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37100" y="4654550"/>
                        <a:ext cx="14732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7" name="Object 5">
            <a:extLst>
              <a:ext uri="{FF2B5EF4-FFF2-40B4-BE49-F238E27FC236}">
                <a16:creationId xmlns:a16="http://schemas.microsoft.com/office/drawing/2014/main" id="{49C11E0C-6D31-8FBF-17D4-C296D3CBB552}"/>
              </a:ext>
            </a:extLst>
          </p:cNvPr>
          <p:cNvGraphicFramePr>
            <a:graphicFrameLocks noChangeAspect="1"/>
          </p:cNvGraphicFramePr>
          <p:nvPr/>
        </p:nvGraphicFramePr>
        <p:xfrm>
          <a:off x="6283325" y="5651500"/>
          <a:ext cx="190500" cy="609600"/>
        </p:xfrm>
        <a:graphic>
          <a:graphicData uri="http://schemas.openxmlformats.org/presentationml/2006/ole">
            <mc:AlternateContent xmlns:mc="http://schemas.openxmlformats.org/markup-compatibility/2006">
              <mc:Choice xmlns:v="urn:schemas-microsoft-com:vml" Requires="v">
                <p:oleObj name="Equation" r:id="rId8" imgW="4394200" imgH="14046200" progId="Equation.DSMT4">
                  <p:embed/>
                </p:oleObj>
              </mc:Choice>
              <mc:Fallback>
                <p:oleObj name="Equation" r:id="rId8" imgW="4394200" imgH="1404620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83325" y="5651500"/>
                        <a:ext cx="190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9" name="Straight Connector 8">
            <a:extLst>
              <a:ext uri="{FF2B5EF4-FFF2-40B4-BE49-F238E27FC236}">
                <a16:creationId xmlns:a16="http://schemas.microsoft.com/office/drawing/2014/main" id="{8F827F30-38A1-245F-B4A6-C5881A0D79DD}"/>
              </a:ext>
            </a:extLst>
          </p:cNvPr>
          <p:cNvCxnSpPr/>
          <p:nvPr/>
        </p:nvCxnSpPr>
        <p:spPr>
          <a:xfrm>
            <a:off x="5254625" y="4803775"/>
            <a:ext cx="277813" cy="1381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F5B551-1E96-BF85-7AF1-81CEA5C1C2BC}"/>
              </a:ext>
            </a:extLst>
          </p:cNvPr>
          <p:cNvCxnSpPr/>
          <p:nvPr/>
        </p:nvCxnSpPr>
        <p:spPr>
          <a:xfrm>
            <a:off x="5256213" y="5164138"/>
            <a:ext cx="277812" cy="13970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15" end="1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a:extLst>
              <a:ext uri="{FF2B5EF4-FFF2-40B4-BE49-F238E27FC236}">
                <a16:creationId xmlns:a16="http://schemas.microsoft.com/office/drawing/2014/main" id="{1EAEB98A-1212-7A66-E0A4-31431E49F526}"/>
              </a:ext>
            </a:extLst>
          </p:cNvPr>
          <p:cNvSpPr>
            <a:spLocks noGrp="1"/>
          </p:cNvSpPr>
          <p:nvPr>
            <p:ph idx="1"/>
          </p:nvPr>
        </p:nvSpPr>
        <p:spPr>
          <a:xfrm>
            <a:off x="457200" y="914400"/>
            <a:ext cx="8229600" cy="4525963"/>
          </a:xfrm>
        </p:spPr>
        <p:txBody>
          <a:bodyPr/>
          <a:lstStyle/>
          <a:p>
            <a:pPr marL="457200" indent="-457200" eaLnBrk="1" hangingPunct="1">
              <a:spcBef>
                <a:spcPct val="0"/>
              </a:spcBef>
              <a:buFont typeface="Times New Roman" panose="02020603050405020304" pitchFamily="18" charset="0"/>
              <a:buAutoNum type="arabicPeriod"/>
            </a:pPr>
            <a:r>
              <a:rPr lang="en-US" altLang="en-US" sz="2400"/>
              <a:t>Find the geometric probability a dart landing on the board will land in the shaded part.</a:t>
            </a:r>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endParaRPr lang="en-US" altLang="en-US" sz="2400"/>
          </a:p>
          <a:p>
            <a:pPr marL="457200" indent="-457200" eaLnBrk="1" hangingPunct="1">
              <a:spcBef>
                <a:spcPct val="0"/>
              </a:spcBef>
              <a:buFont typeface="Times New Roman" panose="02020603050405020304" pitchFamily="18" charset="0"/>
              <a:buAutoNum type="arabicPeriod"/>
            </a:pPr>
            <a:r>
              <a:rPr lang="en-US" altLang="en-US" sz="2400"/>
              <a:t>Find the probability a dart landing on the board will not land in the shaded part.</a:t>
            </a:r>
          </a:p>
          <a:p>
            <a:pPr marL="457200" indent="-457200" eaLnBrk="1" hangingPunct="1">
              <a:spcBef>
                <a:spcPct val="0"/>
              </a:spcBef>
              <a:buFont typeface="Times New Roman" panose="02020603050405020304" pitchFamily="18" charset="0"/>
              <a:buAutoNum type="arabicPeriod"/>
            </a:pPr>
            <a:endParaRPr lang="en-US" altLang="en-US" sz="2400"/>
          </a:p>
        </p:txBody>
      </p:sp>
      <p:pic>
        <p:nvPicPr>
          <p:cNvPr id="36867" name="Picture 2">
            <a:extLst>
              <a:ext uri="{FF2B5EF4-FFF2-40B4-BE49-F238E27FC236}">
                <a16:creationId xmlns:a16="http://schemas.microsoft.com/office/drawing/2014/main" id="{4CBFC7F3-A811-5653-1078-F321264A38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8750" t="38542" r="38281" b="29167"/>
          <a:stretch>
            <a:fillRect/>
          </a:stretch>
        </p:blipFill>
        <p:spPr bwMode="auto">
          <a:xfrm>
            <a:off x="2063750" y="1752600"/>
            <a:ext cx="4191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Title 2">
            <a:extLst>
              <a:ext uri="{FF2B5EF4-FFF2-40B4-BE49-F238E27FC236}">
                <a16:creationId xmlns:a16="http://schemas.microsoft.com/office/drawing/2014/main" id="{200B43DB-7389-3828-F20D-AEC8F36AF1C4}"/>
              </a:ext>
            </a:extLst>
          </p:cNvPr>
          <p:cNvSpPr>
            <a:spLocks noGrp="1"/>
          </p:cNvSpPr>
          <p:nvPr>
            <p:ph type="title"/>
          </p:nvPr>
        </p:nvSpPr>
        <p:spPr>
          <a:xfrm>
            <a:off x="457200" y="0"/>
            <a:ext cx="8229600" cy="850900"/>
          </a:xfrm>
        </p:spPr>
        <p:txBody>
          <a:bodyPr/>
          <a:lstStyle/>
          <a:p>
            <a:pPr eaLnBrk="1" hangingPunct="1"/>
            <a:r>
              <a:rPr lang="en-US" altLang="en-US" sz="4000" b="1"/>
              <a:t>Exit Problems</a:t>
            </a:r>
          </a:p>
        </p:txBody>
      </p:sp>
      <p:graphicFrame>
        <p:nvGraphicFramePr>
          <p:cNvPr id="45058" name="Object 2">
            <a:extLst>
              <a:ext uri="{FF2B5EF4-FFF2-40B4-BE49-F238E27FC236}">
                <a16:creationId xmlns:a16="http://schemas.microsoft.com/office/drawing/2014/main" id="{384E52B6-C0A1-8D63-12D8-2D08BEFF235A}"/>
              </a:ext>
            </a:extLst>
          </p:cNvPr>
          <p:cNvGraphicFramePr>
            <a:graphicFrameLocks noChangeAspect="1"/>
          </p:cNvGraphicFramePr>
          <p:nvPr/>
        </p:nvGraphicFramePr>
        <p:xfrm>
          <a:off x="6858000" y="2425700"/>
          <a:ext cx="215900" cy="711200"/>
        </p:xfrm>
        <a:graphic>
          <a:graphicData uri="http://schemas.openxmlformats.org/presentationml/2006/ole">
            <mc:AlternateContent xmlns:mc="http://schemas.openxmlformats.org/markup-compatibility/2006">
              <mc:Choice xmlns:v="urn:schemas-microsoft-com:vml" Requires="v">
                <p:oleObj name="Equation" r:id="rId4" imgW="4978400" imgH="16383000" progId="Equation.DSMT4">
                  <p:embed/>
                </p:oleObj>
              </mc:Choice>
              <mc:Fallback>
                <p:oleObj name="Equation" r:id="rId4" imgW="4978400" imgH="163830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2425700"/>
                        <a:ext cx="2159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059" name="Object 3">
            <a:extLst>
              <a:ext uri="{FF2B5EF4-FFF2-40B4-BE49-F238E27FC236}">
                <a16:creationId xmlns:a16="http://schemas.microsoft.com/office/drawing/2014/main" id="{E5457A7A-C23A-BE2A-E688-66E99FD3E1BC}"/>
              </a:ext>
            </a:extLst>
          </p:cNvPr>
          <p:cNvGraphicFramePr>
            <a:graphicFrameLocks noChangeAspect="1"/>
          </p:cNvGraphicFramePr>
          <p:nvPr/>
        </p:nvGraphicFramePr>
        <p:xfrm>
          <a:off x="6858000" y="4778375"/>
          <a:ext cx="215900" cy="711200"/>
        </p:xfrm>
        <a:graphic>
          <a:graphicData uri="http://schemas.openxmlformats.org/presentationml/2006/ole">
            <mc:AlternateContent xmlns:mc="http://schemas.openxmlformats.org/markup-compatibility/2006">
              <mc:Choice xmlns:v="urn:schemas-microsoft-com:vml" Requires="v">
                <p:oleObj name="Equation" r:id="rId6" imgW="4978400" imgH="16383000" progId="Equation.DSMT4">
                  <p:embed/>
                </p:oleObj>
              </mc:Choice>
              <mc:Fallback>
                <p:oleObj name="Equation" r:id="rId6" imgW="4978400" imgH="1638300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4778375"/>
                        <a:ext cx="2159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ore Focus">
      <a:dk1>
        <a:sysClr val="windowText" lastClr="000000"/>
      </a:dk1>
      <a:lt1>
        <a:sysClr val="window" lastClr="FFFFFF"/>
      </a:lt1>
      <a:dk2>
        <a:srgbClr val="205867"/>
      </a:dk2>
      <a:lt2>
        <a:srgbClr val="EEECE1"/>
      </a:lt2>
      <a:accent1>
        <a:srgbClr val="7030A0"/>
      </a:accent1>
      <a:accent2>
        <a:srgbClr val="C80000"/>
      </a:accent2>
      <a:accent3>
        <a:srgbClr val="00B050"/>
      </a:accent3>
      <a:accent4>
        <a:srgbClr val="333399"/>
      </a:accent4>
      <a:accent5>
        <a:srgbClr val="CCECFF"/>
      </a:accent5>
      <a:accent6>
        <a:srgbClr val="F79646"/>
      </a:accent6>
      <a:hlink>
        <a:srgbClr val="0000FF"/>
      </a:hlink>
      <a:folHlink>
        <a:srgbClr val="800080"/>
      </a:folHlink>
    </a:clrScheme>
    <a:fontScheme name="Core Focu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TotalTime>
  <Words>667</Words>
  <Application>Microsoft Macintosh PowerPoint</Application>
  <PresentationFormat>On-screen Show (4:3)</PresentationFormat>
  <Paragraphs>92</Paragraphs>
  <Slides>9</Slides>
  <Notes>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Times New Roman</vt:lpstr>
      <vt:lpstr>Arial</vt:lpstr>
      <vt:lpstr>Calibri</vt:lpstr>
      <vt:lpstr>Symbol</vt:lpstr>
      <vt:lpstr>Office Theme</vt:lpstr>
      <vt:lpstr>Equation</vt:lpstr>
      <vt:lpstr>Geometric Probability</vt:lpstr>
      <vt:lpstr>PowerPoint Presentation</vt:lpstr>
      <vt:lpstr>PowerPoint Presentation</vt:lpstr>
      <vt:lpstr>Vocabulary</vt:lpstr>
      <vt:lpstr>PowerPoint Presentation</vt:lpstr>
      <vt:lpstr>Extra Example 1</vt:lpstr>
      <vt:lpstr>PowerPoint Presentation</vt:lpstr>
      <vt:lpstr>PowerPoint Presentation</vt:lpstr>
      <vt:lpstr>Exit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Fractions and Decimals</dc:title>
  <dc:creator>Wallace</dc:creator>
  <cp:lastModifiedBy>Mooney, Jennifer</cp:lastModifiedBy>
  <cp:revision>25</cp:revision>
  <dcterms:created xsi:type="dcterms:W3CDTF">2008-06-21T21:55:34Z</dcterms:created>
  <dcterms:modified xsi:type="dcterms:W3CDTF">2026-02-16T21:55:02Z</dcterms:modified>
</cp:coreProperties>
</file>