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72" r:id="rId1"/>
  </p:sldMasterIdLst>
  <p:notesMasterIdLst>
    <p:notesMasterId r:id="rId11"/>
  </p:notesMasterIdLst>
  <p:sldIdLst>
    <p:sldId id="258" r:id="rId2"/>
    <p:sldId id="259" r:id="rId3"/>
    <p:sldId id="267" r:id="rId4"/>
    <p:sldId id="260" r:id="rId5"/>
    <p:sldId id="265" r:id="rId6"/>
    <p:sldId id="262" r:id="rId7"/>
    <p:sldId id="268" r:id="rId8"/>
    <p:sldId id="266" r:id="rId9"/>
    <p:sldId id="269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03"/>
  </p:normalViewPr>
  <p:slideViewPr>
    <p:cSldViewPr snapToGrid="0">
      <p:cViewPr varScale="1">
        <p:scale>
          <a:sx n="98" d="100"/>
          <a:sy n="98" d="100"/>
        </p:scale>
        <p:origin x="184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13F2BB-0582-4B69-10F2-DA576B63376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C24B78-E0F2-C6E1-497B-937EB36BBAE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00B8913-384A-914A-9964-F774A571CD8D}" type="datetimeFigureOut">
              <a:rPr lang="en-US"/>
              <a:pPr>
                <a:defRPr/>
              </a:pPr>
              <a:t>4/21/26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524A0E7-3F5C-375F-580B-300DBBB3442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FA3FF5DD-450D-3752-1E5C-86784A6174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973B9F-150A-F8B3-D03C-3D5B1252B35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6A2B86-A30F-8458-1DC7-A67256E11C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D8A2FC92-ECCB-9347-87D4-6C22D8B148B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8FAD30A7-7867-9A52-0363-28F2E2637CF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D30D1965-9B83-DD5E-B649-ED2A404F36C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594C248E-AE7C-6CC2-2AC7-CDD48C075B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3FE7D48-785E-BE47-9C88-5E0EC0D62085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9D749591-6BF5-D1F3-2B3C-95A37527C5D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92D99BA6-E676-23A1-3B8F-015B57686BD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40861CF1-A26F-A394-632C-007F7E9AA8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AD58EF9-F7BA-1444-817E-7B918D333CE5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C1A31DE9-AE51-3787-3381-E4A1E9FE4D8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846C01AB-2BDD-7D04-83E9-4B74761B8D6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AA01C5D3-4B55-ECA1-0068-8CCA8EC62B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0AC5AE9-561C-1D41-AD94-B60FBDFD6FDC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6A578A53-86AA-6164-61F5-1150E3AD85A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24B59BB3-E9B2-4CFB-A2B8-4BCBA81B6E6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74382C2B-9D5E-B66B-4BED-16EAD43B2D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B0E8E97-7F75-1045-A75C-570774F228F6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E3137A4C-2BB5-21D6-6CF0-75F8A2B3E82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0AB5186B-0CA4-9CAB-8B28-1879A6DD0C0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38F80549-06BD-540F-8D3C-5C2A521DCA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577A828-A0CE-ED45-9D4A-741FEC5ACC4B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5DE1B928-CB8B-9533-5439-3DA23951A21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F987B30C-1416-13FE-7E16-48001783D99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4C3F4ACA-2F43-CA3C-E7B5-E81D2889FD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8AB4C6F-C0FB-1D45-B4A6-E5F21A36073E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D3A26FBD-4699-D063-9E4C-B9758704AB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9BB6F873-9AD5-6115-212C-EB1F8330A20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FDB2745F-9B4C-6DCB-D432-463D0E757D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A1DE0AD-B860-1145-8A48-7E86E34DB5CD}" type="slidenum">
              <a:rPr lang="en-US" altLang="en-US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32823C-676D-6E4B-41A0-A8406AC6A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9C034-E6A3-2C41-A439-140B8B69C0C8}" type="datetimeFigureOut">
              <a:rPr lang="en-US"/>
              <a:pPr>
                <a:defRPr/>
              </a:pPr>
              <a:t>4/21/26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6D8AD9-05B0-5E9B-BA43-2EBEEE932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4F163-BF98-80C2-669A-C34CF6D37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C94963-39D7-1244-B4CB-1D0183EF6101}" type="slidenum">
              <a:rPr lang="en-US" altLang="en-US"/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106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9D4850-4086-0E94-A796-C8515DC14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16777-B985-1E49-BF33-E21D9D90E24C}" type="datetimeFigureOut">
              <a:rPr lang="en-US"/>
              <a:pPr>
                <a:defRPr/>
              </a:pPr>
              <a:t>4/21/26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72ADEB-67A9-942F-9F15-A6CDCC639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4F6947-C144-7352-31C3-6C2084507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1F374C-8B3D-9E46-B20B-63726F9EC5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5148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1F468-8D9B-BA99-ACA5-45E6FF44D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833D3-5ABD-B94F-A181-E77272159028}" type="datetimeFigureOut">
              <a:rPr lang="en-US"/>
              <a:pPr>
                <a:defRPr/>
              </a:pPr>
              <a:t>4/21/26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AA093C-C47D-4F3D-0858-805BA6A20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629122-8169-9FE7-225E-840072714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48321C-A3A6-BE42-B519-7F8B1E37B6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2320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33C7D6-2BB3-10CD-97E7-BB91EDE05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3BB57-E9B9-A84A-AA08-FA78A36F63FE}" type="datetimeFigureOut">
              <a:rPr lang="en-US"/>
              <a:pPr>
                <a:defRPr/>
              </a:pPr>
              <a:t>4/21/26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FE73E1-9386-BC4E-FE5D-C96E0D5F0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AD5EEE-5BC9-EBCF-3566-557C6A43C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C5C6B7-6752-F245-B82F-47112BD8CC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2973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073097-EF21-9443-9416-230F26507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879CC-6CC0-B549-8888-2E9F4C1D95B8}" type="datetimeFigureOut">
              <a:rPr lang="en-US"/>
              <a:pPr>
                <a:defRPr/>
              </a:pPr>
              <a:t>4/21/26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B74C2-E375-8D00-A09D-EA1DD30F7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C56645-5513-669F-64AB-5DA3631BF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DDF57F-1FF2-FE40-9250-B191639EF5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6483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5C4AE5-5042-3C48-0E45-73BD73DD1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8844E2-8B4A-BA48-A14B-5B0BB182209B}" type="datetimeFigureOut">
              <a:rPr lang="en-US"/>
              <a:pPr>
                <a:defRPr/>
              </a:pPr>
              <a:t>4/21/26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7A3FA4-FC43-DA0B-7F59-CC5F2C916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F6EA59-B272-F588-8608-2E2BFCA91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00F844-48EB-2A48-AD9A-5149988EBB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184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98B5A1-24A2-791D-C6E3-8D450CC2A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432D1-8A02-8A4C-8273-E99D26268D2E}" type="datetimeFigureOut">
              <a:rPr lang="en-US"/>
              <a:pPr>
                <a:defRPr/>
              </a:pPr>
              <a:t>4/21/26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BEE323-BD9A-CF5D-5BDC-CE367CA29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7A84DE-6DD3-AFEE-46F1-D29580D40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C3342E-34CF-6C49-989B-34E9420135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6555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9A1392-0969-53B7-5619-198112F47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DC1A7-34B4-1A43-AC9E-074190A5E286}" type="datetimeFigureOut">
              <a:rPr lang="en-US"/>
              <a:pPr>
                <a:defRPr/>
              </a:pPr>
              <a:t>4/21/26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3CC57F-F2BE-5443-B7F9-F174DA50B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6EE9F0-45A3-061F-A019-FCF424C8A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84B7FB-64C5-0E49-8A7D-823AA8C42F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845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340455-605D-131E-730A-3DF6369C3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96025-75E5-9B45-9E26-6BCFAFAB3C81}" type="datetimeFigureOut">
              <a:rPr lang="en-US"/>
              <a:pPr>
                <a:defRPr/>
              </a:pPr>
              <a:t>4/21/26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716B61-64D4-4DD3-F1D7-6B9476AF7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FE56DE-6D5B-AEA5-9032-070639780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57EABD-D7E1-954A-9834-2AD4F3F98E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2667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0F013E-8133-DBBF-3419-EA7669B51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FD13F-05C0-3D4E-A254-7169CAB5BB9B}" type="datetimeFigureOut">
              <a:rPr lang="en-US"/>
              <a:pPr>
                <a:defRPr/>
              </a:pPr>
              <a:t>4/21/26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4D8CB4-97E1-8060-9ECA-EA0961CCF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078191-8B7E-1F39-5180-011A4B898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EBF878-D9D1-2C4E-BAFC-A5D1B2B15C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7858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D3FBD8-B41B-1DD9-3999-AE2C82D1E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16F44-2C12-C64B-86A2-E4E128BBBF3E}" type="datetimeFigureOut">
              <a:rPr lang="en-US"/>
              <a:pPr>
                <a:defRPr/>
              </a:pPr>
              <a:t>4/21/26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5C7061-36C9-EBC1-C5C5-53ADDC48F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28ADB0-DCC6-7314-D9D9-79966A309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E8CB20-32E5-B944-9670-BEFEF73BF85B}" type="slidenum">
              <a:rPr lang="en-US" altLang="en-US"/>
              <a:pPr/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840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AD06D95-5F4D-E980-203F-69A97C1586C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AB00AAD-417D-A007-C086-0F483018C7B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12CB01-F57B-A26A-CEF9-C2156669EB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20174EB-0CCA-AC47-9A94-4A078BAFCD67}" type="datetimeFigureOut">
              <a:rPr lang="en-US"/>
              <a:pPr>
                <a:defRPr/>
              </a:pPr>
              <a:t>4/21/26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90493A-4EF2-0A78-1670-C7372A11BE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9D5B56-1B95-E89B-1ACE-60FD0B5050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Times New Roman" panose="02020603050405020304" pitchFamily="18" charset="0"/>
              </a:defRPr>
            </a:lvl1pPr>
          </a:lstStyle>
          <a:p>
            <a:fld id="{E17CC892-E1C3-DE46-9AE5-10CE8184CD8D}" type="slidenum">
              <a:rPr lang="en-US" altLang="en-US"/>
              <a:pPr/>
              <a:t>‹#›</a:t>
            </a:fld>
            <a:endParaRPr lang="en-US" altLang="en-US" sz="100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B22E3-1E29-E699-6E05-4D522BD47F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Three-Dimensional Figures</a:t>
            </a:r>
          </a:p>
        </p:txBody>
      </p:sp>
      <p:sp>
        <p:nvSpPr>
          <p:cNvPr id="18435" name="Subtitle 2">
            <a:extLst>
              <a:ext uri="{FF2B5EF4-FFF2-40B4-BE49-F238E27FC236}">
                <a16:creationId xmlns:a16="http://schemas.microsoft.com/office/drawing/2014/main" id="{65A9AAA0-5D91-65BC-7AD0-BFB95D6FE2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3657600"/>
            <a:ext cx="6400800" cy="1828800"/>
          </a:xfrm>
        </p:spPr>
        <p:txBody>
          <a:bodyPr/>
          <a:lstStyle/>
          <a:p>
            <a:pPr algn="l" eaLnBrk="1" hangingPunct="1"/>
            <a:r>
              <a:rPr lang="en-US" altLang="en-US" sz="2800" b="1">
                <a:solidFill>
                  <a:schemeClr val="tx2"/>
                </a:solidFill>
              </a:rPr>
              <a:t>Identify the names and qualities of three-dimensional figures.</a:t>
            </a:r>
          </a:p>
        </p:txBody>
      </p:sp>
      <p:sp>
        <p:nvSpPr>
          <p:cNvPr id="18436" name="TextBox 3">
            <a:extLst>
              <a:ext uri="{FF2B5EF4-FFF2-40B4-BE49-F238E27FC236}">
                <a16:creationId xmlns:a16="http://schemas.microsoft.com/office/drawing/2014/main" id="{8981630F-99A9-49E3-3DAE-A4ECA7502E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57200"/>
            <a:ext cx="3200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/>
              <a:t>Lesson 3.1</a:t>
            </a:r>
          </a:p>
        </p:txBody>
      </p:sp>
      <p:pic>
        <p:nvPicPr>
          <p:cNvPr id="18437" name="Picture 4" descr="target.jpg">
            <a:extLst>
              <a:ext uri="{FF2B5EF4-FFF2-40B4-BE49-F238E27FC236}">
                <a16:creationId xmlns:a16="http://schemas.microsoft.com/office/drawing/2014/main" id="{CF1C167C-90E2-2935-5419-9C84864F087A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8338" y="3621088"/>
            <a:ext cx="403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A0FA22-6E6A-4EB7-11E5-9011B5300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 i="1">
                <a:solidFill>
                  <a:schemeClr val="tx2"/>
                </a:solidFill>
              </a:rPr>
              <a:t>Solid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/>
              <a:t>Three-dimensional figure that encloses a part of space.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 i="1">
                <a:solidFill>
                  <a:schemeClr val="tx2"/>
                </a:solidFill>
              </a:rPr>
              <a:t>Face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/>
              <a:t>A flat surface or polygon that forms a solid. A polygon that is a side or base of a solid.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 i="1">
                <a:solidFill>
                  <a:schemeClr val="tx2"/>
                </a:solidFill>
              </a:rPr>
              <a:t>Polygon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/>
              <a:t>A closed figure formed by three or more line segments.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 i="1">
                <a:solidFill>
                  <a:schemeClr val="tx2"/>
                </a:solidFill>
              </a:rPr>
              <a:t>Bases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/>
              <a:t>A face of a solid usually located on the top or bottom of solid.</a:t>
            </a:r>
          </a:p>
        </p:txBody>
      </p:sp>
      <p:sp>
        <p:nvSpPr>
          <p:cNvPr id="20483" name="Title 2">
            <a:extLst>
              <a:ext uri="{FF2B5EF4-FFF2-40B4-BE49-F238E27FC236}">
                <a16:creationId xmlns:a16="http://schemas.microsoft.com/office/drawing/2014/main" id="{EEFB3784-651B-A828-B859-CDF96FEE7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0900"/>
          </a:xfrm>
        </p:spPr>
        <p:txBody>
          <a:bodyPr/>
          <a:lstStyle/>
          <a:p>
            <a:pPr eaLnBrk="1" hangingPunct="1"/>
            <a:r>
              <a:rPr lang="en-US" altLang="en-US" sz="4000" b="1"/>
              <a:t>Vocabulary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53D3705-0F4A-4C5C-6807-A17F163FB3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276600"/>
            <a:ext cx="8229600" cy="335280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 i="1">
                <a:solidFill>
                  <a:schemeClr val="tx2"/>
                </a:solidFill>
              </a:rPr>
              <a:t>Lateral Face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/>
              <a:t>A side of a solid that is not a base.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 i="1">
                <a:solidFill>
                  <a:schemeClr val="tx2"/>
                </a:solidFill>
              </a:rPr>
              <a:t>Edge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/>
              <a:t>A line segment where two faces meet.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 i="1">
                <a:solidFill>
                  <a:schemeClr val="tx2"/>
                </a:solidFill>
              </a:rPr>
              <a:t>Vertex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/>
              <a:t>A point where three or more edges meet.</a:t>
            </a:r>
          </a:p>
        </p:txBody>
      </p:sp>
      <p:sp>
        <p:nvSpPr>
          <p:cNvPr id="22531" name="Title 2">
            <a:extLst>
              <a:ext uri="{FF2B5EF4-FFF2-40B4-BE49-F238E27FC236}">
                <a16:creationId xmlns:a16="http://schemas.microsoft.com/office/drawing/2014/main" id="{118A26DA-6C63-FC17-61BE-13E5E78D9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0900"/>
          </a:xfrm>
        </p:spPr>
        <p:txBody>
          <a:bodyPr/>
          <a:lstStyle/>
          <a:p>
            <a:pPr eaLnBrk="1" hangingPunct="1"/>
            <a:r>
              <a:rPr lang="en-US" altLang="en-US" sz="4000" b="1"/>
              <a:t>Vocabulary</a:t>
            </a:r>
          </a:p>
        </p:txBody>
      </p:sp>
      <p:pic>
        <p:nvPicPr>
          <p:cNvPr id="22532" name="Picture 2">
            <a:extLst>
              <a:ext uri="{FF2B5EF4-FFF2-40B4-BE49-F238E27FC236}">
                <a16:creationId xmlns:a16="http://schemas.microsoft.com/office/drawing/2014/main" id="{FED70753-9F02-5BCF-C2E6-A762D6C43F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8" y="838200"/>
            <a:ext cx="8162925" cy="242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CDE94F-983B-0B84-1815-0F94F2C30BE6}"/>
              </a:ext>
            </a:extLst>
          </p:cNvPr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CCECFF"/>
          </a:solidFill>
          <a:ln w="95250" cmpd="tri">
            <a:solidFill>
              <a:srgbClr val="33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cmpd="tri">
                <a:solidFill>
                  <a:schemeClr val="tx1"/>
                </a:solidFill>
              </a:ln>
            </a:endParaRPr>
          </a:p>
        </p:txBody>
      </p:sp>
      <p:sp>
        <p:nvSpPr>
          <p:cNvPr id="26627" name="Title 2">
            <a:extLst>
              <a:ext uri="{FF2B5EF4-FFF2-40B4-BE49-F238E27FC236}">
                <a16:creationId xmlns:a16="http://schemas.microsoft.com/office/drawing/2014/main" id="{0881C146-A926-5925-76CA-5B8908FEC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163"/>
            <a:ext cx="8229600" cy="849312"/>
          </a:xfrm>
        </p:spPr>
        <p:txBody>
          <a:bodyPr/>
          <a:lstStyle/>
          <a:p>
            <a:pPr eaLnBrk="1" hangingPunct="1"/>
            <a:r>
              <a:rPr lang="en-US" altLang="en-US" sz="4000" b="1"/>
              <a:t>Naming a Prism or Pyramid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58AE4CA-AE55-2A95-7764-032C33AB5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663" y="1209675"/>
            <a:ext cx="8448675" cy="3489325"/>
          </a:xfrm>
        </p:spPr>
        <p:txBody>
          <a:bodyPr/>
          <a:lstStyle/>
          <a:p>
            <a:pPr marL="463550" indent="-45720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798513" algn="l"/>
              </a:tabLst>
            </a:pPr>
            <a:r>
              <a:rPr lang="en-US" altLang="en-US" sz="2400"/>
              <a:t>1.	Describe the shape of the solid’s base(s).</a:t>
            </a:r>
          </a:p>
          <a:p>
            <a:pPr marL="463550" indent="-45720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798513" algn="l"/>
              </a:tabLst>
            </a:pPr>
            <a:endParaRPr lang="en-US" altLang="en-US" sz="1200"/>
          </a:p>
          <a:p>
            <a:pPr marL="463550" lvl="1" indent="-45720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798513" algn="l"/>
              </a:tabLst>
            </a:pPr>
            <a:r>
              <a:rPr lang="en-US" altLang="en-US" sz="2400">
                <a:sym typeface="Symbol" pitchFamily="2" charset="2"/>
              </a:rPr>
              <a:t>		</a:t>
            </a:r>
            <a:r>
              <a:rPr lang="en-US" altLang="en-US" sz="2400"/>
              <a:t>3 sides = Triangular</a:t>
            </a:r>
          </a:p>
          <a:p>
            <a:pPr marL="463550" lvl="1" indent="-45720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798513" algn="l"/>
              </a:tabLst>
            </a:pPr>
            <a:r>
              <a:rPr lang="en-US" altLang="en-US" sz="2400">
                <a:sym typeface="Symbol" pitchFamily="2" charset="2"/>
              </a:rPr>
              <a:t>		</a:t>
            </a:r>
            <a:r>
              <a:rPr lang="en-US" altLang="en-US" sz="2400"/>
              <a:t>4 sides = Square, Rectangular or Trapezoidal</a:t>
            </a:r>
          </a:p>
          <a:p>
            <a:pPr marL="463550" lvl="1" indent="-45720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798513" algn="l"/>
              </a:tabLst>
            </a:pPr>
            <a:r>
              <a:rPr lang="en-US" altLang="en-US" sz="2400">
                <a:sym typeface="Symbol" pitchFamily="2" charset="2"/>
              </a:rPr>
              <a:t>		</a:t>
            </a:r>
            <a:r>
              <a:rPr lang="en-US" altLang="en-US" sz="2400"/>
              <a:t>5 sides = Pentagonal</a:t>
            </a:r>
          </a:p>
          <a:p>
            <a:pPr marL="463550" lvl="1" indent="-45720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798513" algn="l"/>
              </a:tabLst>
            </a:pPr>
            <a:r>
              <a:rPr lang="en-US" altLang="en-US" sz="2400">
                <a:sym typeface="Symbol" pitchFamily="2" charset="2"/>
              </a:rPr>
              <a:t>		</a:t>
            </a:r>
            <a:r>
              <a:rPr lang="en-US" altLang="en-US" sz="2400"/>
              <a:t>6 sides = Hexagonal</a:t>
            </a:r>
          </a:p>
          <a:p>
            <a:pPr marL="463550" lvl="1" indent="-45720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798513" algn="l"/>
              </a:tabLst>
            </a:pPr>
            <a:r>
              <a:rPr lang="en-US" altLang="en-US" sz="2400">
                <a:sym typeface="Symbol" pitchFamily="2" charset="2"/>
              </a:rPr>
              <a:t>		</a:t>
            </a:r>
            <a:r>
              <a:rPr lang="en-US" altLang="en-US" sz="2400"/>
              <a:t>7 sides = Heptagonal</a:t>
            </a:r>
          </a:p>
          <a:p>
            <a:pPr marL="463550" lvl="1" indent="-45720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798513" algn="l"/>
              </a:tabLst>
            </a:pPr>
            <a:r>
              <a:rPr lang="en-US" altLang="en-US" sz="2400">
                <a:sym typeface="Symbol" pitchFamily="2" charset="2"/>
              </a:rPr>
              <a:t>		</a:t>
            </a:r>
            <a:r>
              <a:rPr lang="en-US" altLang="en-US" sz="2400"/>
              <a:t>8 sides = Octagonal</a:t>
            </a:r>
          </a:p>
          <a:p>
            <a:pPr marL="463550" lvl="1" indent="-45720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798513" algn="l"/>
              </a:tabLst>
            </a:pPr>
            <a:endParaRPr lang="en-US" altLang="en-US" sz="1200"/>
          </a:p>
          <a:p>
            <a:pPr marL="463550" indent="-45720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798513" algn="l"/>
              </a:tabLst>
            </a:pPr>
            <a:r>
              <a:rPr lang="en-US" altLang="en-US" sz="2400"/>
              <a:t>2.	Describe the shape as either a prism or a pyramid.</a:t>
            </a:r>
          </a:p>
        </p:txBody>
      </p:sp>
      <p:grpSp>
        <p:nvGrpSpPr>
          <p:cNvPr id="3" name="Group 7">
            <a:extLst>
              <a:ext uri="{FF2B5EF4-FFF2-40B4-BE49-F238E27FC236}">
                <a16:creationId xmlns:a16="http://schemas.microsoft.com/office/drawing/2014/main" id="{00797878-2028-88E0-0DDD-2EB459E31B10}"/>
              </a:ext>
            </a:extLst>
          </p:cNvPr>
          <p:cNvGrpSpPr>
            <a:grpSpLocks/>
          </p:cNvGrpSpPr>
          <p:nvPr/>
        </p:nvGrpSpPr>
        <p:grpSpPr bwMode="auto">
          <a:xfrm>
            <a:off x="257175" y="4919663"/>
            <a:ext cx="8643938" cy="1400175"/>
            <a:chOff x="405115" y="4920003"/>
            <a:chExt cx="8644758" cy="1399774"/>
          </a:xfrm>
        </p:grpSpPr>
        <p:pic>
          <p:nvPicPr>
            <p:cNvPr id="26630" name="Picture 2">
              <a:extLst>
                <a:ext uri="{FF2B5EF4-FFF2-40B4-BE49-F238E27FC236}">
                  <a16:creationId xmlns:a16="http://schemas.microsoft.com/office/drawing/2014/main" id="{8D5DF6B6-AB91-CE50-2BBE-5FAF7F97EEA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115" y="4920003"/>
              <a:ext cx="8644758" cy="1399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F99D190-C6FE-682C-5956-EA5496AB2955}"/>
                </a:ext>
              </a:extLst>
            </p:cNvPr>
            <p:cNvSpPr/>
            <p:nvPr/>
          </p:nvSpPr>
          <p:spPr>
            <a:xfrm>
              <a:off x="7581296" y="6103939"/>
              <a:ext cx="358809" cy="1634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3119FF0-D256-3938-FC5A-9163A9D7B5E3}"/>
              </a:ext>
            </a:extLst>
          </p:cNvPr>
          <p:cNvGraphicFramePr>
            <a:graphicFrameLocks noGrp="1"/>
          </p:cNvGraphicFramePr>
          <p:nvPr/>
        </p:nvGraphicFramePr>
        <p:xfrm>
          <a:off x="114300" y="112713"/>
          <a:ext cx="8915400" cy="3955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6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17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47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5287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Name</a:t>
                      </a:r>
                    </a:p>
                  </a:txBody>
                  <a:tcPr marT="45373" marB="4537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Definition</a:t>
                      </a:r>
                    </a:p>
                  </a:txBody>
                  <a:tcPr marT="45373" marB="4537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Diagrams</a:t>
                      </a:r>
                    </a:p>
                  </a:txBody>
                  <a:tcPr marT="45373" marB="4537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68AD9CF-3006-4BC4-91F6-0A2F6D0BD614}"/>
              </a:ext>
            </a:extLst>
          </p:cNvPr>
          <p:cNvGraphicFramePr>
            <a:graphicFrameLocks noGrp="1"/>
          </p:cNvGraphicFramePr>
          <p:nvPr/>
        </p:nvGraphicFramePr>
        <p:xfrm>
          <a:off x="114300" y="498475"/>
          <a:ext cx="8915400" cy="62039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6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17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47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4079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Prism</a:t>
                      </a:r>
                    </a:p>
                  </a:txBody>
                  <a:tcPr marT="45719" marB="45719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/>
                        <a:t>A solid formed by two congruent, parallel bases and rectangular sides.</a:t>
                      </a:r>
                    </a:p>
                  </a:txBody>
                  <a:tcPr marT="45719" marB="45719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 marT="45719" marB="45719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079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Pyramid</a:t>
                      </a:r>
                    </a:p>
                  </a:txBody>
                  <a:tcPr marT="45719" marB="45719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/>
                        <a:t>A solid with a polygonal base and triangular</a:t>
                      </a:r>
                      <a:r>
                        <a:rPr lang="en-US" sz="1800" b="0" baseline="0" dirty="0"/>
                        <a:t> sides that meet at a vertex.</a:t>
                      </a:r>
                      <a:endParaRPr lang="en-US" sz="1800" b="0" dirty="0"/>
                    </a:p>
                  </a:txBody>
                  <a:tcPr marT="45719" marB="45719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 marT="45719" marB="45719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079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Cylinder</a:t>
                      </a:r>
                    </a:p>
                  </a:txBody>
                  <a:tcPr marT="45719" marB="45719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/>
                        <a:t>A solid formed by two congruent and parallel circular bases.</a:t>
                      </a:r>
                    </a:p>
                  </a:txBody>
                  <a:tcPr marT="45719" marB="45719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 marT="45719" marB="45719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4079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Cone</a:t>
                      </a:r>
                    </a:p>
                  </a:txBody>
                  <a:tcPr marT="45719" marB="45719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/>
                        <a:t>A solid formed by one circular base and a curved surface which connects the base and the vertex.</a:t>
                      </a:r>
                    </a:p>
                  </a:txBody>
                  <a:tcPr marT="45719" marB="45719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 marT="45719" marB="45719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4079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Sphere</a:t>
                      </a:r>
                    </a:p>
                  </a:txBody>
                  <a:tcPr marT="45719" marB="45719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/>
                        <a:t>A solid formed by a set of points in space that are the same distance from a center point.</a:t>
                      </a:r>
                    </a:p>
                  </a:txBody>
                  <a:tcPr marT="45719" marB="45719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 marT="45719" marB="45719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3074" name="Picture 2">
            <a:extLst>
              <a:ext uri="{FF2B5EF4-FFF2-40B4-BE49-F238E27FC236}">
                <a16:creationId xmlns:a16="http://schemas.microsoft.com/office/drawing/2014/main" id="{C288D669-31CA-A8BA-CF92-71C2BF6505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025" y="571500"/>
            <a:ext cx="40195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>
            <a:extLst>
              <a:ext uri="{FF2B5EF4-FFF2-40B4-BE49-F238E27FC236}">
                <a16:creationId xmlns:a16="http://schemas.microsoft.com/office/drawing/2014/main" id="{BD450CC3-6760-4FE7-6B86-5170549BC5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0788" y="1789113"/>
            <a:ext cx="2921000" cy="110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>
            <a:extLst>
              <a:ext uri="{FF2B5EF4-FFF2-40B4-BE49-F238E27FC236}">
                <a16:creationId xmlns:a16="http://schemas.microsoft.com/office/drawing/2014/main" id="{0FABF1FC-2759-EAE5-8F7E-700AB52FFC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0163" y="3051175"/>
            <a:ext cx="3073400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>
            <a:extLst>
              <a:ext uri="{FF2B5EF4-FFF2-40B4-BE49-F238E27FC236}">
                <a16:creationId xmlns:a16="http://schemas.microsoft.com/office/drawing/2014/main" id="{8C44B0F7-C19F-5016-8617-EDF7364DC3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1438" y="4349750"/>
            <a:ext cx="2986087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>
            <a:extLst>
              <a:ext uri="{FF2B5EF4-FFF2-40B4-BE49-F238E27FC236}">
                <a16:creationId xmlns:a16="http://schemas.microsoft.com/office/drawing/2014/main" id="{EF73A8ED-F0E5-6CC4-A573-2B5AB0EE50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5288" y="5576888"/>
            <a:ext cx="2338387" cy="98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22">
            <a:extLst>
              <a:ext uri="{FF2B5EF4-FFF2-40B4-BE49-F238E27FC236}">
                <a16:creationId xmlns:a16="http://schemas.microsoft.com/office/drawing/2014/main" id="{14DE1987-1490-612F-EA23-647A0048AD18}"/>
              </a:ext>
            </a:extLst>
          </p:cNvPr>
          <p:cNvGrpSpPr>
            <a:grpSpLocks/>
          </p:cNvGrpSpPr>
          <p:nvPr/>
        </p:nvGrpSpPr>
        <p:grpSpPr bwMode="auto">
          <a:xfrm>
            <a:off x="173038" y="555625"/>
            <a:ext cx="4051300" cy="1123950"/>
            <a:chOff x="173620" y="555585"/>
            <a:chExt cx="4051139" cy="1124673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FF723C3-5808-FDDE-73B4-23503A8DF99D}"/>
                </a:ext>
              </a:extLst>
            </p:cNvPr>
            <p:cNvSpPr/>
            <p:nvPr/>
          </p:nvSpPr>
          <p:spPr>
            <a:xfrm>
              <a:off x="173620" y="555585"/>
              <a:ext cx="1539814" cy="1123085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0C198B3-2168-B4F5-254A-8AC0834B5B21}"/>
                </a:ext>
              </a:extLst>
            </p:cNvPr>
            <p:cNvSpPr/>
            <p:nvPr/>
          </p:nvSpPr>
          <p:spPr>
            <a:xfrm>
              <a:off x="1830904" y="557174"/>
              <a:ext cx="2393855" cy="1123084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4" name="Group 23">
            <a:extLst>
              <a:ext uri="{FF2B5EF4-FFF2-40B4-BE49-F238E27FC236}">
                <a16:creationId xmlns:a16="http://schemas.microsoft.com/office/drawing/2014/main" id="{A9AC789A-D271-8B10-6762-EF4866CB5322}"/>
              </a:ext>
            </a:extLst>
          </p:cNvPr>
          <p:cNvGrpSpPr>
            <a:grpSpLocks/>
          </p:cNvGrpSpPr>
          <p:nvPr/>
        </p:nvGrpSpPr>
        <p:grpSpPr bwMode="auto">
          <a:xfrm>
            <a:off x="176213" y="1784350"/>
            <a:ext cx="4049712" cy="1125538"/>
            <a:chOff x="175549" y="1784430"/>
            <a:chExt cx="4051139" cy="1124673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50EEF99-5928-4E09-B9B9-5253C17B24B0}"/>
                </a:ext>
              </a:extLst>
            </p:cNvPr>
            <p:cNvSpPr/>
            <p:nvPr/>
          </p:nvSpPr>
          <p:spPr>
            <a:xfrm>
              <a:off x="175549" y="1784430"/>
              <a:ext cx="1538829" cy="112308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603F323-E24B-7120-091F-501F3A4928AF}"/>
                </a:ext>
              </a:extLst>
            </p:cNvPr>
            <p:cNvSpPr/>
            <p:nvPr/>
          </p:nvSpPr>
          <p:spPr>
            <a:xfrm>
              <a:off x="1831894" y="1786017"/>
              <a:ext cx="2394794" cy="112308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6" name="Group 24">
            <a:extLst>
              <a:ext uri="{FF2B5EF4-FFF2-40B4-BE49-F238E27FC236}">
                <a16:creationId xmlns:a16="http://schemas.microsoft.com/office/drawing/2014/main" id="{C5EA1C56-5FA0-AFFE-A4EC-3F4C74A5C1F6}"/>
              </a:ext>
            </a:extLst>
          </p:cNvPr>
          <p:cNvGrpSpPr>
            <a:grpSpLocks/>
          </p:cNvGrpSpPr>
          <p:nvPr/>
        </p:nvGrpSpPr>
        <p:grpSpPr bwMode="auto">
          <a:xfrm>
            <a:off x="176213" y="3033713"/>
            <a:ext cx="4049712" cy="1125537"/>
            <a:chOff x="175549" y="3034496"/>
            <a:chExt cx="4051139" cy="1124673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6E27F61-093F-9B46-9CD3-E82478DBE6BC}"/>
                </a:ext>
              </a:extLst>
            </p:cNvPr>
            <p:cNvSpPr/>
            <p:nvPr/>
          </p:nvSpPr>
          <p:spPr>
            <a:xfrm>
              <a:off x="175549" y="3034496"/>
              <a:ext cx="1538829" cy="1123087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5225031D-AB1D-525E-0EA1-193C1498040C}"/>
                </a:ext>
              </a:extLst>
            </p:cNvPr>
            <p:cNvSpPr/>
            <p:nvPr/>
          </p:nvSpPr>
          <p:spPr>
            <a:xfrm>
              <a:off x="1831894" y="3036082"/>
              <a:ext cx="2394794" cy="1123087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7" name="Group 25">
            <a:extLst>
              <a:ext uri="{FF2B5EF4-FFF2-40B4-BE49-F238E27FC236}">
                <a16:creationId xmlns:a16="http://schemas.microsoft.com/office/drawing/2014/main" id="{1306FA06-E16D-C114-56FC-5624FFF7AC95}"/>
              </a:ext>
            </a:extLst>
          </p:cNvPr>
          <p:cNvGrpSpPr>
            <a:grpSpLocks/>
          </p:cNvGrpSpPr>
          <p:nvPr/>
        </p:nvGrpSpPr>
        <p:grpSpPr bwMode="auto">
          <a:xfrm>
            <a:off x="176213" y="4273550"/>
            <a:ext cx="4049712" cy="1123950"/>
            <a:chOff x="175549" y="4272987"/>
            <a:chExt cx="4051139" cy="1124673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8135E11D-4A01-C4AB-28A3-9DF507A92B1A}"/>
                </a:ext>
              </a:extLst>
            </p:cNvPr>
            <p:cNvSpPr/>
            <p:nvPr/>
          </p:nvSpPr>
          <p:spPr>
            <a:xfrm>
              <a:off x="175549" y="4272987"/>
              <a:ext cx="1538829" cy="1123085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3949A5A-1A51-E1E5-A4D7-40CD44838338}"/>
                </a:ext>
              </a:extLst>
            </p:cNvPr>
            <p:cNvSpPr/>
            <p:nvPr/>
          </p:nvSpPr>
          <p:spPr>
            <a:xfrm>
              <a:off x="1831894" y="4274576"/>
              <a:ext cx="2394794" cy="1123084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8" name="Group 26">
            <a:extLst>
              <a:ext uri="{FF2B5EF4-FFF2-40B4-BE49-F238E27FC236}">
                <a16:creationId xmlns:a16="http://schemas.microsoft.com/office/drawing/2014/main" id="{4D964891-B8C0-32FD-B6F9-3CEFD5538AF1}"/>
              </a:ext>
            </a:extLst>
          </p:cNvPr>
          <p:cNvGrpSpPr>
            <a:grpSpLocks/>
          </p:cNvGrpSpPr>
          <p:nvPr/>
        </p:nvGrpSpPr>
        <p:grpSpPr bwMode="auto">
          <a:xfrm>
            <a:off x="176213" y="5522913"/>
            <a:ext cx="4049712" cy="1125537"/>
            <a:chOff x="175549" y="5523054"/>
            <a:chExt cx="4051139" cy="1124673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76A31B6-680A-3776-6F24-BE92ED4FD979}"/>
                </a:ext>
              </a:extLst>
            </p:cNvPr>
            <p:cNvSpPr/>
            <p:nvPr/>
          </p:nvSpPr>
          <p:spPr>
            <a:xfrm>
              <a:off x="175549" y="5523054"/>
              <a:ext cx="1538829" cy="1123087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C9269C39-C93A-8548-A0E2-1BF27719CEA7}"/>
                </a:ext>
              </a:extLst>
            </p:cNvPr>
            <p:cNvSpPr/>
            <p:nvPr/>
          </p:nvSpPr>
          <p:spPr>
            <a:xfrm>
              <a:off x="1831894" y="5524640"/>
              <a:ext cx="2394794" cy="1123087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3">
            <a:extLst>
              <a:ext uri="{FF2B5EF4-FFF2-40B4-BE49-F238E27FC236}">
                <a16:creationId xmlns:a16="http://schemas.microsoft.com/office/drawing/2014/main" id="{F63D5F82-1167-570D-AF33-C4C9E3C6B9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1638" y="1450975"/>
            <a:ext cx="1571625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5" name="Picture 2">
            <a:extLst>
              <a:ext uri="{FF2B5EF4-FFF2-40B4-BE49-F238E27FC236}">
                <a16:creationId xmlns:a16="http://schemas.microsoft.com/office/drawing/2014/main" id="{29EFF7A4-DA6F-DC18-D7E1-6E00B03311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13" y="1666875"/>
            <a:ext cx="1695450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40C597B-6D51-6793-8FD0-F500AEE66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8175"/>
          </a:xfrm>
        </p:spPr>
        <p:txBody>
          <a:bodyPr rtlCol="0">
            <a:normAutofit lnSpcReduction="10000"/>
          </a:bodyPr>
          <a:lstStyle/>
          <a:p>
            <a:pPr marL="463550" indent="-4635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463550" algn="l"/>
                <a:tab pos="2060575" algn="l"/>
                <a:tab pos="4121150" algn="l"/>
                <a:tab pos="6400800" algn="l"/>
              </a:tabLst>
              <a:defRPr/>
            </a:pPr>
            <a:r>
              <a:rPr lang="en-US" sz="2400" b="1" dirty="0"/>
              <a:t>Name the solid that best describes each picture.</a:t>
            </a:r>
          </a:p>
          <a:p>
            <a:pPr marL="463550" indent="-4635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463550" algn="l"/>
                <a:tab pos="2060575" algn="l"/>
                <a:tab pos="4121150" algn="l"/>
                <a:tab pos="6400800" algn="l"/>
              </a:tabLst>
              <a:defRPr/>
            </a:pPr>
            <a:r>
              <a:rPr lang="en-US" sz="2400" b="1" dirty="0"/>
              <a:t>a.		b.	c.	d.</a:t>
            </a:r>
          </a:p>
          <a:p>
            <a:pPr marL="463550" indent="-4635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463550" algn="l"/>
                <a:tab pos="2060575" algn="l"/>
                <a:tab pos="4121150" algn="l"/>
                <a:tab pos="6400800" algn="l"/>
              </a:tabLst>
              <a:defRPr/>
            </a:pPr>
            <a:endParaRPr lang="en-US" sz="2400" b="1" dirty="0"/>
          </a:p>
          <a:p>
            <a:pPr marL="463550" indent="-4635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463550" algn="l"/>
                <a:tab pos="2060575" algn="l"/>
                <a:tab pos="4121150" algn="l"/>
                <a:tab pos="6400800" algn="l"/>
              </a:tabLst>
              <a:defRPr/>
            </a:pPr>
            <a:endParaRPr lang="en-US" sz="2400" b="1" dirty="0"/>
          </a:p>
          <a:p>
            <a:pPr marL="463550" indent="-4635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463550" algn="l"/>
                <a:tab pos="2060575" algn="l"/>
                <a:tab pos="4121150" algn="l"/>
                <a:tab pos="6400800" algn="l"/>
              </a:tabLst>
              <a:defRPr/>
            </a:pPr>
            <a:endParaRPr lang="en-US" sz="2400" b="1" dirty="0"/>
          </a:p>
          <a:p>
            <a:pPr marL="463550" indent="-4635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463550" algn="l"/>
                <a:tab pos="2060575" algn="l"/>
                <a:tab pos="4121150" algn="l"/>
                <a:tab pos="6400800" algn="l"/>
              </a:tabLst>
              <a:defRPr/>
            </a:pPr>
            <a:endParaRPr lang="en-US" sz="1800" b="1" dirty="0"/>
          </a:p>
          <a:p>
            <a:pPr marL="463550" indent="-4635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463550" algn="l"/>
                <a:tab pos="2060575" algn="l"/>
                <a:tab pos="4121150" algn="l"/>
                <a:tab pos="6400800" algn="l"/>
              </a:tabLst>
              <a:defRPr/>
            </a:pPr>
            <a:endParaRPr lang="en-US" sz="1800" b="1" dirty="0"/>
          </a:p>
          <a:p>
            <a:pPr marL="463550" indent="-4635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463550" algn="l"/>
                <a:tab pos="2060575" algn="l"/>
                <a:tab pos="4121150" algn="l"/>
                <a:tab pos="6400800" algn="l"/>
              </a:tabLst>
              <a:defRPr/>
            </a:pPr>
            <a:r>
              <a:rPr lang="en-US" sz="2400" b="1" dirty="0">
                <a:solidFill>
                  <a:schemeClr val="tx2"/>
                </a:solidFill>
              </a:rPr>
              <a:t>a.	The bases are the polygons that are parallel to one another. The bases are triangles. The solid is called a </a:t>
            </a:r>
            <a:r>
              <a:rPr lang="en-US" sz="2400" b="1" u="sng" dirty="0">
                <a:solidFill>
                  <a:schemeClr val="tx2"/>
                </a:solidFill>
              </a:rPr>
              <a:t>triangular prism</a:t>
            </a:r>
            <a:r>
              <a:rPr lang="en-US" sz="2400" b="1" dirty="0">
                <a:solidFill>
                  <a:schemeClr val="tx2"/>
                </a:solidFill>
              </a:rPr>
              <a:t>.</a:t>
            </a:r>
          </a:p>
          <a:p>
            <a:pPr marL="463550" indent="-4635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463550" algn="l"/>
                <a:tab pos="2060575" algn="l"/>
                <a:tab pos="4121150" algn="l"/>
                <a:tab pos="6400800" algn="l"/>
              </a:tabLst>
              <a:defRPr/>
            </a:pPr>
            <a:endParaRPr lang="en-US" sz="1200" b="1" dirty="0">
              <a:solidFill>
                <a:schemeClr val="tx2"/>
              </a:solidFill>
            </a:endParaRPr>
          </a:p>
          <a:p>
            <a:pPr marL="463550" indent="-4635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463550" algn="l"/>
                <a:tab pos="2060575" algn="l"/>
                <a:tab pos="4121150" algn="l"/>
                <a:tab pos="6400800" algn="l"/>
              </a:tabLst>
              <a:defRPr/>
            </a:pPr>
            <a:r>
              <a:rPr lang="en-US" sz="2400" b="1" dirty="0">
                <a:solidFill>
                  <a:schemeClr val="tx2"/>
                </a:solidFill>
              </a:rPr>
              <a:t>b.	The solid has one base with six sides. It is a </a:t>
            </a:r>
            <a:r>
              <a:rPr lang="en-US" sz="2400" b="1" u="sng" dirty="0">
                <a:solidFill>
                  <a:schemeClr val="tx2"/>
                </a:solidFill>
              </a:rPr>
              <a:t>hexagonal pyramid</a:t>
            </a:r>
            <a:r>
              <a:rPr lang="en-US" sz="2400" b="1" dirty="0">
                <a:solidFill>
                  <a:schemeClr val="tx2"/>
                </a:solidFill>
              </a:rPr>
              <a:t>.</a:t>
            </a:r>
          </a:p>
          <a:p>
            <a:pPr marL="463550" indent="-4635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463550" algn="l"/>
                <a:tab pos="2060575" algn="l"/>
                <a:tab pos="4121150" algn="l"/>
                <a:tab pos="6400800" algn="l"/>
              </a:tabLst>
              <a:defRPr/>
            </a:pPr>
            <a:endParaRPr lang="en-US" sz="1200" b="1" dirty="0">
              <a:solidFill>
                <a:schemeClr val="tx2"/>
              </a:solidFill>
            </a:endParaRPr>
          </a:p>
          <a:p>
            <a:pPr marL="463550" indent="-4635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463550" algn="l"/>
                <a:tab pos="2060575" algn="l"/>
                <a:tab pos="4121150" algn="l"/>
                <a:tab pos="6400800" algn="l"/>
              </a:tabLst>
              <a:defRPr/>
            </a:pPr>
            <a:r>
              <a:rPr lang="en-US" sz="2400" b="1" dirty="0">
                <a:solidFill>
                  <a:schemeClr val="tx2"/>
                </a:solidFill>
              </a:rPr>
              <a:t>c.	The solid has parallel circular bases. It is a </a:t>
            </a:r>
            <a:r>
              <a:rPr lang="en-US" sz="2400" b="1" u="sng" dirty="0">
                <a:solidFill>
                  <a:schemeClr val="tx2"/>
                </a:solidFill>
              </a:rPr>
              <a:t>cylinder</a:t>
            </a:r>
            <a:r>
              <a:rPr lang="en-US" sz="2400" b="1" dirty="0">
                <a:solidFill>
                  <a:schemeClr val="tx2"/>
                </a:solidFill>
              </a:rPr>
              <a:t>.</a:t>
            </a:r>
          </a:p>
          <a:p>
            <a:pPr marL="463550" indent="-4635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463550" algn="l"/>
                <a:tab pos="2060575" algn="l"/>
                <a:tab pos="4121150" algn="l"/>
                <a:tab pos="6400800" algn="l"/>
              </a:tabLst>
              <a:defRPr/>
            </a:pPr>
            <a:endParaRPr lang="en-US" sz="1200" b="1" dirty="0">
              <a:solidFill>
                <a:schemeClr val="tx2"/>
              </a:solidFill>
            </a:endParaRPr>
          </a:p>
          <a:p>
            <a:pPr marL="463550" indent="-4635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463550" algn="l"/>
                <a:tab pos="2060575" algn="l"/>
                <a:tab pos="4121150" algn="l"/>
                <a:tab pos="6400800" algn="l"/>
              </a:tabLst>
              <a:defRPr/>
            </a:pPr>
            <a:r>
              <a:rPr lang="en-US" sz="2400" b="1" dirty="0">
                <a:solidFill>
                  <a:schemeClr val="tx2"/>
                </a:solidFill>
              </a:rPr>
              <a:t>d.	The prism has parallel bases that are squares or rectangles. It can be called a </a:t>
            </a:r>
            <a:r>
              <a:rPr lang="en-US" sz="2400" b="1" u="sng" dirty="0">
                <a:solidFill>
                  <a:schemeClr val="tx2"/>
                </a:solidFill>
              </a:rPr>
              <a:t>square prism</a:t>
            </a:r>
            <a:r>
              <a:rPr lang="en-US" sz="2400" b="1" dirty="0">
                <a:solidFill>
                  <a:schemeClr val="tx2"/>
                </a:solidFill>
              </a:rPr>
              <a:t> or </a:t>
            </a:r>
            <a:r>
              <a:rPr lang="en-US" sz="2400" b="1" u="sng" dirty="0">
                <a:solidFill>
                  <a:schemeClr val="tx2"/>
                </a:solidFill>
              </a:rPr>
              <a:t>rectangular prism</a:t>
            </a:r>
            <a:r>
              <a:rPr lang="en-US" sz="2400" b="1" dirty="0">
                <a:solidFill>
                  <a:schemeClr val="tx2"/>
                </a:solidFill>
              </a:rPr>
              <a:t>.</a:t>
            </a:r>
          </a:p>
        </p:txBody>
      </p:sp>
      <p:sp>
        <p:nvSpPr>
          <p:cNvPr id="28677" name="Title 3">
            <a:extLst>
              <a:ext uri="{FF2B5EF4-FFF2-40B4-BE49-F238E27FC236}">
                <a16:creationId xmlns:a16="http://schemas.microsoft.com/office/drawing/2014/main" id="{42F77CC0-FA83-C2AC-7B04-F63C2D87AA03}"/>
              </a:ext>
            </a:extLst>
          </p:cNvPr>
          <p:cNvSpPr txBox="1">
            <a:spLocks/>
          </p:cNvSpPr>
          <p:nvPr/>
        </p:nvSpPr>
        <p:spPr bwMode="auto">
          <a:xfrm>
            <a:off x="457200" y="0"/>
            <a:ext cx="8229600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/>
              <a:t>Example 1</a:t>
            </a:r>
          </a:p>
        </p:txBody>
      </p:sp>
      <p:pic>
        <p:nvPicPr>
          <p:cNvPr id="28678" name="Picture 4">
            <a:extLst>
              <a:ext uri="{FF2B5EF4-FFF2-40B4-BE49-F238E27FC236}">
                <a16:creationId xmlns:a16="http://schemas.microsoft.com/office/drawing/2014/main" id="{C5B60308-4407-F932-197C-D47F2E6C5D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6700" y="1355725"/>
            <a:ext cx="649288" cy="156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9" name="Picture 6" descr="http://downloads.clipart.com/19300549.jpg?t=1347767987&amp;h=c3fc0def258e0c5f517d32e369ace6cf&amp;u=mccaws">
            <a:extLst>
              <a:ext uri="{FF2B5EF4-FFF2-40B4-BE49-F238E27FC236}">
                <a16:creationId xmlns:a16="http://schemas.microsoft.com/office/drawing/2014/main" id="{404DB6F4-4ECB-CC00-3D73-B64CC0483E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8EFF0"/>
              </a:clrFrom>
              <a:clrTo>
                <a:srgbClr val="F8EFF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57" t="7077" r="18497" b="2927"/>
          <a:stretch>
            <a:fillRect/>
          </a:stretch>
        </p:blipFill>
        <p:spPr bwMode="auto">
          <a:xfrm>
            <a:off x="7199313" y="1389063"/>
            <a:ext cx="1439862" cy="135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25E01BB7-29BE-7EA6-1ECC-07EC6B3FA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/>
              <a:t>Extra Example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B9E42-86AD-033D-3938-401B99D8E4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73175"/>
            <a:ext cx="8229600" cy="4852988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2400" b="1" dirty="0"/>
              <a:t>Name a solid that would represent each description. </a:t>
            </a:r>
          </a:p>
          <a:p>
            <a:pPr marL="0" indent="0">
              <a:buFont typeface="Arial" charset="0"/>
              <a:buNone/>
              <a:defRPr/>
            </a:pPr>
            <a:r>
              <a:rPr lang="en-US" sz="2400" b="1" dirty="0"/>
              <a:t>a. A box for a pair of shoes</a:t>
            </a:r>
          </a:p>
          <a:p>
            <a:pPr marL="0" indent="0">
              <a:buFont typeface="Arial" charset="0"/>
              <a:buNone/>
              <a:defRPr/>
            </a:pPr>
            <a:endParaRPr lang="en-US" sz="3600" b="1" dirty="0"/>
          </a:p>
          <a:p>
            <a:pPr marL="0" indent="0">
              <a:buFont typeface="Arial" charset="0"/>
              <a:buNone/>
              <a:defRPr/>
            </a:pPr>
            <a:r>
              <a:rPr lang="en-US" sz="2400" b="1" dirty="0"/>
              <a:t>b. The Leaning Tower of Pisa</a:t>
            </a:r>
            <a:endParaRPr lang="en-US" sz="2400" b="1" dirty="0">
              <a:solidFill>
                <a:schemeClr val="accent2"/>
              </a:solidFill>
            </a:endParaRPr>
          </a:p>
          <a:p>
            <a:pPr marL="0" indent="0">
              <a:buFont typeface="Arial" charset="0"/>
              <a:buNone/>
              <a:defRPr/>
            </a:pPr>
            <a:endParaRPr lang="en-US" sz="3600" b="1" dirty="0"/>
          </a:p>
          <a:p>
            <a:pPr marL="0" indent="0">
              <a:buFont typeface="Arial" charset="0"/>
              <a:buNone/>
              <a:defRPr/>
            </a:pPr>
            <a:r>
              <a:rPr lang="en-US" sz="2400" b="1" dirty="0"/>
              <a:t>c. A funnel </a:t>
            </a:r>
            <a:endParaRPr lang="en-US" sz="2400" b="1" dirty="0">
              <a:solidFill>
                <a:schemeClr val="accent2"/>
              </a:solidFill>
            </a:endParaRPr>
          </a:p>
          <a:p>
            <a:pPr marL="0" indent="0">
              <a:buFont typeface="Arial" charset="0"/>
              <a:buNone/>
              <a:defRPr/>
            </a:pPr>
            <a:endParaRPr lang="en-US" sz="3600" b="1" dirty="0"/>
          </a:p>
          <a:p>
            <a:pPr marL="0" indent="0">
              <a:buFont typeface="Arial" charset="0"/>
              <a:buNone/>
              <a:defRPr/>
            </a:pPr>
            <a:r>
              <a:rPr lang="en-US" sz="2400" b="1" dirty="0"/>
              <a:t>d. A marble 	</a:t>
            </a:r>
          </a:p>
          <a:p>
            <a:pPr>
              <a:buFont typeface="Arial" charset="0"/>
              <a:buChar char="•"/>
              <a:defRPr/>
            </a:pPr>
            <a:endParaRPr lang="en-US" sz="2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351DE9-0365-55D6-2DD1-C70A4F4F0BEC}"/>
              </a:ext>
            </a:extLst>
          </p:cNvPr>
          <p:cNvSpPr txBox="1"/>
          <p:nvPr/>
        </p:nvSpPr>
        <p:spPr>
          <a:xfrm>
            <a:off x="6053138" y="2471738"/>
            <a:ext cx="2633662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solidFill>
                  <a:schemeClr val="accent2"/>
                </a:solidFill>
                <a:latin typeface="+mn-lt"/>
                <a:cs typeface="Arial" charset="0"/>
              </a:rPr>
              <a:t>rectangular prism</a:t>
            </a:r>
            <a:endParaRPr lang="en-US" sz="2400" dirty="0">
              <a:latin typeface="+mn-lt"/>
              <a:cs typeface="Arial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E5AC43-DF37-1FCB-F4B8-CCBEBBF279C7}"/>
              </a:ext>
            </a:extLst>
          </p:cNvPr>
          <p:cNvSpPr txBox="1"/>
          <p:nvPr/>
        </p:nvSpPr>
        <p:spPr>
          <a:xfrm>
            <a:off x="7369175" y="3538538"/>
            <a:ext cx="1317625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solidFill>
                  <a:schemeClr val="accent2"/>
                </a:solidFill>
                <a:latin typeface="+mn-lt"/>
                <a:cs typeface="Arial" charset="0"/>
              </a:rPr>
              <a:t>cylinder</a:t>
            </a:r>
            <a:endParaRPr lang="en-US" sz="2400" dirty="0">
              <a:latin typeface="+mn-lt"/>
              <a:cs typeface="Arial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CED23D-01FB-ABC4-7D21-A23210D59D7D}"/>
              </a:ext>
            </a:extLst>
          </p:cNvPr>
          <p:cNvSpPr txBox="1"/>
          <p:nvPr/>
        </p:nvSpPr>
        <p:spPr>
          <a:xfrm>
            <a:off x="7848600" y="4778375"/>
            <a:ext cx="8382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solidFill>
                  <a:schemeClr val="accent2"/>
                </a:solidFill>
                <a:latin typeface="+mn-lt"/>
                <a:cs typeface="Arial" charset="0"/>
              </a:rPr>
              <a:t>cone</a:t>
            </a:r>
            <a:endParaRPr lang="en-US" sz="2400" dirty="0">
              <a:latin typeface="+mn-lt"/>
              <a:cs typeface="Arial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94DE556-4BE1-BF75-F5C1-4BEE727F21B9}"/>
              </a:ext>
            </a:extLst>
          </p:cNvPr>
          <p:cNvSpPr txBox="1"/>
          <p:nvPr/>
        </p:nvSpPr>
        <p:spPr>
          <a:xfrm>
            <a:off x="7554913" y="5780088"/>
            <a:ext cx="1131887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solidFill>
                  <a:schemeClr val="accent2"/>
                </a:solidFill>
                <a:latin typeface="+mn-lt"/>
                <a:cs typeface="Arial" charset="0"/>
              </a:rPr>
              <a:t>sphere</a:t>
            </a:r>
            <a:endParaRPr lang="en-US" sz="2400" dirty="0">
              <a:latin typeface="+mn-lt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F41B57B-CAE9-FB64-64FB-18BEA5E8E1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94363"/>
          </a:xfrm>
        </p:spPr>
        <p:txBody>
          <a:bodyPr rtlCol="0">
            <a:normAutofit lnSpcReduction="10000"/>
          </a:bodyPr>
          <a:lstStyle/>
          <a:p>
            <a:pPr marL="2060575" indent="-2060575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2060575" algn="l"/>
              </a:tabLst>
              <a:defRPr/>
            </a:pPr>
            <a:r>
              <a:rPr lang="en-US" sz="2200" b="1" dirty="0"/>
              <a:t>Identify the number of faces, vertices, edges, bases</a:t>
            </a:r>
          </a:p>
          <a:p>
            <a:pPr marL="2060575" indent="-2060575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2060575" algn="l"/>
              </a:tabLst>
              <a:defRPr/>
            </a:pPr>
            <a:r>
              <a:rPr lang="en-US" sz="2200" b="1" dirty="0"/>
              <a:t>and lateral faces in the hexagonal pyramid.</a:t>
            </a:r>
          </a:p>
          <a:p>
            <a:pPr marL="2060575" indent="-2060575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2060575" algn="l"/>
              </a:tabLst>
              <a:defRPr/>
            </a:pPr>
            <a:endParaRPr lang="en-US" sz="2200" b="1" dirty="0"/>
          </a:p>
          <a:p>
            <a:pPr marL="2060575" indent="-2060575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2060575" algn="l"/>
              </a:tabLst>
              <a:defRPr/>
            </a:pPr>
            <a:endParaRPr lang="en-US" sz="2200" b="1" dirty="0"/>
          </a:p>
          <a:p>
            <a:pPr marL="2060575" indent="-2060575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2060575" algn="l"/>
              </a:tabLst>
              <a:defRPr/>
            </a:pPr>
            <a:endParaRPr lang="en-US" sz="1200" b="1" dirty="0"/>
          </a:p>
          <a:p>
            <a:pPr marL="2060575" indent="-2060575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2060575" algn="l"/>
              </a:tabLst>
              <a:defRPr/>
            </a:pPr>
            <a:r>
              <a:rPr lang="en-US" sz="2200" b="1" dirty="0">
                <a:solidFill>
                  <a:schemeClr val="tx2"/>
                </a:solidFill>
              </a:rPr>
              <a:t>Bases:	The polygon at the bottom of the prism.</a:t>
            </a:r>
          </a:p>
          <a:p>
            <a:pPr marL="2060575" indent="-2060575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2060575" algn="l"/>
              </a:tabLst>
              <a:defRPr/>
            </a:pPr>
            <a:r>
              <a:rPr lang="en-US" sz="2200" b="1" dirty="0">
                <a:solidFill>
                  <a:schemeClr val="tx2"/>
                </a:solidFill>
              </a:rPr>
              <a:t>	There is 1 base.</a:t>
            </a:r>
          </a:p>
          <a:p>
            <a:pPr marL="2060575" indent="-2060575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2060575" algn="l"/>
              </a:tabLst>
              <a:defRPr/>
            </a:pPr>
            <a:endParaRPr lang="en-US" sz="1200" b="1" dirty="0">
              <a:solidFill>
                <a:schemeClr val="tx2"/>
              </a:solidFill>
            </a:endParaRPr>
          </a:p>
          <a:p>
            <a:pPr marL="2060575" indent="-2060575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2060575" algn="l"/>
              </a:tabLst>
              <a:defRPr/>
            </a:pPr>
            <a:r>
              <a:rPr lang="en-US" sz="2200" b="1" dirty="0">
                <a:solidFill>
                  <a:schemeClr val="tx2"/>
                </a:solidFill>
              </a:rPr>
              <a:t>Lateral Faces:	All polygonal sides that are not bases.</a:t>
            </a:r>
          </a:p>
          <a:p>
            <a:pPr marL="2060575" indent="-2060575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2060575" algn="l"/>
              </a:tabLst>
              <a:defRPr/>
            </a:pPr>
            <a:r>
              <a:rPr lang="en-US" sz="2200" b="1" dirty="0">
                <a:solidFill>
                  <a:schemeClr val="tx2"/>
                </a:solidFill>
              </a:rPr>
              <a:t>	There are 6 lateral faces.</a:t>
            </a:r>
          </a:p>
          <a:p>
            <a:pPr marL="2060575" indent="-2060575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2060575" algn="l"/>
              </a:tabLst>
              <a:defRPr/>
            </a:pPr>
            <a:endParaRPr lang="en-US" sz="1200" b="1" dirty="0">
              <a:solidFill>
                <a:schemeClr val="tx2"/>
              </a:solidFill>
            </a:endParaRPr>
          </a:p>
          <a:p>
            <a:pPr marL="2060575" indent="-2060575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2060575" algn="l"/>
              </a:tabLst>
              <a:defRPr/>
            </a:pPr>
            <a:r>
              <a:rPr lang="en-US" sz="2200" b="1" dirty="0">
                <a:solidFill>
                  <a:schemeClr val="tx2"/>
                </a:solidFill>
              </a:rPr>
              <a:t>Edges:	The line segments formed when two faces</a:t>
            </a:r>
          </a:p>
          <a:p>
            <a:pPr marL="2060575" indent="-2060575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2060575" algn="l"/>
              </a:tabLst>
              <a:defRPr/>
            </a:pPr>
            <a:r>
              <a:rPr lang="en-US" sz="2200" b="1" dirty="0">
                <a:solidFill>
                  <a:schemeClr val="tx2"/>
                </a:solidFill>
              </a:rPr>
              <a:t>	meet.  There are 12 edges.</a:t>
            </a:r>
          </a:p>
          <a:p>
            <a:pPr marL="2060575" indent="-2060575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2060575" algn="l"/>
              </a:tabLst>
              <a:defRPr/>
            </a:pPr>
            <a:endParaRPr lang="en-US" sz="1200" b="1" dirty="0">
              <a:solidFill>
                <a:schemeClr val="tx2"/>
              </a:solidFill>
            </a:endParaRPr>
          </a:p>
          <a:p>
            <a:pPr marL="2060575" indent="-2060575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2060575" algn="l"/>
              </a:tabLst>
              <a:defRPr/>
            </a:pPr>
            <a:r>
              <a:rPr lang="en-US" sz="2200" b="1" dirty="0">
                <a:solidFill>
                  <a:schemeClr val="tx2"/>
                </a:solidFill>
              </a:rPr>
              <a:t>Vertices:	All corners where the edges meet.</a:t>
            </a:r>
          </a:p>
          <a:p>
            <a:pPr marL="2060575" indent="-2060575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2060575" algn="l"/>
              </a:tabLst>
              <a:defRPr/>
            </a:pPr>
            <a:r>
              <a:rPr lang="en-US" sz="2200" b="1" dirty="0">
                <a:solidFill>
                  <a:schemeClr val="tx2"/>
                </a:solidFill>
              </a:rPr>
              <a:t>	There are 7 vertices.</a:t>
            </a:r>
          </a:p>
          <a:p>
            <a:pPr marL="2060575" indent="-2060575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2060575" algn="l"/>
              </a:tabLst>
              <a:defRPr/>
            </a:pPr>
            <a:endParaRPr lang="en-US" sz="1200" b="1" dirty="0">
              <a:solidFill>
                <a:schemeClr val="tx2"/>
              </a:solidFill>
            </a:endParaRPr>
          </a:p>
          <a:p>
            <a:pPr marL="2060575" indent="-2060575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2060575" algn="l"/>
              </a:tabLst>
              <a:defRPr/>
            </a:pPr>
            <a:r>
              <a:rPr lang="en-US" sz="2200" b="1" dirty="0">
                <a:solidFill>
                  <a:schemeClr val="tx2"/>
                </a:solidFill>
              </a:rPr>
              <a:t>Faces:	All polygonal sides including the base</a:t>
            </a:r>
          </a:p>
          <a:p>
            <a:pPr marL="2060575" indent="-2060575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2060575" algn="l"/>
              </a:tabLst>
              <a:defRPr/>
            </a:pPr>
            <a:r>
              <a:rPr lang="en-US" sz="2200" b="1" dirty="0">
                <a:solidFill>
                  <a:schemeClr val="tx2"/>
                </a:solidFill>
              </a:rPr>
              <a:t>	and all lateral faces. There are 7 faces.</a:t>
            </a:r>
          </a:p>
        </p:txBody>
      </p:sp>
      <p:sp>
        <p:nvSpPr>
          <p:cNvPr id="31747" name="Title 3">
            <a:extLst>
              <a:ext uri="{FF2B5EF4-FFF2-40B4-BE49-F238E27FC236}">
                <a16:creationId xmlns:a16="http://schemas.microsoft.com/office/drawing/2014/main" id="{1B56E2AC-9B9A-24F8-9976-221F9E79D665}"/>
              </a:ext>
            </a:extLst>
          </p:cNvPr>
          <p:cNvSpPr txBox="1">
            <a:spLocks/>
          </p:cNvSpPr>
          <p:nvPr/>
        </p:nvSpPr>
        <p:spPr bwMode="auto">
          <a:xfrm>
            <a:off x="457200" y="0"/>
            <a:ext cx="8229600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/>
              <a:t>Example 2</a:t>
            </a:r>
          </a:p>
        </p:txBody>
      </p:sp>
      <p:pic>
        <p:nvPicPr>
          <p:cNvPr id="31748" name="Picture 1">
            <a:extLst>
              <a:ext uri="{FF2B5EF4-FFF2-40B4-BE49-F238E27FC236}">
                <a16:creationId xmlns:a16="http://schemas.microsoft.com/office/drawing/2014/main" id="{3EACF902-C8DA-EAD0-A25F-63E9BD0678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4363" y="476250"/>
            <a:ext cx="1612900" cy="186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30500A97-7E9B-5C57-522E-FB3DD3DC0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/>
              <a:t>Extra Example 2</a:t>
            </a:r>
          </a:p>
        </p:txBody>
      </p:sp>
      <p:sp>
        <p:nvSpPr>
          <p:cNvPr id="33795" name="Content Placeholder 2">
            <a:extLst>
              <a:ext uri="{FF2B5EF4-FFF2-40B4-BE49-F238E27FC236}">
                <a16:creationId xmlns:a16="http://schemas.microsoft.com/office/drawing/2014/main" id="{C37797B2-AB12-219A-37E7-CC42AE078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73175"/>
            <a:ext cx="8229600" cy="4852988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b="1"/>
              <a:t>Identify the number of faces, vertices, edges, bases and lateral faces in a triangular prism. </a:t>
            </a:r>
            <a:endParaRPr lang="en-US" altLang="en-US" sz="2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858065-2CE4-D1F1-40AF-9F1D6AB6B494}"/>
              </a:ext>
            </a:extLst>
          </p:cNvPr>
          <p:cNvSpPr txBox="1"/>
          <p:nvPr/>
        </p:nvSpPr>
        <p:spPr>
          <a:xfrm>
            <a:off x="6183313" y="4386263"/>
            <a:ext cx="2476500" cy="19383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solidFill>
                  <a:schemeClr val="accent2"/>
                </a:solidFill>
                <a:latin typeface="+mn-lt"/>
                <a:cs typeface="Arial" charset="0"/>
              </a:rPr>
              <a:t>faces: 5</a:t>
            </a:r>
          </a:p>
          <a:p>
            <a:pPr eaLnBrk="1" hangingPunct="1">
              <a:defRPr/>
            </a:pPr>
            <a:r>
              <a:rPr lang="en-US" sz="2400" b="1" dirty="0">
                <a:solidFill>
                  <a:schemeClr val="accent2"/>
                </a:solidFill>
                <a:latin typeface="+mn-lt"/>
                <a:cs typeface="Arial" charset="0"/>
              </a:rPr>
              <a:t>bases: 2</a:t>
            </a:r>
          </a:p>
          <a:p>
            <a:pPr eaLnBrk="1" hangingPunct="1">
              <a:defRPr/>
            </a:pPr>
            <a:r>
              <a:rPr lang="en-US" sz="2400" b="1" dirty="0">
                <a:solidFill>
                  <a:schemeClr val="accent2"/>
                </a:solidFill>
                <a:latin typeface="+mn-lt"/>
                <a:cs typeface="Arial" charset="0"/>
              </a:rPr>
              <a:t>lateral faces: 3</a:t>
            </a:r>
          </a:p>
          <a:p>
            <a:pPr eaLnBrk="1" hangingPunct="1">
              <a:defRPr/>
            </a:pPr>
            <a:r>
              <a:rPr lang="en-US" sz="2400" b="1" dirty="0">
                <a:solidFill>
                  <a:schemeClr val="accent2"/>
                </a:solidFill>
                <a:latin typeface="+mn-lt"/>
                <a:cs typeface="Arial" charset="0"/>
              </a:rPr>
              <a:t>edges: 9</a:t>
            </a:r>
          </a:p>
          <a:p>
            <a:pPr eaLnBrk="1" hangingPunct="1">
              <a:defRPr/>
            </a:pPr>
            <a:r>
              <a:rPr lang="en-US" sz="2400" b="1" dirty="0">
                <a:solidFill>
                  <a:schemeClr val="accent2"/>
                </a:solidFill>
                <a:latin typeface="+mn-lt"/>
                <a:cs typeface="Arial" charset="0"/>
              </a:rPr>
              <a:t>vertices: 6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Core Focus">
      <a:dk1>
        <a:sysClr val="windowText" lastClr="000000"/>
      </a:dk1>
      <a:lt1>
        <a:sysClr val="window" lastClr="FFFFFF"/>
      </a:lt1>
      <a:dk2>
        <a:srgbClr val="205867"/>
      </a:dk2>
      <a:lt2>
        <a:srgbClr val="EEECE1"/>
      </a:lt2>
      <a:accent1>
        <a:srgbClr val="7030A0"/>
      </a:accent1>
      <a:accent2>
        <a:srgbClr val="C80000"/>
      </a:accent2>
      <a:accent3>
        <a:srgbClr val="00B050"/>
      </a:accent3>
      <a:accent4>
        <a:srgbClr val="333399"/>
      </a:accent4>
      <a:accent5>
        <a:srgbClr val="CCECFF"/>
      </a:accent5>
      <a:accent6>
        <a:srgbClr val="F79646"/>
      </a:accent6>
      <a:hlink>
        <a:srgbClr val="0000FF"/>
      </a:hlink>
      <a:folHlink>
        <a:srgbClr val="800080"/>
      </a:folHlink>
    </a:clrScheme>
    <a:fontScheme name="Core Focu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</TotalTime>
  <Words>580</Words>
  <Application>Microsoft Macintosh PowerPoint</Application>
  <PresentationFormat>On-screen Show (4:3)</PresentationFormat>
  <Paragraphs>110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Times New Roman</vt:lpstr>
      <vt:lpstr>Calibri</vt:lpstr>
      <vt:lpstr>Symbol</vt:lpstr>
      <vt:lpstr>Office Theme</vt:lpstr>
      <vt:lpstr>Three-Dimensional Figures</vt:lpstr>
      <vt:lpstr>Vocabulary</vt:lpstr>
      <vt:lpstr>Vocabulary</vt:lpstr>
      <vt:lpstr>Naming a Prism or Pyramid</vt:lpstr>
      <vt:lpstr>PowerPoint Presentation</vt:lpstr>
      <vt:lpstr>PowerPoint Presentation</vt:lpstr>
      <vt:lpstr>Extra Example 1</vt:lpstr>
      <vt:lpstr>PowerPoint Presentation</vt:lpstr>
      <vt:lpstr>Extra Example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Fractions and Decimals</dc:title>
  <dc:creator>Wallace</dc:creator>
  <cp:lastModifiedBy>Mooney, Jennifer</cp:lastModifiedBy>
  <cp:revision>39</cp:revision>
  <dcterms:created xsi:type="dcterms:W3CDTF">2008-06-21T21:55:34Z</dcterms:created>
  <dcterms:modified xsi:type="dcterms:W3CDTF">2026-04-21T15:41:10Z</dcterms:modified>
</cp:coreProperties>
</file>