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6"/>
  </p:notesMasterIdLst>
  <p:sldIdLst>
    <p:sldId id="261" r:id="rId3"/>
    <p:sldId id="259" r:id="rId4"/>
    <p:sldId id="256" r:id="rId5"/>
    <p:sldId id="258" r:id="rId6"/>
    <p:sldId id="260" r:id="rId7"/>
    <p:sldId id="300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306" r:id="rId19"/>
    <p:sldId id="298" r:id="rId20"/>
    <p:sldId id="305" r:id="rId21"/>
    <p:sldId id="297" r:id="rId22"/>
    <p:sldId id="296" r:id="rId23"/>
    <p:sldId id="295" r:id="rId24"/>
    <p:sldId id="294" r:id="rId25"/>
    <p:sldId id="293" r:id="rId26"/>
    <p:sldId id="292" r:id="rId27"/>
    <p:sldId id="291" r:id="rId28"/>
    <p:sldId id="290" r:id="rId29"/>
    <p:sldId id="288" r:id="rId30"/>
    <p:sldId id="289" r:id="rId31"/>
    <p:sldId id="299" r:id="rId32"/>
    <p:sldId id="286" r:id="rId33"/>
    <p:sldId id="285" r:id="rId34"/>
    <p:sldId id="284" r:id="rId35"/>
    <p:sldId id="283" r:id="rId36"/>
    <p:sldId id="282" r:id="rId37"/>
    <p:sldId id="281" r:id="rId38"/>
    <p:sldId id="280" r:id="rId39"/>
    <p:sldId id="279" r:id="rId40"/>
    <p:sldId id="278" r:id="rId41"/>
    <p:sldId id="277" r:id="rId42"/>
    <p:sldId id="304" r:id="rId43"/>
    <p:sldId id="303" r:id="rId44"/>
    <p:sldId id="272" r:id="rId4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BBFC6-D442-EEDB-0DC2-1379D07F3F84}" v="10" dt="2025-08-31T20:46:44.663"/>
    <p1510:client id="{95C38C72-ED94-A337-E151-81BC05A761FC}" v="540" dt="2025-08-31T20:05:22.957"/>
    <p1510:client id="{BC0FC0EA-71DE-17F8-D1B3-DE76FCF16B0D}" v="142" dt="2025-09-02T14:38:23.225"/>
    <p1510:client id="{F18F0330-323B-A483-7C49-5CFC45464761}" v="1383" dt="2025-09-01T04:34:26.517"/>
    <p1510:client id="{FB3C9616-8E53-2AB9-D740-0DFA9A485406}" v="690" dt="2025-08-31T20:00:40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vens, Jenifer" userId="S::jbivens@helenaschools.org::ee05a233-9d1b-433c-a862-662bba8f72fd" providerId="AD" clId="Web-{F18F0330-323B-A483-7C49-5CFC45464761}"/>
    <pc:docChg chg="modSld sldOrd">
      <pc:chgData name="Bivens, Jenifer" userId="S::jbivens@helenaschools.org::ee05a233-9d1b-433c-a862-662bba8f72fd" providerId="AD" clId="Web-{F18F0330-323B-A483-7C49-5CFC45464761}" dt="2025-09-01T04:34:26.517" v="1086"/>
      <pc:docMkLst>
        <pc:docMk/>
      </pc:docMkLst>
      <pc:sldChg chg="modSp">
        <pc:chgData name="Bivens, Jenifer" userId="S::jbivens@helenaschools.org::ee05a233-9d1b-433c-a862-662bba8f72fd" providerId="AD" clId="Web-{F18F0330-323B-A483-7C49-5CFC45464761}" dt="2025-08-31T21:41:52.142" v="441"/>
        <pc:sldMkLst>
          <pc:docMk/>
          <pc:sldMk cId="109857222" sldId="256"/>
        </pc:sldMkLst>
        <pc:graphicFrameChg chg="mod modGraphic">
          <ac:chgData name="Bivens, Jenifer" userId="S::jbivens@helenaschools.org::ee05a233-9d1b-433c-a862-662bba8f72fd" providerId="AD" clId="Web-{F18F0330-323B-A483-7C49-5CFC45464761}" dt="2025-08-31T21:41:52.142" v="441"/>
          <ac:graphicFrameMkLst>
            <pc:docMk/>
            <pc:sldMk cId="109857222" sldId="256"/>
            <ac:graphicFrameMk id="4" creationId="{E9E776D0-D6A4-FEAB-E5D5-52489287E375}"/>
          </ac:graphicFrameMkLst>
        </pc:graphicFrameChg>
      </pc:sldChg>
      <pc:sldChg chg="modSp">
        <pc:chgData name="Bivens, Jenifer" userId="S::jbivens@helenaschools.org::ee05a233-9d1b-433c-a862-662bba8f72fd" providerId="AD" clId="Web-{F18F0330-323B-A483-7C49-5CFC45464761}" dt="2025-09-01T04:04:54.300" v="752"/>
        <pc:sldMkLst>
          <pc:docMk/>
          <pc:sldMk cId="3924717371" sldId="259"/>
        </pc:sldMkLst>
        <pc:spChg chg="mod">
          <ac:chgData name="Bivens, Jenifer" userId="S::jbivens@helenaschools.org::ee05a233-9d1b-433c-a862-662bba8f72fd" providerId="AD" clId="Web-{F18F0330-323B-A483-7C49-5CFC45464761}" dt="2025-08-31T21:44:24.033" v="543" actId="20577"/>
          <ac:spMkLst>
            <pc:docMk/>
            <pc:sldMk cId="3924717371" sldId="259"/>
            <ac:spMk id="2" creationId="{647A41AE-2A0E-3347-874C-31AFA8C00CF4}"/>
          </ac:spMkLst>
        </pc:spChg>
        <pc:graphicFrameChg chg="mod modGraphic">
          <ac:chgData name="Bivens, Jenifer" userId="S::jbivens@helenaschools.org::ee05a233-9d1b-433c-a862-662bba8f72fd" providerId="AD" clId="Web-{F18F0330-323B-A483-7C49-5CFC45464761}" dt="2025-09-01T04:04:54.300" v="752"/>
          <ac:graphicFrameMkLst>
            <pc:docMk/>
            <pc:sldMk cId="3924717371" sldId="259"/>
            <ac:graphicFrameMk id="4" creationId="{E9E776D0-D6A4-FEAB-E5D5-52489287E375}"/>
          </ac:graphicFrameMkLst>
        </pc:graphicFrameChg>
      </pc:sldChg>
      <pc:sldChg chg="modSp">
        <pc:chgData name="Bivens, Jenifer" userId="S::jbivens@helenaschools.org::ee05a233-9d1b-433c-a862-662bba8f72fd" providerId="AD" clId="Web-{F18F0330-323B-A483-7C49-5CFC45464761}" dt="2025-09-01T04:30:42.532" v="953"/>
        <pc:sldMkLst>
          <pc:docMk/>
          <pc:sldMk cId="3732870148" sldId="260"/>
        </pc:sldMkLst>
        <pc:graphicFrameChg chg="mod modGraphic">
          <ac:chgData name="Bivens, Jenifer" userId="S::jbivens@helenaschools.org::ee05a233-9d1b-433c-a862-662bba8f72fd" providerId="AD" clId="Web-{F18F0330-323B-A483-7C49-5CFC45464761}" dt="2025-09-01T04:30:42.532" v="953"/>
          <ac:graphicFrameMkLst>
            <pc:docMk/>
            <pc:sldMk cId="3732870148" sldId="260"/>
            <ac:graphicFrameMk id="4" creationId="{E9E776D0-D6A4-FEAB-E5D5-52489287E375}"/>
          </ac:graphicFrameMkLst>
        </pc:graphicFrameChg>
      </pc:sldChg>
      <pc:sldChg chg="modSp">
        <pc:chgData name="Bivens, Jenifer" userId="S::jbivens@helenaschools.org::ee05a233-9d1b-433c-a862-662bba8f72fd" providerId="AD" clId="Web-{F18F0330-323B-A483-7C49-5CFC45464761}" dt="2025-09-01T04:32:49.017" v="988"/>
        <pc:sldMkLst>
          <pc:docMk/>
          <pc:sldMk cId="3171026161" sldId="262"/>
        </pc:sldMkLst>
        <pc:graphicFrameChg chg="mod modGraphic">
          <ac:chgData name="Bivens, Jenifer" userId="S::jbivens@helenaschools.org::ee05a233-9d1b-433c-a862-662bba8f72fd" providerId="AD" clId="Web-{F18F0330-323B-A483-7C49-5CFC45464761}" dt="2025-09-01T04:32:49.017" v="988"/>
          <ac:graphicFrameMkLst>
            <pc:docMk/>
            <pc:sldMk cId="3171026161" sldId="262"/>
            <ac:graphicFrameMk id="4" creationId="{E9E776D0-D6A4-FEAB-E5D5-52489287E375}"/>
          </ac:graphicFrameMkLst>
        </pc:graphicFrameChg>
      </pc:sldChg>
      <pc:sldChg chg="modSp">
        <pc:chgData name="Bivens, Jenifer" userId="S::jbivens@helenaschools.org::ee05a233-9d1b-433c-a862-662bba8f72fd" providerId="AD" clId="Web-{F18F0330-323B-A483-7C49-5CFC45464761}" dt="2025-09-01T04:32:55.048" v="997"/>
        <pc:sldMkLst>
          <pc:docMk/>
          <pc:sldMk cId="4145275707" sldId="263"/>
        </pc:sldMkLst>
        <pc:graphicFrameChg chg="mod modGraphic">
          <ac:chgData name="Bivens, Jenifer" userId="S::jbivens@helenaschools.org::ee05a233-9d1b-433c-a862-662bba8f72fd" providerId="AD" clId="Web-{F18F0330-323B-A483-7C49-5CFC45464761}" dt="2025-09-01T04:32:55.048" v="997"/>
          <ac:graphicFrameMkLst>
            <pc:docMk/>
            <pc:sldMk cId="4145275707" sldId="263"/>
            <ac:graphicFrameMk id="4" creationId="{E9E776D0-D6A4-FEAB-E5D5-52489287E375}"/>
          </ac:graphicFrameMkLst>
        </pc:graphicFrameChg>
      </pc:sldChg>
      <pc:sldChg chg="modSp">
        <pc:chgData name="Bivens, Jenifer" userId="S::jbivens@helenaschools.org::ee05a233-9d1b-433c-a862-662bba8f72fd" providerId="AD" clId="Web-{F18F0330-323B-A483-7C49-5CFC45464761}" dt="2025-09-01T04:33:07.610" v="1015"/>
        <pc:sldMkLst>
          <pc:docMk/>
          <pc:sldMk cId="208026210" sldId="264"/>
        </pc:sldMkLst>
        <pc:graphicFrameChg chg="mod modGraphic">
          <ac:chgData name="Bivens, Jenifer" userId="S::jbivens@helenaschools.org::ee05a233-9d1b-433c-a862-662bba8f72fd" providerId="AD" clId="Web-{F18F0330-323B-A483-7C49-5CFC45464761}" dt="2025-09-01T04:33:07.610" v="1015"/>
          <ac:graphicFrameMkLst>
            <pc:docMk/>
            <pc:sldMk cId="208026210" sldId="264"/>
            <ac:graphicFrameMk id="4" creationId="{E9E776D0-D6A4-FEAB-E5D5-52489287E375}"/>
          </ac:graphicFrameMkLst>
        </pc:graphicFrameChg>
      </pc:sldChg>
      <pc:sldChg chg="modSp">
        <pc:chgData name="Bivens, Jenifer" userId="S::jbivens@helenaschools.org::ee05a233-9d1b-433c-a862-662bba8f72fd" providerId="AD" clId="Web-{F18F0330-323B-A483-7C49-5CFC45464761}" dt="2025-09-01T04:33:00.798" v="1008"/>
        <pc:sldMkLst>
          <pc:docMk/>
          <pc:sldMk cId="894115391" sldId="265"/>
        </pc:sldMkLst>
        <pc:graphicFrameChg chg="mod modGraphic">
          <ac:chgData name="Bivens, Jenifer" userId="S::jbivens@helenaschools.org::ee05a233-9d1b-433c-a862-662bba8f72fd" providerId="AD" clId="Web-{F18F0330-323B-A483-7C49-5CFC45464761}" dt="2025-09-01T04:33:00.798" v="1008"/>
          <ac:graphicFrameMkLst>
            <pc:docMk/>
            <pc:sldMk cId="894115391" sldId="265"/>
            <ac:graphicFrameMk id="4" creationId="{E9E776D0-D6A4-FEAB-E5D5-52489287E375}"/>
          </ac:graphicFrameMkLst>
        </pc:graphicFrameChg>
      </pc:sldChg>
      <pc:sldChg chg="modSp">
        <pc:chgData name="Bivens, Jenifer" userId="S::jbivens@helenaschools.org::ee05a233-9d1b-433c-a862-662bba8f72fd" providerId="AD" clId="Web-{F18F0330-323B-A483-7C49-5CFC45464761}" dt="2025-09-01T04:33:12.688" v="1024"/>
        <pc:sldMkLst>
          <pc:docMk/>
          <pc:sldMk cId="3989399112" sldId="266"/>
        </pc:sldMkLst>
        <pc:graphicFrameChg chg="mod modGraphic">
          <ac:chgData name="Bivens, Jenifer" userId="S::jbivens@helenaschools.org::ee05a233-9d1b-433c-a862-662bba8f72fd" providerId="AD" clId="Web-{F18F0330-323B-A483-7C49-5CFC45464761}" dt="2025-09-01T04:33:12.688" v="1024"/>
          <ac:graphicFrameMkLst>
            <pc:docMk/>
            <pc:sldMk cId="3989399112" sldId="266"/>
            <ac:graphicFrameMk id="4" creationId="{E9E776D0-D6A4-FEAB-E5D5-52489287E375}"/>
          </ac:graphicFrameMkLst>
        </pc:graphicFrameChg>
      </pc:sldChg>
      <pc:sldChg chg="modSp">
        <pc:chgData name="Bivens, Jenifer" userId="S::jbivens@helenaschools.org::ee05a233-9d1b-433c-a862-662bba8f72fd" providerId="AD" clId="Web-{F18F0330-323B-A483-7C49-5CFC45464761}" dt="2025-09-01T04:33:20.110" v="1033"/>
        <pc:sldMkLst>
          <pc:docMk/>
          <pc:sldMk cId="1806652230" sldId="267"/>
        </pc:sldMkLst>
        <pc:graphicFrameChg chg="mod modGraphic">
          <ac:chgData name="Bivens, Jenifer" userId="S::jbivens@helenaschools.org::ee05a233-9d1b-433c-a862-662bba8f72fd" providerId="AD" clId="Web-{F18F0330-323B-A483-7C49-5CFC45464761}" dt="2025-09-01T04:33:20.110" v="1033"/>
          <ac:graphicFrameMkLst>
            <pc:docMk/>
            <pc:sldMk cId="1806652230" sldId="267"/>
            <ac:graphicFrameMk id="4" creationId="{E9E776D0-D6A4-FEAB-E5D5-52489287E375}"/>
          </ac:graphicFrameMkLst>
        </pc:graphicFrameChg>
      </pc:sldChg>
      <pc:sldChg chg="modSp ord">
        <pc:chgData name="Bivens, Jenifer" userId="S::jbivens@helenaschools.org::ee05a233-9d1b-433c-a862-662bba8f72fd" providerId="AD" clId="Web-{F18F0330-323B-A483-7C49-5CFC45464761}" dt="2025-09-01T04:33:28.595" v="1042"/>
        <pc:sldMkLst>
          <pc:docMk/>
          <pc:sldMk cId="396060934" sldId="268"/>
        </pc:sldMkLst>
        <pc:graphicFrameChg chg="mod modGraphic">
          <ac:chgData name="Bivens, Jenifer" userId="S::jbivens@helenaschools.org::ee05a233-9d1b-433c-a862-662bba8f72fd" providerId="AD" clId="Web-{F18F0330-323B-A483-7C49-5CFC45464761}" dt="2025-09-01T04:33:28.595" v="1042"/>
          <ac:graphicFrameMkLst>
            <pc:docMk/>
            <pc:sldMk cId="396060934" sldId="268"/>
            <ac:graphicFrameMk id="4" creationId="{E9E776D0-D6A4-FEAB-E5D5-52489287E375}"/>
          </ac:graphicFrameMkLst>
        </pc:graphicFrameChg>
      </pc:sldChg>
      <pc:sldChg chg="modSp ord">
        <pc:chgData name="Bivens, Jenifer" userId="S::jbivens@helenaschools.org::ee05a233-9d1b-433c-a862-662bba8f72fd" providerId="AD" clId="Web-{F18F0330-323B-A483-7C49-5CFC45464761}" dt="2025-09-01T04:33:37.610" v="1053"/>
        <pc:sldMkLst>
          <pc:docMk/>
          <pc:sldMk cId="1542739297" sldId="269"/>
        </pc:sldMkLst>
        <pc:graphicFrameChg chg="mod modGraphic">
          <ac:chgData name="Bivens, Jenifer" userId="S::jbivens@helenaschools.org::ee05a233-9d1b-433c-a862-662bba8f72fd" providerId="AD" clId="Web-{F18F0330-323B-A483-7C49-5CFC45464761}" dt="2025-09-01T04:33:37.610" v="1053"/>
          <ac:graphicFrameMkLst>
            <pc:docMk/>
            <pc:sldMk cId="1542739297" sldId="269"/>
            <ac:graphicFrameMk id="4" creationId="{E9E776D0-D6A4-FEAB-E5D5-52489287E375}"/>
          </ac:graphicFrameMkLst>
        </pc:graphicFrameChg>
      </pc:sldChg>
      <pc:sldChg chg="modSp ord">
        <pc:chgData name="Bivens, Jenifer" userId="S::jbivens@helenaschools.org::ee05a233-9d1b-433c-a862-662bba8f72fd" providerId="AD" clId="Web-{F18F0330-323B-A483-7C49-5CFC45464761}" dt="2025-09-01T04:33:42.876" v="1062"/>
        <pc:sldMkLst>
          <pc:docMk/>
          <pc:sldMk cId="1388207168" sldId="270"/>
        </pc:sldMkLst>
        <pc:graphicFrameChg chg="mod modGraphic">
          <ac:chgData name="Bivens, Jenifer" userId="S::jbivens@helenaschools.org::ee05a233-9d1b-433c-a862-662bba8f72fd" providerId="AD" clId="Web-{F18F0330-323B-A483-7C49-5CFC45464761}" dt="2025-09-01T04:33:42.876" v="1062"/>
          <ac:graphicFrameMkLst>
            <pc:docMk/>
            <pc:sldMk cId="1388207168" sldId="270"/>
            <ac:graphicFrameMk id="4" creationId="{E9E776D0-D6A4-FEAB-E5D5-52489287E375}"/>
          </ac:graphicFrameMkLst>
        </pc:graphicFrameChg>
      </pc:sldChg>
      <pc:sldChg chg="modSp ord">
        <pc:chgData name="Bivens, Jenifer" userId="S::jbivens@helenaschools.org::ee05a233-9d1b-433c-a862-662bba8f72fd" providerId="AD" clId="Web-{F18F0330-323B-A483-7C49-5CFC45464761}" dt="2025-09-01T04:34:26.517" v="1086"/>
        <pc:sldMkLst>
          <pc:docMk/>
          <pc:sldMk cId="173497906" sldId="271"/>
        </pc:sldMkLst>
        <pc:graphicFrameChg chg="mod modGraphic">
          <ac:chgData name="Bivens, Jenifer" userId="S::jbivens@helenaschools.org::ee05a233-9d1b-433c-a862-662bba8f72fd" providerId="AD" clId="Web-{F18F0330-323B-A483-7C49-5CFC45464761}" dt="2025-09-01T04:34:13.063" v="1085"/>
          <ac:graphicFrameMkLst>
            <pc:docMk/>
            <pc:sldMk cId="173497906" sldId="271"/>
            <ac:graphicFrameMk id="4" creationId="{E9E776D0-D6A4-FEAB-E5D5-52489287E375}"/>
          </ac:graphicFrameMkLst>
        </pc:graphicFrameChg>
      </pc:sldChg>
      <pc:sldChg chg="modSp">
        <pc:chgData name="Bivens, Jenifer" userId="S::jbivens@helenaschools.org::ee05a233-9d1b-433c-a862-662bba8f72fd" providerId="AD" clId="Web-{F18F0330-323B-A483-7C49-5CFC45464761}" dt="2025-09-01T04:32:43.235" v="979"/>
        <pc:sldMkLst>
          <pc:docMk/>
          <pc:sldMk cId="3136935271" sldId="300"/>
        </pc:sldMkLst>
        <pc:graphicFrameChg chg="mod modGraphic">
          <ac:chgData name="Bivens, Jenifer" userId="S::jbivens@helenaschools.org::ee05a233-9d1b-433c-a862-662bba8f72fd" providerId="AD" clId="Web-{F18F0330-323B-A483-7C49-5CFC45464761}" dt="2025-09-01T04:32:43.235" v="979"/>
          <ac:graphicFrameMkLst>
            <pc:docMk/>
            <pc:sldMk cId="3136935271" sldId="300"/>
            <ac:graphicFrameMk id="4" creationId="{E9E776D0-D6A4-FEAB-E5D5-52489287E375}"/>
          </ac:graphicFrameMkLst>
        </pc:graphicFrameChg>
      </pc:sldChg>
    </pc:docChg>
  </pc:docChgLst>
  <pc:docChgLst>
    <pc:chgData name="Bivens, Jenifer" userId="S::jbivens@helenaschools.org::ee05a233-9d1b-433c-a862-662bba8f72fd" providerId="AD" clId="Web-{BC0FC0EA-71DE-17F8-D1B3-DE76FCF16B0D}"/>
    <pc:docChg chg="modSld">
      <pc:chgData name="Bivens, Jenifer" userId="S::jbivens@helenaschools.org::ee05a233-9d1b-433c-a862-662bba8f72fd" providerId="AD" clId="Web-{BC0FC0EA-71DE-17F8-D1B3-DE76FCF16B0D}" dt="2025-09-02T14:38:23.225" v="141"/>
      <pc:docMkLst>
        <pc:docMk/>
      </pc:docMkLst>
      <pc:sldChg chg="modSp">
        <pc:chgData name="Bivens, Jenifer" userId="S::jbivens@helenaschools.org::ee05a233-9d1b-433c-a862-662bba8f72fd" providerId="AD" clId="Web-{BC0FC0EA-71DE-17F8-D1B3-DE76FCF16B0D}" dt="2025-09-02T14:38:23.225" v="141"/>
        <pc:sldMkLst>
          <pc:docMk/>
          <pc:sldMk cId="3924717371" sldId="259"/>
        </pc:sldMkLst>
        <pc:graphicFrameChg chg="mod modGraphic">
          <ac:chgData name="Bivens, Jenifer" userId="S::jbivens@helenaschools.org::ee05a233-9d1b-433c-a862-662bba8f72fd" providerId="AD" clId="Web-{BC0FC0EA-71DE-17F8-D1B3-DE76FCF16B0D}" dt="2025-09-02T14:38:23.225" v="141"/>
          <ac:graphicFrameMkLst>
            <pc:docMk/>
            <pc:sldMk cId="3924717371" sldId="259"/>
            <ac:graphicFrameMk id="4" creationId="{E9E776D0-D6A4-FEAB-E5D5-52489287E37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95A0C-5345-4A78-879D-023D4BA34B4D}" type="datetimeFigureOut"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53E0C-D51E-4003-9F0B-41DFE948E5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0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81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6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2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25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70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68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38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B3679-855B-06CB-3CF6-6EA653545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5543CF-189B-265E-8B2D-006089C6F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D49273-C366-5D75-706C-1C7D4961C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DBD5C-50E1-E230-8F71-7458321F5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08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32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5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86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32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41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23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26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2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46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22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76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582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74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14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920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58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084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00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648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04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187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583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10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9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749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393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313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781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6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9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20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04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86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53E0C-D51E-4003-9F0B-41DFE948E54B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2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39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28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53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69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03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84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3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86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34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6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freepngimg.com/png/18853-turkey-png-pictur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ayeimtellingya.blogspot.com/2012/06/happy-summer-holidays-see-you-i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cc-sixth-grade-math/cc-6th-ratios-prop-topic/visualize-ratios/e/create-double-number-line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ahappyhowto.blogspot.com/2011/03/spring-break-happiness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lever.discoveryeducation.com/learn/videos/db961f1a-ef04-4561-8c3b-6d6244603282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hoolyourself.org/beat-the-odds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A page in a planner">
            <a:extLst>
              <a:ext uri="{FF2B5EF4-FFF2-40B4-BE49-F238E27FC236}">
                <a16:creationId xmlns:a16="http://schemas.microsoft.com/office/drawing/2014/main" id="{6FC8E7FA-3E70-D4C2-96C3-5322A127D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898" b="-4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43216-A90F-F65C-61E6-8754A147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397349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Jenifer Bivens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6th grade math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Weekly Agenda</a:t>
            </a:r>
          </a:p>
        </p:txBody>
      </p:sp>
    </p:spTree>
    <p:extLst>
      <p:ext uri="{BB962C8B-B14F-4D97-AF65-F5344CB8AC3E}">
        <p14:creationId xmlns:p14="http://schemas.microsoft.com/office/powerpoint/2010/main" val="1089462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776D0-D6A4-FEAB-E5D5-52489287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509119"/>
              </p:ext>
            </p:extLst>
          </p:nvPr>
        </p:nvGraphicFramePr>
        <p:xfrm>
          <a:off x="0" y="28754"/>
          <a:ext cx="12146569" cy="667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2/4/5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0442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3.5 Multiplying Rational Numbers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Agenda 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pg. 94-95: 2-22 evens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1006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3.6 Dividing Rational Numbers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BR: N2B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HW: pg.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99-100: 2-26 evens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10/15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Rational Number Bingo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99math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Any missing assignments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NO SCHOOL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 dirty="0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 dirty="0"/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2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776D0-D6A4-FEAB-E5D5-52489287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94460"/>
              </p:ext>
            </p:extLst>
          </p:nvPr>
        </p:nvGraphicFramePr>
        <p:xfrm>
          <a:off x="0" y="28754"/>
          <a:ext cx="12146569" cy="646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400" dirty="0"/>
                        <a:t>Period: 2/4/5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400" dirty="0"/>
                        <a:t>Period: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400" dirty="0"/>
                        <a:t>Period: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0583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Review for MAST 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Any missing assignments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95955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4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4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4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10/22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PP 5.1 The Coordinate Plane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DJE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IXL - VHQ</a:t>
                      </a:r>
                      <a:endParaRPr lang="en-US" dirty="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IA 4.4 </a:t>
                      </a: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Quadrilaterals on the Coordinate Plane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KU7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IXL - UCD</a:t>
                      </a:r>
                      <a:endParaRPr lang="en-US" dirty="0"/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10/24</a:t>
                      </a:r>
                    </a:p>
                    <a:p>
                      <a:pPr lvl="0" algn="ctr">
                        <a:buNone/>
                      </a:pPr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Graphing Review 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4A8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Halloween Graph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39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776D0-D6A4-FEAB-E5D5-52489287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74535"/>
              </p:ext>
            </p:extLst>
          </p:nvPr>
        </p:nvGraphicFramePr>
        <p:xfrm>
          <a:off x="98778" y="84666"/>
          <a:ext cx="12005451" cy="641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096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565785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565785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565785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794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2 &amp; 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4 &amp;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17859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10/27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baseline="0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Any missing assignments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0159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3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3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3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0442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10/29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4.1 Expressions and Equations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H2N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Page 110-111: 12-30 evens</a:t>
                      </a:r>
                      <a:endParaRPr lang="en-US" dirty="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17859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Pan Balance Activity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UZZ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IXL - AN8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17859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10/31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END of Q1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Quarter Review</a:t>
                      </a:r>
                      <a:endParaRPr lang="en-US" sz="1600" b="1" i="0" u="none" strike="noStrike" noProof="0" dirty="0" err="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EGS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Any missing assignments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65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776D0-D6A4-FEAB-E5D5-52489287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790025"/>
              </p:ext>
            </p:extLst>
          </p:nvPr>
        </p:nvGraphicFramePr>
        <p:xfrm>
          <a:off x="0" y="28754"/>
          <a:ext cx="12146567" cy="6612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598333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17063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Q2 Begins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2 &amp; 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4 &amp;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2417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baseline="0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4.2 Solve One-Step Equations </a:t>
                      </a: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(Add/</a:t>
                      </a:r>
                      <a:r>
                        <a:rPr lang="en-US" sz="1400" b="1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Subt</a:t>
                      </a: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116-117-: 1,4,6,9,14,21,23</a:t>
                      </a:r>
                      <a:endParaRPr lang="en-US" dirty="0"/>
                    </a:p>
                  </a:txBody>
                  <a:tcPr>
                    <a:lnR w="0">
                      <a:noFill/>
                    </a:ln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9736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3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3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11/5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4.2 Solve One-Step Equations (Mult/Div)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JXM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IA 3.5 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86: 4-12 ALL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15711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4.2 Solve One-Step Equations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JUA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116-117: 2,7,8,10,12,13,15,19,22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1355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4.3 Solve Two-Step Equations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WKM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Page 120: 2-14 evens 18, 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6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776D0-D6A4-FEAB-E5D5-52489287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598242"/>
              </p:ext>
            </p:extLst>
          </p:nvPr>
        </p:nvGraphicFramePr>
        <p:xfrm>
          <a:off x="0" y="-1"/>
          <a:ext cx="12231865" cy="6711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760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33035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33035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33035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7205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2 &amp; 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4 &amp;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0675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baseline="0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baseline="0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4.3 Solve Two-Step Equations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Page 120: 2-14 evens 18,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09421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11/11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endParaRPr lang="en-U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4.4 The Distributive Property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WKM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IXL - 9KE</a:t>
                      </a:r>
                      <a:endParaRPr lang="en-US" dirty="0"/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2276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11/12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4.4 The Distributive Property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CN9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124-125: 2-22 evens 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0583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11/13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endParaRPr lang="en-US" sz="1400" b="1" i="0" u="none" strike="noStrike" noProof="0" dirty="0">
                        <a:solidFill>
                          <a:schemeClr val="accent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4.5 Simplify Expressions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NUY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Page 128: 3,4,6,9,10,12,14,16,18</a:t>
                      </a:r>
                      <a:endParaRPr lang="en-US" dirty="0"/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4816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 sz="4400" dirty="0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E7H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3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776D0-D6A4-FEAB-E5D5-52489287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250430"/>
              </p:ext>
            </p:extLst>
          </p:nvPr>
        </p:nvGraphicFramePr>
        <p:xfrm>
          <a:off x="0" y="28754"/>
          <a:ext cx="12146569" cy="696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2 &amp; 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4 &amp;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28411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baseline="0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 err="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4.5 Simplify Equations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IA 2.5C </a:t>
                      </a:r>
                    </a:p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4.6 Simplify and Solve Equations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JJG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 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132-133: 2-22 evens </a:t>
                      </a:r>
                      <a:endParaRPr lang="en-US" dirty="0"/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11/19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b="1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b="1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b="1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4.7 Solve: Variables on Both Sides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  VSW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Page 136: 6,10,12,14,18,22</a:t>
                      </a:r>
                      <a:endParaRPr lang="en-US" dirty="0"/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IA 4.9 Linear Inequalities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WQ6 (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Subt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int)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IXL - CXX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20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776D0-D6A4-FEAB-E5D5-52489287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65626"/>
              </p:ext>
            </p:extLst>
          </p:nvPr>
        </p:nvGraphicFramePr>
        <p:xfrm>
          <a:off x="0" y="28754"/>
          <a:ext cx="12146569" cy="696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2 &amp; 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4 &amp;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baseline="0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Block 4 Review 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 Notes to future 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Equations Practice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Check PS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Any missing assignments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11/26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dirty="0"/>
                        <a:t>NO SCHOOL</a:t>
                      </a:r>
                      <a:endParaRPr lang="en-US" sz="1600" b="1" dirty="0"/>
                    </a:p>
                  </a:txBody>
                  <a:tcPr>
                    <a:lnT w="0">
                      <a:noFill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T w="0">
                      <a:noFill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T w="0">
                      <a:noFill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11/28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dirty="0"/>
                        <a:t>NO SCHOOL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3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  <p:pic>
        <p:nvPicPr>
          <p:cNvPr id="2" name="Picture 1" descr="A cartoon turkey with a hat&#10;&#10;Description automatically generated">
            <a:extLst>
              <a:ext uri="{FF2B5EF4-FFF2-40B4-BE49-F238E27FC236}">
                <a16:creationId xmlns:a16="http://schemas.microsoft.com/office/drawing/2014/main" id="{FEDF53B8-7391-5269-942A-98BC3D06B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64272" y="3088975"/>
            <a:ext cx="4467041" cy="3843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8C74C2-1482-5B16-68C6-FA5281A691F3}"/>
              </a:ext>
            </a:extLst>
          </p:cNvPr>
          <p:cNvSpPr txBox="1"/>
          <p:nvPr/>
        </p:nvSpPr>
        <p:spPr>
          <a:xfrm>
            <a:off x="5263941" y="7061439"/>
            <a:ext cx="4467705" cy="188104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497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BD471-C47A-A37A-061A-7345EE430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89A7C-3149-9993-7EFE-5E1070E5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 CONSTRUCTION.... </a:t>
            </a:r>
          </a:p>
        </p:txBody>
      </p:sp>
      <p:pic>
        <p:nvPicPr>
          <p:cNvPr id="4" name="Picture 4" descr="Clipart - Stop Sign">
            <a:extLst>
              <a:ext uri="{FF2B5EF4-FFF2-40B4-BE49-F238E27FC236}">
                <a16:creationId xmlns:a16="http://schemas.microsoft.com/office/drawing/2014/main" id="{2A358BA4-727D-7036-698F-47B9FC759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5037" y="1693573"/>
            <a:ext cx="5164050" cy="5164050"/>
          </a:xfrm>
        </p:spPr>
      </p:pic>
    </p:spTree>
    <p:extLst>
      <p:ext uri="{BB962C8B-B14F-4D97-AF65-F5344CB8AC3E}">
        <p14:creationId xmlns:p14="http://schemas.microsoft.com/office/powerpoint/2010/main" val="166553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6455E-1A3F-6174-5CE3-95BB86A7F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2087CE-3D32-42A6-053F-97F54D388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36663"/>
              </p:ext>
            </p:extLst>
          </p:nvPr>
        </p:nvGraphicFramePr>
        <p:xfrm>
          <a:off x="0" y="28754"/>
          <a:ext cx="12146569" cy="696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r>
                        <a:rPr lang="en-US"/>
                        <a:t>Kites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6/9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000" b="1" i="0" u="none" strike="noStrike" baseline="0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Neighborhood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 u="none" strike="noStrike" noProof="0">
                          <a:solidFill>
                            <a:srgbClr val="1F4E79"/>
                          </a:solidFill>
                          <a:latin typeface="Calibri Light"/>
                        </a:rPr>
                        <a:t>Neighborhood Day</a:t>
                      </a: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 u="none" strike="noStrike" noProof="0">
                          <a:solidFill>
                            <a:srgbClr val="1F4E79"/>
                          </a:solidFill>
                          <a:latin typeface="Calibri Light"/>
                        </a:rPr>
                        <a:t>Neighborhood Day</a:t>
                      </a: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6/10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0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LAST DAY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0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LAST DAY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0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LAST DAY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6/11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800" b="1" i="1" u="none" strike="noStrike" noProof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800" b="1" i="1" u="none" strike="noStrike" noProof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800" b="1" i="1" u="none" strike="noStrike" noProof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6/12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4000" b="1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6/13</a:t>
                      </a:r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  <p:pic>
        <p:nvPicPr>
          <p:cNvPr id="6" name="Picture 5" descr="A sand with sandals and starfish&#10;&#10;Description automatically generated">
            <a:extLst>
              <a:ext uri="{FF2B5EF4-FFF2-40B4-BE49-F238E27FC236}">
                <a16:creationId xmlns:a16="http://schemas.microsoft.com/office/drawing/2014/main" id="{F83A8D88-C74E-1BC0-144E-1E050169F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96727" y="3800919"/>
            <a:ext cx="10337319" cy="175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DE5270-19B6-5F57-42C2-2E6386C6DDAF}"/>
              </a:ext>
            </a:extLst>
          </p:cNvPr>
          <p:cNvSpPr txBox="1"/>
          <p:nvPr/>
        </p:nvSpPr>
        <p:spPr>
          <a:xfrm>
            <a:off x="2774830" y="6914790"/>
            <a:ext cx="6096000" cy="13059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203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6455E-1A3F-6174-5CE3-95BB86A7F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2087CE-3D32-42A6-053F-97F54D388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39574"/>
              </p:ext>
            </p:extLst>
          </p:nvPr>
        </p:nvGraphicFramePr>
        <p:xfrm>
          <a:off x="0" y="28754"/>
          <a:ext cx="12146569" cy="6858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r>
                        <a:rPr lang="en-US"/>
                        <a:t>Kites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6/2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baseline="0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6/3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baseline="0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6/4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baseline="0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6/5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Kite Flying</a:t>
                      </a:r>
                      <a:endPara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 Light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Kite Flying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2400" b="0" i="0" u="none" strike="noStrike" noProof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 Light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Kite Flying</a:t>
                      </a:r>
                      <a:endPara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 Light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6/6</a:t>
                      </a:r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Kite Flying</a:t>
                      </a:r>
                      <a:endPara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 Light"/>
                      </a:endParaRPr>
                    </a:p>
                  </a:txBody>
                  <a:tcPr>
                    <a:lnT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Kite Flying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2400" b="0" i="0" u="none" strike="noStrike" noProof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 Light"/>
                      </a:endParaRPr>
                    </a:p>
                  </a:txBody>
                  <a:tcPr>
                    <a:lnT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Kite Flying</a:t>
                      </a:r>
                      <a:endPara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 Light"/>
                      </a:endParaRPr>
                    </a:p>
                  </a:txBody>
                  <a:tcPr>
                    <a:lnT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  <p:pic>
        <p:nvPicPr>
          <p:cNvPr id="3" name="Graphic 2" descr="Kite outline">
            <a:extLst>
              <a:ext uri="{FF2B5EF4-FFF2-40B4-BE49-F238E27FC236}">
                <a16:creationId xmlns:a16="http://schemas.microsoft.com/office/drawing/2014/main" id="{84EFE50F-AD02-ACA6-184B-3CCA8E827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0244" y="4580467"/>
            <a:ext cx="2015067" cy="2015067"/>
          </a:xfrm>
          <a:prstGeom prst="rect">
            <a:avLst/>
          </a:prstGeom>
        </p:spPr>
      </p:pic>
      <p:pic>
        <p:nvPicPr>
          <p:cNvPr id="5" name="Graphic 4" descr="Kite outline">
            <a:extLst>
              <a:ext uri="{FF2B5EF4-FFF2-40B4-BE49-F238E27FC236}">
                <a16:creationId xmlns:a16="http://schemas.microsoft.com/office/drawing/2014/main" id="{EFE45879-B45A-4E51-3489-728023A1D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0131" y="4763909"/>
            <a:ext cx="2043290" cy="2099734"/>
          </a:xfrm>
          <a:prstGeom prst="rect">
            <a:avLst/>
          </a:prstGeom>
        </p:spPr>
      </p:pic>
      <p:pic>
        <p:nvPicPr>
          <p:cNvPr id="6" name="Graphic 1" descr="Kite outline">
            <a:extLst>
              <a:ext uri="{FF2B5EF4-FFF2-40B4-BE49-F238E27FC236}">
                <a16:creationId xmlns:a16="http://schemas.microsoft.com/office/drawing/2014/main" id="{4F636818-3050-BC52-DDA4-F1FB9935E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0355" y="4580467"/>
            <a:ext cx="2254955" cy="21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2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776D0-D6A4-FEAB-E5D5-52489287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11072"/>
              </p:ext>
            </p:extLst>
          </p:nvPr>
        </p:nvGraphicFramePr>
        <p:xfrm>
          <a:off x="0" y="86265"/>
          <a:ext cx="12146568" cy="6778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26135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54673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4014998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035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Period:2/4/5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19497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9/1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1949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dirty="0"/>
                        <a:t>1.1 Reasoning to Find Area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1.1 Video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1.1 Reasoning to Find Area</a:t>
                      </a:r>
                      <a:endParaRPr lang="en-US" sz="1400" i="0" dirty="0"/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1.1 Video 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Thinking Task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100 Numbers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1949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dirty="0"/>
                        <a:t> </a:t>
                      </a:r>
                    </a:p>
                    <a:p>
                      <a:pPr lvl="0">
                        <a:buNone/>
                      </a:pPr>
                      <a:r>
                        <a:rPr lang="en-US" sz="3200" b="1" i="1" dirty="0">
                          <a:solidFill>
                            <a:srgbClr val="FF0000"/>
                          </a:solidFill>
                        </a:rPr>
                        <a:t>I-READY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dirty="0"/>
                        <a:t> </a:t>
                      </a:r>
                    </a:p>
                    <a:p>
                      <a:pPr lvl="0">
                        <a:buNone/>
                      </a:pPr>
                      <a:r>
                        <a:rPr lang="en-US" sz="3200" b="1" i="1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I-READY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000" b="1"/>
                    </a:p>
                    <a:p>
                      <a:pPr lvl="0">
                        <a:buNone/>
                      </a:pPr>
                      <a:r>
                        <a:rPr lang="en-US" sz="3200" b="1" i="1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I-READY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1949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9/4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OUT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0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3200" b="1" i="1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I-READY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 </a:t>
                      </a:r>
                    </a:p>
                    <a:p>
                      <a:pPr lvl="0">
                        <a:buNone/>
                      </a:pPr>
                      <a:r>
                        <a:rPr lang="en-US" sz="3200" b="1" i="1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I-READY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 </a:t>
                      </a:r>
                    </a:p>
                    <a:p>
                      <a:pPr lvl="0">
                        <a:buNone/>
                      </a:pPr>
                      <a:r>
                        <a:rPr lang="en-US" sz="3200" b="1" i="1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I-READY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1949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Math Technology Training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dirty="0"/>
                        <a:t>BR: </a:t>
                      </a:r>
                    </a:p>
                    <a:p>
                      <a:pPr lvl="0">
                        <a:buNone/>
                      </a:pPr>
                      <a:endParaRPr lang="en-US" sz="1400" b="0" dirty="0"/>
                    </a:p>
                    <a:p>
                      <a:pPr lvl="0">
                        <a:buNone/>
                      </a:pPr>
                      <a:r>
                        <a:rPr lang="en-US" sz="1400" b="0" dirty="0"/>
                        <a:t>HW: 1.1 Mastery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Math Technology Training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dirty="0"/>
                        <a:t>BR: </a:t>
                      </a:r>
                    </a:p>
                    <a:p>
                      <a:pPr lvl="0">
                        <a:buNone/>
                      </a:pPr>
                      <a:endParaRPr lang="en-US" sz="1400" b="0" dirty="0"/>
                    </a:p>
                    <a:p>
                      <a:pPr lvl="0">
                        <a:buNone/>
                      </a:pPr>
                      <a:r>
                        <a:rPr lang="en-US" sz="1400" b="0" dirty="0"/>
                        <a:t>HW: 1.1 Mastery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Thinking Task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dirty="0"/>
                        <a:t>BR: 99math</a:t>
                      </a:r>
                    </a:p>
                    <a:p>
                      <a:pPr lvl="0">
                        <a:buNone/>
                      </a:pPr>
                      <a:endParaRPr lang="en-US" sz="1400" b="0" dirty="0"/>
                    </a:p>
                    <a:p>
                      <a:pPr lvl="0">
                        <a:buNone/>
                      </a:pPr>
                      <a:r>
                        <a:rPr lang="en-US" sz="1400" b="0"/>
                        <a:t>Wolf, Sheep and Cabbage 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47A41AE-2A0E-3347-874C-31AFA8C00CF4}"/>
              </a:ext>
            </a:extLst>
          </p:cNvPr>
          <p:cNvSpPr txBox="1"/>
          <p:nvPr/>
        </p:nvSpPr>
        <p:spPr>
          <a:xfrm>
            <a:off x="1443789" y="1082841"/>
            <a:ext cx="1024689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3"/>
            <a:r>
              <a:rPr lang="en-US" sz="4800" b="1" dirty="0">
                <a:solidFill>
                  <a:srgbClr val="FF0000"/>
                </a:solidFill>
                <a:cs typeface="Calibri"/>
              </a:rPr>
              <a:t>Labor Day – No School</a:t>
            </a:r>
            <a:endParaRPr lang="en-US" sz="4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4717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FAF7A-8137-B16B-5E2A-E7212E3CB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617FE6-1454-EA3E-FCB4-6916CF2E8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412005"/>
              </p:ext>
            </p:extLst>
          </p:nvPr>
        </p:nvGraphicFramePr>
        <p:xfrm>
          <a:off x="28222" y="85198"/>
          <a:ext cx="12146568" cy="662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414888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80050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772061">
                <a:tc>
                  <a:txBody>
                    <a:bodyPr/>
                    <a:lstStyle/>
                    <a:p>
                      <a:r>
                        <a:rPr lang="en-US"/>
                        <a:t>Kites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8350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5/26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 sz="1400" b="1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 sz="3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 sz="3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15021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Any missing assignments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Any missing assignments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  <a:endPara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 Light"/>
                      </a:endParaRP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Any missing assignments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15021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5/28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Any missing assignments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  <a:endPara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 Light"/>
                      </a:endParaRP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Any missing assignments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  <a:endPara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 Light"/>
                      </a:endParaRP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 Any missing assignments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3687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  <a:endPara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 Light"/>
                      </a:endParaRP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 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Any missing assignments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  <a:endPara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Any missing assignments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600" b="0" i="0" u="none" strike="noStrike" noProof="0">
                        <a:solidFill>
                          <a:srgbClr val="80808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 Any missing assignments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32644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5/30</a:t>
                      </a:r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  <a:endPara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 Light"/>
                      </a:endParaRP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Any missing assignments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  <a:endPara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 Light"/>
                      </a:endParaRP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Any missing assignments</a:t>
                      </a:r>
                      <a:endParaRPr lang="en-US" sz="28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 Light"/>
                        </a:rPr>
                        <a:t>Sled Kites</a:t>
                      </a:r>
                      <a:endPara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libri Light"/>
                      </a:endParaRP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Any missing assignments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  <p:pic>
        <p:nvPicPr>
          <p:cNvPr id="3" name="Graphic 2" descr="Kite outline">
            <a:extLst>
              <a:ext uri="{FF2B5EF4-FFF2-40B4-BE49-F238E27FC236}">
                <a16:creationId xmlns:a16="http://schemas.microsoft.com/office/drawing/2014/main" id="{8AFEADEF-705A-1F4E-B2EF-5394A4246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8132" y="5497688"/>
            <a:ext cx="1168401" cy="1168401"/>
          </a:xfrm>
          <a:prstGeom prst="rect">
            <a:avLst/>
          </a:prstGeom>
        </p:spPr>
      </p:pic>
      <p:pic>
        <p:nvPicPr>
          <p:cNvPr id="5" name="Graphic 4" descr="Kite outline">
            <a:extLst>
              <a:ext uri="{FF2B5EF4-FFF2-40B4-BE49-F238E27FC236}">
                <a16:creationId xmlns:a16="http://schemas.microsoft.com/office/drawing/2014/main" id="{C4AB86E1-8748-7169-A425-6E7830DFC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8576" y="1828799"/>
            <a:ext cx="1168401" cy="1168401"/>
          </a:xfrm>
          <a:prstGeom prst="rect">
            <a:avLst/>
          </a:prstGeom>
        </p:spPr>
      </p:pic>
      <p:pic>
        <p:nvPicPr>
          <p:cNvPr id="6" name="Graphic 5" descr="Kite outline">
            <a:extLst>
              <a:ext uri="{FF2B5EF4-FFF2-40B4-BE49-F238E27FC236}">
                <a16:creationId xmlns:a16="http://schemas.microsoft.com/office/drawing/2014/main" id="{4A2B9FE1-35BB-FB4E-042D-9F2D958C7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9798" y="5497688"/>
            <a:ext cx="1168401" cy="1168401"/>
          </a:xfrm>
          <a:prstGeom prst="rect">
            <a:avLst/>
          </a:prstGeom>
        </p:spPr>
      </p:pic>
      <p:pic>
        <p:nvPicPr>
          <p:cNvPr id="7" name="Graphic 6" descr="Kite outline">
            <a:extLst>
              <a:ext uri="{FF2B5EF4-FFF2-40B4-BE49-F238E27FC236}">
                <a16:creationId xmlns:a16="http://schemas.microsoft.com/office/drawing/2014/main" id="{E8C8C5A6-9016-8279-8DE5-0F35531EB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8576" y="4241799"/>
            <a:ext cx="1168401" cy="1168401"/>
          </a:xfrm>
          <a:prstGeom prst="rect">
            <a:avLst/>
          </a:prstGeom>
        </p:spPr>
      </p:pic>
      <p:pic>
        <p:nvPicPr>
          <p:cNvPr id="8" name="Graphic 7" descr="Kite outline">
            <a:extLst>
              <a:ext uri="{FF2B5EF4-FFF2-40B4-BE49-F238E27FC236}">
                <a16:creationId xmlns:a16="http://schemas.microsoft.com/office/drawing/2014/main" id="{007ED51C-ACA3-556F-5914-98875E9FF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9798" y="4143021"/>
            <a:ext cx="1168401" cy="1168401"/>
          </a:xfrm>
          <a:prstGeom prst="rect">
            <a:avLst/>
          </a:prstGeom>
        </p:spPr>
      </p:pic>
      <p:pic>
        <p:nvPicPr>
          <p:cNvPr id="9" name="Graphic 8" descr="Kite outline">
            <a:extLst>
              <a:ext uri="{FF2B5EF4-FFF2-40B4-BE49-F238E27FC236}">
                <a16:creationId xmlns:a16="http://schemas.microsoft.com/office/drawing/2014/main" id="{13F09A84-FAA8-5813-808E-B9AA04EF0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8576" y="2985910"/>
            <a:ext cx="1168401" cy="1168401"/>
          </a:xfrm>
          <a:prstGeom prst="rect">
            <a:avLst/>
          </a:prstGeom>
        </p:spPr>
      </p:pic>
      <p:pic>
        <p:nvPicPr>
          <p:cNvPr id="10" name="Graphic 9" descr="Kite outline">
            <a:extLst>
              <a:ext uri="{FF2B5EF4-FFF2-40B4-BE49-F238E27FC236}">
                <a16:creationId xmlns:a16="http://schemas.microsoft.com/office/drawing/2014/main" id="{F1B6F0E8-3D59-8F9B-EA44-78B15B237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8131" y="4241798"/>
            <a:ext cx="1168401" cy="1168401"/>
          </a:xfrm>
          <a:prstGeom prst="rect">
            <a:avLst/>
          </a:prstGeom>
        </p:spPr>
      </p:pic>
      <p:pic>
        <p:nvPicPr>
          <p:cNvPr id="11" name="Graphic 10" descr="Kite outline">
            <a:extLst>
              <a:ext uri="{FF2B5EF4-FFF2-40B4-BE49-F238E27FC236}">
                <a16:creationId xmlns:a16="http://schemas.microsoft.com/office/drawing/2014/main" id="{A7833AE9-2475-451F-D01C-5AB3FC03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9798" y="1828798"/>
            <a:ext cx="1168401" cy="1168401"/>
          </a:xfrm>
          <a:prstGeom prst="rect">
            <a:avLst/>
          </a:prstGeom>
        </p:spPr>
      </p:pic>
      <p:pic>
        <p:nvPicPr>
          <p:cNvPr id="12" name="Graphic 11" descr="Kite outline">
            <a:extLst>
              <a:ext uri="{FF2B5EF4-FFF2-40B4-BE49-F238E27FC236}">
                <a16:creationId xmlns:a16="http://schemas.microsoft.com/office/drawing/2014/main" id="{A1C6A425-D46F-313F-013A-CB9E4117C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9242" y="2985909"/>
            <a:ext cx="1168401" cy="1168401"/>
          </a:xfrm>
          <a:prstGeom prst="rect">
            <a:avLst/>
          </a:prstGeom>
        </p:spPr>
      </p:pic>
      <p:pic>
        <p:nvPicPr>
          <p:cNvPr id="13" name="Graphic 12" descr="Kite outline">
            <a:extLst>
              <a:ext uri="{FF2B5EF4-FFF2-40B4-BE49-F238E27FC236}">
                <a16:creationId xmlns:a16="http://schemas.microsoft.com/office/drawing/2014/main" id="{E5338662-6812-9166-703E-720BD6846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9799" y="2985910"/>
            <a:ext cx="1168401" cy="1168401"/>
          </a:xfrm>
          <a:prstGeom prst="rect">
            <a:avLst/>
          </a:prstGeom>
        </p:spPr>
      </p:pic>
      <p:pic>
        <p:nvPicPr>
          <p:cNvPr id="14" name="Graphic 13" descr="Kite outline">
            <a:extLst>
              <a:ext uri="{FF2B5EF4-FFF2-40B4-BE49-F238E27FC236}">
                <a16:creationId xmlns:a16="http://schemas.microsoft.com/office/drawing/2014/main" id="{A2BB5118-3A1F-2C01-00AB-B031A03B4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6910" y="1828799"/>
            <a:ext cx="1168401" cy="1168401"/>
          </a:xfrm>
          <a:prstGeom prst="rect">
            <a:avLst/>
          </a:prstGeom>
        </p:spPr>
      </p:pic>
      <p:pic>
        <p:nvPicPr>
          <p:cNvPr id="18" name="Graphic 17" descr="Kite outline">
            <a:extLst>
              <a:ext uri="{FF2B5EF4-FFF2-40B4-BE49-F238E27FC236}">
                <a16:creationId xmlns:a16="http://schemas.microsoft.com/office/drawing/2014/main" id="{B547860F-B5E1-AC29-0FE5-497A0168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8576" y="5398910"/>
            <a:ext cx="1168401" cy="11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9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176E1-ADA0-7835-D318-4CB1D27B2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18DCB4-E9F2-D454-C0BC-47134699F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757583"/>
              </p:ext>
            </p:extLst>
          </p:nvPr>
        </p:nvGraphicFramePr>
        <p:xfrm>
          <a:off x="0" y="28754"/>
          <a:ext cx="12146569" cy="6670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1926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5/19</a:t>
                      </a:r>
                    </a:p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RNE 2.4/2.5 Multiply &amp; Divide Integers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J6V &amp; JZC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Ratio Tables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PPF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2.7 Composite Figures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Agenda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IXL - N97</a:t>
                      </a:r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07244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2.6 Powers and Exponents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TY5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WFW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Solve Equivalent Ratio Problems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MKA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RLZ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2.8 Circle Similarity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8BA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2.8 WS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12888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5/21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2.7 Order of Operations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2QY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- 7YN</a:t>
                      </a:r>
                    </a:p>
                  </a:txBody>
                  <a:tcPr>
                    <a:lnL>
                      <a:noFill/>
                    </a:lnL>
                    <a:lnR w="0">
                      <a:noFill/>
                    </a:lnR>
                    <a:lnT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Part </a:t>
                      </a:r>
                      <a:r>
                        <a:rPr lang="en-US" sz="1600" b="1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Part</a:t>
                      </a: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Whole Ratios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DJ8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- 6Z2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2.9 Area of Sectors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DVS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pg. 76-77: 2-12 evens &amp; 15,18,19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04360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Integers Quiz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D7P</a:t>
                      </a:r>
                    </a:p>
                    <a:p>
                      <a:pPr lvl="0">
                        <a:buNone/>
                      </a:pPr>
                      <a:endParaRPr lang="en-US" sz="800" b="0"/>
                    </a:p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Ratios Quiz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ZB9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 b="1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Circles Quiz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WRT</a:t>
                      </a:r>
                    </a:p>
                    <a:p>
                      <a:pPr lvl="0">
                        <a:buNone/>
                      </a:pPr>
                      <a:endParaRPr lang="en-US" sz="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5/23</a:t>
                      </a:r>
                    </a:p>
                    <a:p>
                      <a:pPr lvl="0" algn="ctr">
                        <a:buNone/>
                      </a:pPr>
                      <a:endParaRPr lang="en-US" sz="800" b="1"/>
                    </a:p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R w="0">
                      <a:noFill/>
                    </a:ln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652BE8-FCE1-6A7A-CFA2-E9AB21045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34832"/>
              </p:ext>
            </p:extLst>
          </p:nvPr>
        </p:nvGraphicFramePr>
        <p:xfrm>
          <a:off x="1361784" y="5668541"/>
          <a:ext cx="10823097" cy="8889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07699">
                  <a:extLst>
                    <a:ext uri="{9D8B030D-6E8A-4147-A177-3AD203B41FA5}">
                      <a16:colId xmlns:a16="http://schemas.microsoft.com/office/drawing/2014/main" val="2532633924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76328224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1741653341"/>
                    </a:ext>
                  </a:extLst>
                </a:gridCol>
              </a:tblGrid>
              <a:tr h="88899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3600"/>
                        </a:lnSpc>
                        <a:buNone/>
                      </a:pPr>
                      <a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Day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722" marR="61722" marT="30861" marB="30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3600"/>
                        </a:lnSpc>
                        <a:buNone/>
                      </a:pPr>
                      <a:r>
                        <a:rPr lang="en-US" sz="4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Day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722" marR="61722" marT="30861" marB="30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3600"/>
                        </a:lnSpc>
                        <a:buNone/>
                      </a:pPr>
                      <a:r>
                        <a:rPr lang="en-US" sz="4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Day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722" marR="61722" marT="30861" marB="30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84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137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10543-E700-9BAA-D24F-495B91C03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BE2B58-DACD-4E92-8BD7-5F5EB033B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27197"/>
              </p:ext>
            </p:extLst>
          </p:nvPr>
        </p:nvGraphicFramePr>
        <p:xfrm>
          <a:off x="14377" y="100641"/>
          <a:ext cx="12146569" cy="652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776385">
                <a:tc>
                  <a:txBody>
                    <a:bodyPr/>
                    <a:lstStyle/>
                    <a:p>
                      <a:r>
                        <a:rPr lang="en-US"/>
                        <a:t>+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1566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5/12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RNE 2.3 Subtracting Integers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NYM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Unit Rates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JSZ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2.5 Area of a Circle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IXL - YA8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0774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2.3 Subtracting Integers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L95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WQ6 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Constant Speed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NEA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TLB 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Area and Circumference Review 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P56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IXL - SMW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04574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5/14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Review Adding &amp; Subtracting Integers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EW2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2.2C/2.3 Worksheet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Comparing Rates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SBQ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NAF 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2.6 More Pi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2NM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2.5/2.6 Worksheet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14081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5/15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900" b="1"/>
                        <a:t>OUT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Complete Integer Project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9CW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Integer Project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Ratio Tables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9AF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PPF 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2.6 More Pi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KS7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63-64: 2-26 evens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5/16</a:t>
                      </a:r>
                    </a:p>
                    <a:p>
                      <a:pPr lvl="0" algn="ctr">
                        <a:buNone/>
                      </a:pPr>
                      <a:endParaRPr lang="en-US" sz="800" b="1"/>
                    </a:p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DF 4.3/4.4 Add &amp; Subtract by Renaming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E56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 119: 1,8,12,16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Pg 124: 3,4,6,11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4.4 Add &amp; Subtract by Renaming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E56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 124: 3,7,9,11,13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2.7 Composite Figures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ZDX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67-68: 10,14,15,19,23,24,25,26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022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5D9ED-6564-30C9-F2ED-E9D9F9850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9B4863-3C4E-FF0D-80EC-2FE94563E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258990"/>
              </p:ext>
            </p:extLst>
          </p:nvPr>
        </p:nvGraphicFramePr>
        <p:xfrm>
          <a:off x="0" y="-15484"/>
          <a:ext cx="12146563" cy="6845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344333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499552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979206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0933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RNE 2.1 Understanding Integers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IXL – YBC &amp; CMQ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Probability Review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BZH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1.3 Complementary &amp; Supplementary Angles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16-17: 2-30 evens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B w="0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2417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2.2 Adding Integers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NSB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- 4J9</a:t>
                      </a:r>
                    </a:p>
                  </a:txBody>
                  <a:tcPr>
                    <a:lnR w="0">
                      <a:noFill/>
                    </a:ln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Probability Quiz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5EW</a:t>
                      </a:r>
                    </a:p>
                    <a:p>
                      <a:pPr lvl="0">
                        <a:buNone/>
                      </a:pPr>
                      <a:endParaRPr lang="en-US" sz="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 b="1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1.4 Vertical and Adjacent Angles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58L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IXL - CST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0933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5/7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2.2 Adding Integers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4A8/99math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 ZM6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Ratios &amp; Equivalent Ratios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8ZZ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XZ2 &amp; 2LM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Block 1 Review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HKG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30-32: 2-34 evens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0933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Adding Integers</a:t>
                      </a:r>
                      <a:endParaRPr lang="en-US" err="1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99math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Group Project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Ratios on Double Number Lines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77D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hlinkClick r:id="rId3"/>
                        </a:rPr>
                        <a:t>Create double number lines (practice) | Khan Academy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Khan Double Number Lines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2.3 Parts of a Circle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DN9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- 2VL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B w="0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5/9</a:t>
                      </a:r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DF 4.3/4.4 Add &amp; Subtract Mixed Numbers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99math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119: 2,4,12,14 &amp;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124: 4,8,10,13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DF 4.3 Add &amp; Subtract Mixed Numbers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AWS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119: 4,6,8,14,18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2.4 Circumference &amp; Pi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8VJ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54-55: 2-20 evens</a:t>
                      </a:r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594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35647-54B2-B3B7-64C5-CA199BF8A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806FE1-C142-F2E8-BEE5-B6D8A377C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78741"/>
              </p:ext>
            </p:extLst>
          </p:nvPr>
        </p:nvGraphicFramePr>
        <p:xfrm>
          <a:off x="0" y="28754"/>
          <a:ext cx="12179692" cy="6688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051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582567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139365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409570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7437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1853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4/28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RRS 3.5 Intro to Probability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BR: Agenda/FGY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92-93: 8-26 evens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3.5 Intro to Probability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Agenda/FGY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3.5T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3.7 Volume of Pyramids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Agenda 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pg. 117: 1-14 ALL</a:t>
                      </a:r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1712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3.6 Experimental Probability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 2HW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PX6 &amp; 9AA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3.6 Experimental Probability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 2HW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IXL – PX6 &amp; 3.6T </a:t>
                      </a:r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3.7 Volume of Pyramids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CKU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3.6/3.7 Exit Tasks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1429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4/30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3.7 Theoretical Probability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 FRL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BZH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R w="0">
                      <a:noFill/>
                    </a:lnR>
                    <a:lnT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3.7 Theoretical Probability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 FRL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3.7T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Pyramids Quiz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YL5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1712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Probability Review 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Q2X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 Probability Notes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Probability Review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Q2X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 Probability Notes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1.1/1.2 Measuring, Naming, Classifying Angles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J9G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2UG &amp; JPE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5588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5/2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Vigilante Day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Early Release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11:00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Probability Quiz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3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 b="1"/>
                    </a:p>
                  </a:txBody>
                  <a:tcPr>
                    <a:lnR w="0">
                      <a:noFill/>
                    </a:ln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Probability QUIZ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3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 Corrections/Missing Assignments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BQH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Any missing assignments</a:t>
                      </a:r>
                    </a:p>
                  </a:txBody>
                  <a:tcPr>
                    <a:lnL>
                      <a:noFill/>
                    </a:lnL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966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B6672-B778-58D5-EFDF-0389F311F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FAA83A-D208-99BF-4405-B0F89BDF9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16386"/>
              </p:ext>
            </p:extLst>
          </p:nvPr>
        </p:nvGraphicFramePr>
        <p:xfrm>
          <a:off x="0" y="-1"/>
          <a:ext cx="12146564" cy="6401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711222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781777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330093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7469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0424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4/21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6.5 Volume of Prisms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 XHF</a:t>
                      </a:r>
                      <a:endParaRPr lang="en-US" sz="1600"/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6.5 Volume of Prisms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XHF</a:t>
                      </a:r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Review Surface Area and Volume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IReady: Area of Polygons, Volume, Nets &amp; SA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1429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99math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Unfair Game</a:t>
                      </a:r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99math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Unfair Game</a:t>
                      </a:r>
                    </a:p>
                  </a:txBody>
                  <a:tcPr>
                    <a:lnL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99math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Unfair Game</a:t>
                      </a:r>
                    </a:p>
                  </a:txBody>
                  <a:tcPr>
                    <a:lnL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0488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4/23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(Area and Volume)</a:t>
                      </a:r>
                      <a:endParaRPr lang="en-US" sz="1600" b="1"/>
                    </a:p>
                  </a:txBody>
                  <a:tcPr>
                    <a:lnL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(Area and Volume)</a:t>
                      </a:r>
                      <a:endParaRPr lang="en-US" sz="1600" b="1"/>
                    </a:p>
                  </a:txBody>
                  <a:tcPr>
                    <a:lnL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</a:t>
                      </a:r>
                      <a:endParaRPr lang="en-US" sz="3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(Area and Volume)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0933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DF 4.2 Add &amp; Subtract Fractions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V5M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116: 14-22 ALL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DF 4.2 Add &amp; Subtract Fractions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V5M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116: 14-22 evens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3.6 Surface Area of Regular Pyramids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8BA (Sol to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Ineq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pg. 113-114: 2-20 evens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8723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4/25</a:t>
                      </a:r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4.3/4.4 Add &amp; Subtract Mixed Numbers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XHE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119: 2,4,12,14 &amp;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124: 4,8,10,13</a:t>
                      </a:r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4.3/4.4 Add &amp; Subtract Mixed Numbers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XHE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119: 4,14 &amp;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124: 4,8</a:t>
                      </a:r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3.6 Surface Area of Pyramids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 XSJ (to 80)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- 5XW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913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BE3D8-31A6-2A34-CA96-9B91AACBA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DAA09D-F1C5-CFC3-DA0C-08F06E4A8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113918"/>
              </p:ext>
            </p:extLst>
          </p:nvPr>
        </p:nvGraphicFramePr>
        <p:xfrm>
          <a:off x="0" y="28754"/>
          <a:ext cx="12146567" cy="64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584222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31174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0933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4/14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6.3 Area of Composite Shapes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Agenda/B9Q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Worksheet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Area of Composite Shapes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Agenda/B9Q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Worksheet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3.4 Surface Area of Prisms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pg. 103-104: 4-22 evens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0933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6.3 Area of Composite Shapes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BR:RMG(to 80)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Worksheet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6.3 Area of Composite Shapes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76U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 Worksheet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3.5 Volume of Prisms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RFP (to 80)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XHF</a:t>
                      </a:r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0933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4/16</a:t>
                      </a:r>
                    </a:p>
                    <a:p>
                      <a:pPr lvl="0" algn="ctr">
                        <a:buNone/>
                      </a:pPr>
                      <a:endParaRPr lang="en-US" sz="1600" b="1"/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Myrna Loy / Holter Experience</a:t>
                      </a: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Myrna Loy / Holter Experience</a:t>
                      </a:r>
                      <a:endParaRPr lang="en-US"/>
                    </a:p>
                  </a:txBody>
                  <a:tcPr>
                    <a:lnT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Myrna Loy / Holter Experience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15711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6.4 Nets and Surface Area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5V2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- 8KP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6.4 Nets and Surface Area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76U (to 80)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- 8KP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3.5 Volume of Prisms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WPF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108-109: 2-18 evens</a:t>
                      </a:r>
                    </a:p>
                  </a:txBody>
                  <a:tcPr>
                    <a:lnL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4/18</a:t>
                      </a:r>
                    </a:p>
                    <a:p>
                      <a:pPr lvl="0" algn="ctr">
                        <a:buNone/>
                      </a:pP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6.4 Nets and Surface Area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8RG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  RMG</a:t>
                      </a: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6.4 Nets and Surface Area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8RG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  RMG</a:t>
                      </a:r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Review Surface Area and Volume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99math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 sz="3200" b="1"/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633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D6DFE-C581-68EA-2C63-664EFB8DE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FEB68F-4706-1660-1198-5589117F6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859902"/>
              </p:ext>
            </p:extLst>
          </p:nvPr>
        </p:nvGraphicFramePr>
        <p:xfrm>
          <a:off x="43132" y="115018"/>
          <a:ext cx="12146537" cy="6747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111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781777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753555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454094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1429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4/7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Q4 Starts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Graphs Review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Agenda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4.3-4.5 Worksheet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Graphs Review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4.3-4.5 Worksheet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3.1 Three-Dimensional Figures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Agenda/MNV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89-90: 10-19 ALL &amp; 20-34 evens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0933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4/8</a:t>
                      </a:r>
                    </a:p>
                    <a:p>
                      <a:pPr lvl="0" algn="ctr">
                        <a:buNone/>
                      </a:pPr>
                      <a:endParaRPr lang="en-US" sz="800" b="1"/>
                    </a:p>
                    <a:p>
                      <a:pPr lvl="0" algn="ctr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5th grade Extravaganza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Area &amp; Perimeter: Squares, Rectangles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8Q5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IXL – BE9 / Worksheet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Area &amp; Perimeter: Squares, Rectangles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8Q5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BE9 / Worksheet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3.2 &amp; 3.3 Drawing and Slicing Solids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8Q5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3R2 &amp; 7Z4 &amp; HFJ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0933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4/9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MAST Review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2G9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800" b="0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IReady Standards Mastery: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Measures of Center and Variability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MAST Review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2G9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800" b="0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IReady Standards Mastery: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Measures of Center and Variability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2G9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IReady Standards Mastery: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Measures of Center and Variability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0933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/>
                        <a:t>MAST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1"/>
                        <a:t>(Stats)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/>
                        <a:t>MAST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1"/>
                        <a:t>(Stats)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</a:t>
                      </a:r>
                      <a:endParaRPr lang="en-US" sz="3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(Stats)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4/11</a:t>
                      </a:r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Area/Perimeter Parallelograms &amp; Triangles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VTX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Worksheet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Area/Perimeter Parallelograms &amp; Triangle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VTX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Worksheet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3.4 Surface Area of Rectangular Prisms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RF6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RMG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088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58573-4022-C211-E56E-70F9882BC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9F4F2B-1AD8-ED70-D081-2C476AE59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33807"/>
              </p:ext>
            </p:extLst>
          </p:nvPr>
        </p:nvGraphicFramePr>
        <p:xfrm>
          <a:off x="0" y="28754"/>
          <a:ext cx="12146569" cy="6858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3/31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4/2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4/4</a:t>
                      </a:r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  <p:pic>
        <p:nvPicPr>
          <p:cNvPr id="2" name="Picture 1" descr="A sun with words and a black background&#10;&#10;Description automatically generated">
            <a:extLst>
              <a:ext uri="{FF2B5EF4-FFF2-40B4-BE49-F238E27FC236}">
                <a16:creationId xmlns:a16="http://schemas.microsoft.com/office/drawing/2014/main" id="{2E880A1F-A67D-83BF-CB04-2EEF93116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87780" y="492015"/>
            <a:ext cx="7437766" cy="6773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DC423A-C445-809A-5CA7-A95A7DDC64D6}"/>
              </a:ext>
            </a:extLst>
          </p:cNvPr>
          <p:cNvSpPr txBox="1"/>
          <p:nvPr/>
        </p:nvSpPr>
        <p:spPr>
          <a:xfrm>
            <a:off x="1758891" y="6894753"/>
            <a:ext cx="7437766" cy="51878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726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C558C-D047-577F-2406-3C7F4606E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C32E31-2FCF-1313-982C-69371D97D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030505"/>
              </p:ext>
            </p:extLst>
          </p:nvPr>
        </p:nvGraphicFramePr>
        <p:xfrm>
          <a:off x="0" y="28754"/>
          <a:ext cx="12146569" cy="641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7540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1429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MAST Review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8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IReady: Solve Problems w/ Unit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IReady: Solve Problems w/ Unit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IReady: Solve Problems w/ Unit Rates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03329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/>
                        <a:t>MAST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1"/>
                        <a:t>(Ratios)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(Ratios)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(Ratios)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10311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3/26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MAST Review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99math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8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IReady: Solve Problems w/ Percents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80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99math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IReady: Solve Problems w/ Percents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JUV (MAD)</a:t>
                      </a:r>
                    </a:p>
                    <a:p>
                      <a:pPr lvl="0">
                        <a:buNone/>
                      </a:pPr>
                      <a:endParaRPr lang="en-US" sz="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IReady: Solve Problems w/ Percents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00188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</a:t>
                      </a:r>
                      <a:endParaRPr lang="en-US" sz="3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(% Measurement Conversions)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</a:t>
                      </a:r>
                      <a:endParaRPr lang="en-US" sz="3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(% Measurement Conversions)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</a:t>
                      </a:r>
                      <a:endParaRPr lang="en-US" sz="3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(% Measurement Conversions)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3687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3/28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latin typeface="Calibri"/>
                        </a:rPr>
                        <a:t>End of Q3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4.5 Box and Whisker Plots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2WK</a:t>
                      </a:r>
                      <a:endParaRPr lang="en-US" sz="1600" b="1"/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 IXL – E9F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4.5 Box and Whisker Plots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2WK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 IXL – E9F </a:t>
                      </a:r>
                      <a:endParaRPr lang="en-US" sz="28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2.7 Composite Figures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2G9 (Changes in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MoC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5V2</a:t>
                      </a:r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44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776D0-D6A4-FEAB-E5D5-52489287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31259"/>
              </p:ext>
            </p:extLst>
          </p:nvPr>
        </p:nvGraphicFramePr>
        <p:xfrm>
          <a:off x="0" y="28754"/>
          <a:ext cx="12146569" cy="6858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Periods: 2/4/5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 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8/25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8/26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8/27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4800" b="1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800" b="1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800" b="1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8/28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Intro to 6th Grade Math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Intro to 6th Grade Math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Intro to 6th Grade Math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8/29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Unit 1 Check Your Readiness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Unit 1 Check Your Readiness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RNE Block 1 Preassessment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22F1C9-64D1-B4F2-9895-50E5E3BB7036}"/>
              </a:ext>
            </a:extLst>
          </p:cNvPr>
          <p:cNvSpPr txBox="1"/>
          <p:nvPr/>
        </p:nvSpPr>
        <p:spPr>
          <a:xfrm>
            <a:off x="1544053" y="3388895"/>
            <a:ext cx="1018673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3"/>
            <a:r>
              <a:rPr lang="en-US" sz="4800" b="1" u="sng">
                <a:cs typeface="Calibri"/>
              </a:rPr>
              <a:t>_______WEB DAY________</a:t>
            </a:r>
            <a:endParaRPr lang="en-US" u="sng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B18DF-947D-09A3-50D8-6E770DF57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70BEAC-DCE5-D76B-6D35-749756513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238112"/>
              </p:ext>
            </p:extLst>
          </p:nvPr>
        </p:nvGraphicFramePr>
        <p:xfrm>
          <a:off x="0" y="71886"/>
          <a:ext cx="12146563" cy="648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499554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4021537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7308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1429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3/17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4.2 Measures of Center</a:t>
                      </a:r>
                      <a:endParaRPr lang="en-US" sz="1600" b="1" i="0" u="none" strike="noStrike" noProof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125-126: 16-28 evens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4.2 Measures of Center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125-126: 16-24 evens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RRS 1.5 Perimeter &amp; Area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1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**Finish Probability Project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1.5C Worksheet`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04862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/>
                        <a:t>Career Exploration Day</a:t>
                      </a:r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Career Exploration Day</a:t>
                      </a:r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Career Exploration Day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12888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3/19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4.3 Dot Plots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ZZK (to 80)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IXL – 5HD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4.3 Dot Plots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ZZK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- 5HD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SA 2.1 Area of Triangles and Parallelograms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99math (area of triangles)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39-40: 2-20 evens</a:t>
                      </a:r>
                    </a:p>
                  </a:txBody>
                  <a:tcPr>
                    <a:lnR w="0">
                      <a:noFill/>
                    </a:ln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1429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4.4 Histograms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77K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IXL – 7NG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4.4 Histograms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77K  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- 7NG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2.2 Area of Trapezoids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EY6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IXL - MP6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T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1147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3/21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4.3/4.4 Review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86B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4.3/4.4 Exit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4.3/4.4 Review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86B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4.3/4.4 Exit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2.2 Area of Trapezoids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VTX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pg. 44-46: 2-20 evens</a:t>
                      </a:r>
                      <a:endParaRPr lang="en-US"/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064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B18DF-947D-09A3-50D8-6E770DF57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70BEAC-DCE5-D76B-6D35-749756513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23799"/>
              </p:ext>
            </p:extLst>
          </p:nvPr>
        </p:nvGraphicFramePr>
        <p:xfrm>
          <a:off x="0" y="71886"/>
          <a:ext cx="12146569" cy="6605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786398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7516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1124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3.4 Percent Applications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CD5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3.4 Percent Applications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CD5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RRS 3.5 Introduction to Probability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  <a:hlinkClick r:id="rId3"/>
                        </a:rPr>
                        <a:t>Probability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3.5C Worksheet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1124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3.4 Percent Applications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99math (% of a number) 49B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</a:t>
                      </a:r>
                      <a:r>
                        <a:rPr lang="en-US" sz="1600" b="0" err="1"/>
                        <a:t>pg</a:t>
                      </a:r>
                      <a:r>
                        <a:rPr lang="en-US" sz="1600" b="0"/>
                        <a:t> 87-88: 2-26 evens</a:t>
                      </a:r>
                      <a:endParaRPr lang="en-US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3.4 Percent Applications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49B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87-88: 2,4,6,10,11,14,18,20</a:t>
                      </a:r>
                      <a:endParaRPr lang="en-US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3.6 Experimental Probability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99math (%)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IXL – PX6, 9AA</a:t>
                      </a:r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1712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3/12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Percents Quiz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PE7</a:t>
                      </a:r>
                    </a:p>
                    <a:p>
                      <a:pPr lvl="0">
                        <a:buNone/>
                      </a:pPr>
                      <a:endParaRPr lang="en-US" sz="800" b="1"/>
                    </a:p>
                    <a:p>
                      <a:pPr lvl="0">
                        <a:buNone/>
                      </a:pPr>
                      <a:r>
                        <a:rPr lang="en-US" sz="3600" b="1"/>
                        <a:t>QUIZ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Percents Quiz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PE7</a:t>
                      </a:r>
                    </a:p>
                    <a:p>
                      <a:pPr lvl="0">
                        <a:buNone/>
                      </a:pPr>
                      <a:endParaRPr lang="en-US" sz="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3.7 Theoretical Probability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CFS (80)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Beat the Odds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F88</a:t>
                      </a:r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2092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4.1 Intro to Statistics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BR: W8X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120-121: 3,4,10,12,14,16,18,20,22,27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4.1 Intro to Statistics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W8X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120-121: 3,4,8,10,14,16,18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Probability "Wiffleball" 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BZH (80)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IXL - WP6</a:t>
                      </a:r>
                      <a:endParaRPr lang="en-US"/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0583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3/14</a:t>
                      </a:r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4.2 Measures of Center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PT7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AAP </a:t>
                      </a:r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4.2 Measures of Center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PT7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IXL – AAP </a:t>
                      </a:r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Probability "Wiffleball"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VST</a:t>
                      </a:r>
                    </a:p>
                    <a:p>
                      <a:pPr lvl="0">
                        <a:buNone/>
                      </a:pPr>
                      <a:endParaRPr lang="en-US" sz="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Wiffleball Tournament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482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A3B37-5975-6749-7B16-565A2754F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D00416-C6AF-B50E-9DEE-77CEE2B37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198348"/>
              </p:ext>
            </p:extLst>
          </p:nvPr>
        </p:nvGraphicFramePr>
        <p:xfrm>
          <a:off x="0" y="28754"/>
          <a:ext cx="12146569" cy="6717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7692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14566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3.1 Intro to Percents</a:t>
                      </a:r>
                      <a:endParaRPr lang="en-US" sz="1100" b="1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HW: pg. 75-76: 6-28 evens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3.1 Intro to Percents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75-76: 6-22 evens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3.5 Percent Applications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Agenda/BL7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99-100: 2-22 evens &amp; 25-29 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14566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IREADY</a:t>
                      </a:r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IREADY</a:t>
                      </a:r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IREADY</a:t>
                      </a: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14566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3/5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IREADY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IREADY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IREADY</a:t>
                      </a: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1853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3.2 Decimals, Fractions &amp; Percents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RHG/X6S/5JV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Worksheet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T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3.2 Decimals, Fractions &amp; Percents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RHG/X6S/5JV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Worksheet</a:t>
                      </a:r>
                      <a:endParaRPr lang="en-US"/>
                    </a:p>
                  </a:txBody>
                  <a:tcPr>
                    <a:lnT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Block 3 Review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BBY/PE7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Any missing block 3 assignments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3256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3/7</a:t>
                      </a:r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3.3 Percent of a Number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ZAV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82-83: 1-10 ALL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3.3 Percent of a Number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2HW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82-83: 1-10 ALL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Block 3 QUIZ</a:t>
                      </a:r>
                    </a:p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28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268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6D4BB-2EF6-C903-DB82-9272D7B37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FACE1E-B513-0249-8096-08044F0A8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704075"/>
              </p:ext>
            </p:extLst>
          </p:nvPr>
        </p:nvGraphicFramePr>
        <p:xfrm>
          <a:off x="86264" y="-1"/>
          <a:ext cx="12030605" cy="6817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837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573256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573256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573256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7489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1147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2.5 Comparing Rates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Agenda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56-57: 3-13 ALL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2.5 Comparing Rates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pg. 56-57: 2-14 evens</a:t>
                      </a:r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Block 2 Review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TDA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12342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2/25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</a:rPr>
                        <a:t>Parent Conferences</a:t>
                      </a:r>
                      <a:endParaRPr lang="en-US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2.6 Motion Rates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NAF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62-63: 2-14 evens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2.6 Motion Rates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NAF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62-63: 2-12 evens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Block 2 Quiz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Quizizz 'PP B2 Word Probs Review'</a:t>
                      </a:r>
                    </a:p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</a:p>
                  </a:txBody>
                  <a:tcPr>
                    <a:lnL>
                      <a:noFill/>
                    </a:lnL>
                    <a:lnB w="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28411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2/26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2.6 Motion Rates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99math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pg. 63-64: 16-36 evens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Block 2 Review 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99math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Any missing block 2 assignments</a:t>
                      </a:r>
                      <a:endParaRPr lang="en-US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3.2 Solve Percents Using Proportions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HYL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85-86: 8-34 evens</a:t>
                      </a:r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15711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2/27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C00000"/>
                          </a:solidFill>
                          <a:latin typeface="Calibri"/>
                        </a:rPr>
                        <a:t>Parent </a:t>
                      </a:r>
                      <a:endParaRPr lang="en-US" sz="1600" b="0" i="0" u="none" strike="noStrike" noProof="0">
                        <a:solidFill>
                          <a:srgbClr val="C00000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C00000"/>
                          </a:solidFill>
                          <a:latin typeface="Calibri"/>
                        </a:rPr>
                        <a:t>Conferences</a:t>
                      </a:r>
                      <a:endParaRPr lang="en-US" sz="1600" b="0" i="0" u="none" strike="noStrike" noProof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Block 2 Review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99math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Any missing block 2 assignments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Block 2 Review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99math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Any missing Block 2 assignments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3.3 Solve Percents Using Equations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67F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89-90: 1-6 ALL &amp; 12-28 evens</a:t>
                      </a:r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0908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2/28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Block 2 Quiz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9AF</a:t>
                      </a:r>
                    </a:p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Block 2 Quiz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9AF</a:t>
                      </a:r>
                    </a:p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</a:p>
                  </a:txBody>
                  <a:tcPr>
                    <a:lnL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3.4 Percent of Change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JS6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54S</a:t>
                      </a:r>
                    </a:p>
                  </a:txBody>
                  <a:tcPr>
                    <a:lnL>
                      <a:noFill/>
                    </a:lnL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139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6B595-864F-66BD-5A1D-CC1FBE6FE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10C727-AAB6-E3C4-0DCC-CC553F012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25974"/>
              </p:ext>
            </p:extLst>
          </p:nvPr>
        </p:nvGraphicFramePr>
        <p:xfrm>
          <a:off x="42333" y="127532"/>
          <a:ext cx="12146569" cy="6123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786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8466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2/17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 sz="1400" b="1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 sz="3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 sz="3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08655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2.4 Rate Problem Solving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-ZB9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2.3 Rates and Unit Rates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45-46: 2,4,6,8,12,14,16</a:t>
                      </a:r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2.4 Proportions and Similar Figures</a:t>
                      </a:r>
                      <a:endParaRPr lang="en-US" sz="1600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Agenda/DVS</a:t>
                      </a:r>
                      <a:endParaRPr lang="en-US" sz="1600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57-58: 2-16 evens &amp; 18-23 ALL</a:t>
                      </a:r>
                      <a:endParaRPr lang="en-US" sz="1600"/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9080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2/19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SKI DAY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SKI DAY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SKI DAY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93520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SKI DAY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SKI DAY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SKI DAY</a:t>
                      </a:r>
                      <a:endParaRPr lang="en-US"/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2/21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Midterm</a:t>
                      </a:r>
                      <a:endParaRPr lang="en-US" sz="3600" b="1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2.4 Rate Problem Solving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JSZ</a:t>
                      </a:r>
                      <a:endParaRPr lang="en-US" sz="1600" b="1"/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pg. 50-51: 2-20 evens 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endParaRPr lang="en-U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2.4 Rate Problem Solving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Check PS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pg. 50-51: 2-20 evens</a:t>
                      </a:r>
                      <a:endParaRPr lang="en-US" sz="28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2.5 Special Ratios for Similar Figures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JA5 (to 80)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- 9T8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399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1E553-D06D-3C09-16AE-4844F2C08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29A352-FDA2-C327-E3F8-55BD7005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853361"/>
              </p:ext>
            </p:extLst>
          </p:nvPr>
        </p:nvGraphicFramePr>
        <p:xfrm>
          <a:off x="115018" y="100641"/>
          <a:ext cx="11994152" cy="6589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388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414888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62445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562431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6691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0583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RRS Block 1 Review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HW: IXL - 9TJ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RRS Block 1 Review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HW: IXL - 9TJ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1.6 Complex Fractions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29-30: 2-26 evens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2982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2/11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</a:rPr>
                        <a:t>RBHI 6th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RRS Block 1 Quiz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FDH</a:t>
                      </a:r>
                      <a:endParaRPr lang="en-US" b="0"/>
                    </a:p>
                    <a:p>
                      <a:pPr lvl="0">
                        <a:buNone/>
                      </a:pP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3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 sz="3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RRS Block 1 Quiz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FDH</a:t>
                      </a:r>
                      <a:endParaRPr lang="en-US" b="0"/>
                    </a:p>
                    <a:p>
                      <a:pPr lvl="0">
                        <a:buNone/>
                      </a:pPr>
                      <a:endParaRPr lang="en-US" sz="1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3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 sz="3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PP Block 1 Quiz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Quizizz 'Ratios, Rates, Unit Rates'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0442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2/12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2.1 Fractions and Decimals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MHV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- 8XE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2.1 Fractions and Decimals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MHV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- 8XE</a:t>
                      </a: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2.1 Write and Solve Proportions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Explore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39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42-43: 2-30 evens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0438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2.2 Repeating Decimals and Rounding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66V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41-42: 2-28 evens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2.2 Repeated Decimals and Rounding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66V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41-42: 4,6,8,12,14,18,22,24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2.2 Problem Solving with Proportions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Explore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44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46: 1,2,3 &amp; 4-14 evens &amp; 16-21 ALL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07244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2/14</a:t>
                      </a:r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2.3 Rates and Unit Rates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99math(rounding decimals)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pg. 45-46: 2-16 evens</a:t>
                      </a:r>
                      <a:endParaRPr lang="en-US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2.1/2.2 Review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99math(rounding decimals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Any missing assignments</a:t>
                      </a:r>
                      <a:endParaRPr lang="en-US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2.3 Similar and Congruent Figures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XPS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51-53: 2-26 evens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84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E3109-6A60-541B-12A6-790C1BF90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1A5003-0882-59D8-D408-BA14E3898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354274"/>
              </p:ext>
            </p:extLst>
          </p:nvPr>
        </p:nvGraphicFramePr>
        <p:xfrm>
          <a:off x="86264" y="143773"/>
          <a:ext cx="12039885" cy="6348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44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371086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316111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4040844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7298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1147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1.2 Geometric Sequences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X8Q</a:t>
                      </a:r>
                    </a:p>
                  </a:txBody>
                  <a:tcPr>
                    <a:lnB w="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1.2 Geometric Sequences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X8Q</a:t>
                      </a:r>
                    </a:p>
                  </a:txBody>
                  <a:tcPr>
                    <a:lnB w="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RRS 2.4/2.5 Comparing Rate/Problem Solving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2.4/2.5 WS</a:t>
                      </a:r>
                    </a:p>
                  </a:txBody>
                  <a:tcPr>
                    <a:lnB w="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1853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2/4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</a:rPr>
                        <a:t>RBHI Sched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PPC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IReady (Inequalities)</a:t>
                      </a:r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PPC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IReady (Inequalities)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PPC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IReady (Inequalities)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2/5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</a:t>
                      </a:r>
                      <a:endParaRPr lang="en-US" sz="320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</a:t>
                      </a:r>
                      <a:endParaRPr lang="en-US" sz="320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</a:t>
                      </a:r>
                      <a:endParaRPr lang="en-US" sz="3200"/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21355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1.3 Customary Conversions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2LM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</a:t>
                      </a:r>
                      <a:r>
                        <a:rPr lang="en-US" sz="1600" b="0" err="1"/>
                        <a:t>pg</a:t>
                      </a:r>
                      <a:r>
                        <a:rPr lang="en-US" sz="1600" b="0"/>
                        <a:t> 16-17: 6-28 evens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1.3 Customary Conversions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2LM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16: 10-19 ALL</a:t>
                      </a:r>
                    </a:p>
                  </a:txBody>
                  <a:tcPr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1.5 Rate Conversions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2NB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24-25: 2,3,4,8,9,11,12,16,17,18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2/7</a:t>
                      </a:r>
                    </a:p>
                    <a:p>
                      <a:pPr lvl="0" algn="ctr">
                        <a:buNone/>
                      </a:pPr>
                      <a:endParaRPr lang="en-US" sz="1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1.4 Metric Conversions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99math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</a:t>
                      </a:r>
                      <a:r>
                        <a:rPr lang="en-US" sz="1600" b="0" err="1"/>
                        <a:t>pg</a:t>
                      </a:r>
                      <a:r>
                        <a:rPr lang="en-US" sz="1600" b="0"/>
                        <a:t> 20: 2-22 evens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1.4 Metric Conversions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99math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20: 11-20 ALL</a:t>
                      </a: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1.5 Rate Conversions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W5N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24-25: 5,6,7,10,13,14,19,20,21,22</a:t>
                      </a:r>
                      <a:endParaRPr lang="en-US" sz="28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592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07241-7171-3C1A-D24D-1CA2D9894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A7A3FC-6ADF-BCDA-7530-E25695434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906487"/>
              </p:ext>
            </p:extLst>
          </p:nvPr>
        </p:nvGraphicFramePr>
        <p:xfrm>
          <a:off x="0" y="14377"/>
          <a:ext cx="12105978" cy="6225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0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431606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742654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595646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720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8466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 sz="3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 sz="3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9868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1/28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Q3 starts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Agenda/BGR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IReady Review Skills</a:t>
                      </a:r>
                    </a:p>
                  </a:txBody>
                  <a:tcPr>
                    <a:lnB w="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Agenda/BGR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IReady Review Skills</a:t>
                      </a:r>
                    </a:p>
                  </a:txBody>
                  <a:tcPr>
                    <a:lnB w="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 / PGZ or 5DR</a:t>
                      </a:r>
                    </a:p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IReady Review Skills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85353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1/29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000" b="1" i="0" u="none" strike="noStrike" noProof="0">
                          <a:solidFill>
                            <a:srgbClr val="7030A0"/>
                          </a:solidFill>
                          <a:latin typeface="Calibri"/>
                        </a:rPr>
                        <a:t>MAST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 u="none" strike="noStrike" noProof="0">
                          <a:solidFill>
                            <a:srgbClr val="7030A0"/>
                          </a:solidFill>
                          <a:latin typeface="Calibri"/>
                        </a:rPr>
                        <a:t>MAST</a:t>
                      </a:r>
                      <a:endParaRPr lang="en-US" sz="4000" b="0" i="0" u="none" strike="noStrike" noProof="0">
                        <a:solidFill>
                          <a:srgbClr val="7030A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400" b="1" i="0" u="none" strike="noStrike" noProof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 u="none" strike="noStrike" noProof="0">
                          <a:solidFill>
                            <a:srgbClr val="7030A0"/>
                          </a:solidFill>
                          <a:latin typeface="Calibri"/>
                        </a:rPr>
                        <a:t>MAST</a:t>
                      </a:r>
                      <a:endParaRPr lang="en-US" sz="4000" b="0" i="0" u="none" strike="noStrike" noProof="0">
                        <a:solidFill>
                          <a:srgbClr val="7030A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400" b="1" i="0" u="none" strike="noStrike" noProof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1006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1.1 Ratios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A76 (to 80)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IXL - SBQ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1.1 Ratios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A76 (to 80)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SBQ</a:t>
                      </a: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1.3 Ratios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A76 (to 80)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Page 15-16: 2-28 evens</a:t>
                      </a:r>
                      <a:endParaRPr lang="en-US"/>
                    </a:p>
                  </a:txBody>
                  <a:tcP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8411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1/31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FF0000"/>
                          </a:solidFill>
                          <a:latin typeface="Calibri"/>
                        </a:rPr>
                        <a:t>Bob Pak Schedule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1.1 Ratios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77D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</a:t>
                      </a:r>
                      <a:r>
                        <a:rPr lang="en-US" sz="1600" b="0" err="1"/>
                        <a:t>pg</a:t>
                      </a:r>
                      <a:r>
                        <a:rPr lang="en-US" sz="1600" b="0"/>
                        <a:t> 6-7: 2-28 evens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1.1 Ratios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77D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6: 4-14 ALL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1.4 Unit Rates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ZTC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Page 20-21: 2-22 evens</a:t>
                      </a:r>
                      <a:endParaRPr lang="en-US"/>
                    </a:p>
                  </a:txBody>
                  <a:tcPr>
                    <a:lnT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582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74520-AA2E-98EB-E7CD-353CE9E14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1E1AA5-BB5D-E68F-8925-92F7990FF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99054"/>
              </p:ext>
            </p:extLst>
          </p:nvPr>
        </p:nvGraphicFramePr>
        <p:xfrm>
          <a:off x="0" y="28754"/>
          <a:ext cx="12146566" cy="6685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457222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847587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518285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7742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87488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 sz="3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 sz="3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NO SCHOOL</a:t>
                      </a:r>
                      <a:endParaRPr lang="en-US" sz="3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19944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IA Block 2/3 Test Corrections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Test Corrections</a:t>
                      </a:r>
                      <a:endParaRPr lang="en-US" sz="1600"/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IA Block 2/3 Test Corrections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Test Corrections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1" i="0" u="none" strike="noStrike" noProof="0">
                          <a:solidFill>
                            <a:srgbClr val="FF0000"/>
                          </a:solidFill>
                          <a:latin typeface="Calibri"/>
                        </a:rPr>
                        <a:t>Start Proportions &amp; Probability Book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1.1 Measurement </a:t>
                      </a:r>
                      <a:endParaRPr lang="en-US" sz="1600" b="1" i="0" u="none" strike="noStrike" noProof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 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IXL – 4B8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2276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1/22</a:t>
                      </a:r>
                    </a:p>
                    <a:p>
                      <a:pPr lvl="0" algn="ctr">
                        <a:buNone/>
                      </a:pPr>
                      <a:endParaRPr lang="en-US" sz="3600" b="1"/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XCQ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Target E/F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XCQ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Target E</a:t>
                      </a:r>
                    </a:p>
                  </a:txBody>
                  <a:tcPr>
                    <a:lnL>
                      <a:noFill/>
                    </a:lnL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V46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Target E/F</a:t>
                      </a: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2699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HC5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IReady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EY5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MAST REVIEW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HC5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IReady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1.1 Measurement 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9TJ (t0 80)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HW2</a:t>
                      </a:r>
                      <a:endParaRPr lang="en-US"/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00188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1/24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Last Day of Q2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NOON DISMISSAL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Coffee Shop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Any missing assignments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Coffee Shop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</a:t>
                      </a:r>
                    </a:p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Any missing assignments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Coffee Shop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EY5</a:t>
                      </a:r>
                    </a:p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Any missing assignments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59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804B5-01CB-EF0A-470E-73F64061D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2C1047-7DB6-AB54-CF8F-5D08B7543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448546"/>
              </p:ext>
            </p:extLst>
          </p:nvPr>
        </p:nvGraphicFramePr>
        <p:xfrm>
          <a:off x="0" y="-1"/>
          <a:ext cx="12207758" cy="674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68888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1/13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4.6 Writing Function Rules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BCM (Group Jam)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4.6 Writing Function Rules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BCM (Group Jam)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4.6 Writing Function Rules</a:t>
                      </a:r>
                      <a:endParaRPr lang="en-US" sz="1600" b="1" i="0" u="none" strike="noStrike" noProof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 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BCM (Group Jam)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4.6 Writing Function Rules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TZB (to 80)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4.6 Worksheet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4.6 Writing Function Rules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TZB (to 60)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4.6 Worksheet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4.6 Writing Function Rules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TZB (to 80)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4.6 Worksheet</a:t>
                      </a:r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1/15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4.7 Graphing Linear Functions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XDQ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TJA (Group Jam)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4.7 Graphing Linear Functions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XDQ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TJA (Group Jam)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4.7 Graph Linear Functions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XDQ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TJA (Group Jam)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4.7 Graph Linear Functions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MX2</a:t>
                      </a:r>
                      <a:endParaRPr lang="en-US" sz="1600" b="0">
                        <a:solidFill>
                          <a:srgbClr val="FF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4.7 Worksheet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4.7 Graph Linear Functions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MX2</a:t>
                      </a:r>
                      <a:endParaRPr lang="en-US" sz="1600" b="0">
                        <a:solidFill>
                          <a:srgbClr val="FF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4.7 Worksheet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4.7 Graph Linear Functions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MX2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4.7 Worksheet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9877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1/17</a:t>
                      </a:r>
                    </a:p>
                    <a:p>
                      <a:pPr lvl="0" algn="ctr">
                        <a:buNone/>
                      </a:pPr>
                      <a:endParaRPr lang="en-US" sz="20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 sz="3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 sz="3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 sz="3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70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4650F-8E30-C9B2-93AE-8FA76645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 CONSTRUCTION.... </a:t>
            </a:r>
          </a:p>
        </p:txBody>
      </p:sp>
      <p:pic>
        <p:nvPicPr>
          <p:cNvPr id="4" name="Picture 4" descr="Clipart - Stop Sign">
            <a:extLst>
              <a:ext uri="{FF2B5EF4-FFF2-40B4-BE49-F238E27FC236}">
                <a16:creationId xmlns:a16="http://schemas.microsoft.com/office/drawing/2014/main" id="{5CE22998-3CAA-3269-C1E9-B1FA87C81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5037" y="1693573"/>
            <a:ext cx="5164050" cy="5164050"/>
          </a:xfrm>
        </p:spPr>
      </p:pic>
    </p:spTree>
    <p:extLst>
      <p:ext uri="{BB962C8B-B14F-4D97-AF65-F5344CB8AC3E}">
        <p14:creationId xmlns:p14="http://schemas.microsoft.com/office/powerpoint/2010/main" val="1049515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79E92-8905-614C-0AF9-036AEA3A7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9F15A1-9444-5101-96FD-14BC07DA6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24266"/>
              </p:ext>
            </p:extLst>
          </p:nvPr>
        </p:nvGraphicFramePr>
        <p:xfrm>
          <a:off x="-5991" y="97047"/>
          <a:ext cx="12063778" cy="657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45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583111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583111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583111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6115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08655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1/6</a:t>
                      </a:r>
                    </a:p>
                    <a:p>
                      <a:pPr lvl="0" algn="ctr">
                        <a:buNone/>
                      </a:pPr>
                      <a:endParaRPr lang="en-US" sz="1200" b="1">
                        <a:solidFill>
                          <a:srgbClr val="FF0000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The Coordinate Plane Review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BR: Agenda 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HW: Penguin Graph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The Coordinate Plane Review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BR: Agenda 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HW:  Penguin Graph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4.6 Analyze Statistics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150-151: 2,4,6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03131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4.4 Quadrilaterals on Coordinate Plane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99math (order integers)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UCD (Group Jam)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4.4 Quadrilaterals on Coordinate Plane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99math (order integers)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– UCD (Group Jam)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4.7 Mean Absolute Distribution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LGG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Explore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1712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1/8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4.4 Quadrilaterals on the C.P.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UCD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123: 1-12 ALL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4.4 Quadrilaterals on the C.P.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UCD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4.4T Worksheet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4.7 Mean Absolute Distribution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CBF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 156-157: 5,8,10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28411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4.5 Input-Output Tables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UCD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 128-129: 2-18 evens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4.5 Input-Output Tables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UCD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 128-129: 2-18 evens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Statistics Project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Stats Graphs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94544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1/10</a:t>
                      </a:r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 sz="3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 sz="32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Final – Statistics Project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Stats Project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849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776D0-D6A4-FEAB-E5D5-52489287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70148"/>
              </p:ext>
            </p:extLst>
          </p:nvPr>
        </p:nvGraphicFramePr>
        <p:xfrm>
          <a:off x="0" y="28754"/>
          <a:ext cx="12146569" cy="6604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0442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12/16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Block 2/3 Review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Block 2/3 Review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4.4 Histograms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Agenda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4.3/4.4 Exit Tickets &amp; IXL – XMF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07244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12/17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Block 2/3 Review 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ELC 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Study for Test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Block 2/3 Review </a:t>
                      </a:r>
                      <a:endParaRPr lang="en-US" sz="3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ELC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Study for Test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4.5 Box and Whisker Plots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LGG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IXL - E9F</a:t>
                      </a:r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1147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12/18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Block 2/3 Test</a:t>
                      </a:r>
                    </a:p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TEST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Block 2/3 Test</a:t>
                      </a:r>
                    </a:p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TEST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4.5 Box-and-Whisker Plots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SKN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pg. 145-146: 4-16 evens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12/19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Test Corrections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BGR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Any missing assignments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Test Corrections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BGR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Any missing assignments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4.3-4.5 Quiz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YYE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</a:t>
                      </a:r>
                      <a:r>
                        <a:rPr lang="en-US" sz="28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 sz="2800"/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12/20</a:t>
                      </a:r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Coffee Shop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Check PowerSchool</a:t>
                      </a:r>
                      <a:endParaRPr lang="en-US" sz="1600" b="1"/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Any missing assignments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Coffee Shop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Check PowerSchool</a:t>
                      </a:r>
                      <a:endParaRPr lang="en-US" sz="1600" b="1"/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Any missing assignments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Statistics Project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BGR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Graphs for project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865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776D0-D6A4-FEAB-E5D5-52489287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94337"/>
              </p:ext>
            </p:extLst>
          </p:nvPr>
        </p:nvGraphicFramePr>
        <p:xfrm>
          <a:off x="0" y="28754"/>
          <a:ext cx="12146569" cy="6415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12888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3.5 Solve x/÷ Equations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HW: pg. 86: 4-22 evens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3.5 Solve X/÷ Equations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86: 4-22 evens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RRS 4.1 Introduction to Statistics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ZQZ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12888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12/10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3.6 Mixed One-Step Equations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JUA (to 80)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91: 7,8,9,11,14,26,27,28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3.6 Mixed One-Step Equations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JUA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pg. 91: 7,8,11,14,26,28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4.2 Measures of Center</a:t>
                      </a:r>
                      <a:endParaRPr lang="en-US" sz="1600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PT7 </a:t>
                      </a:r>
                      <a:endParaRPr lang="en-US" sz="1600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IXL – ZZK</a:t>
                      </a:r>
                      <a:endParaRPr lang="en-US" sz="1600"/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1853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12/11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4.9 Inequalities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WLR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CXX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4.9 Inequalities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WLR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CXX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4.2 Measures of Center </a:t>
                      </a:r>
                      <a:endParaRPr lang="en-US" sz="1600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2WK (to 80)</a:t>
                      </a:r>
                      <a:endParaRPr lang="en-US" sz="1600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pg. 125-126: 16-28 evens</a:t>
                      </a:r>
                      <a:endParaRPr lang="en-US" sz="160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08655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12/12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4.9 Inequalities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N99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pg. 149: 7-16 ALL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4.9 Inequalities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N99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 pg. 149: 7-16 ALL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4.3 Dot Plots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  77K</a:t>
                      </a:r>
                      <a:endParaRPr lang="en-US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  IXL – 5HD</a:t>
                      </a:r>
                      <a:endParaRPr lang="en-US" sz="1600"/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0442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12/13</a:t>
                      </a:r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/>
                        <a:t>QUIZ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Stats Project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F2N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Statistical Question for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9140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776D0-D6A4-FEAB-E5D5-52489287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448992"/>
              </p:ext>
            </p:extLst>
          </p:nvPr>
        </p:nvGraphicFramePr>
        <p:xfrm>
          <a:off x="0" y="28754"/>
          <a:ext cx="12146569" cy="6685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827721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387677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2 &amp; 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Period: 4 &amp;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12/2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3.1 Equations and Solutions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HW: HW: IXL – VMB &amp; pg. 72: 15-20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3.1 Equations and Solutions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baseline="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HW: IXL - VMB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4.8 Linear Inequalities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140-141: 2-16 evens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1147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Equations Must Balance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GCQ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Pan Balance Activity (Teams Link)</a:t>
                      </a:r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3.3 Solve Addition Equations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GCQ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 79: 2-12 evens</a:t>
                      </a:r>
                      <a:endParaRPr lang="en-US"/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Block 4 Review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IXL - 6BT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Any block 4 missing assignments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12888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12/4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3.3/3.4 Addition/Subtraction Equations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VG8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79: 2-12 evens &amp;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pg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82: 2-12 evens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3.4 Solve Subtraction Equations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VG8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pg 82: 2-12 evens</a:t>
                      </a:r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Block 4 Test </a:t>
                      </a:r>
                    </a:p>
                    <a:p>
                      <a:pPr lvl="0">
                        <a:buNone/>
                      </a:pPr>
                      <a:endParaRPr lang="en-US" sz="8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44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TEST</a:t>
                      </a: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0442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12/5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Review 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G6Z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IXL – JXM 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Review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G6Z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IXL – JXM 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Fractions/Decimals/Percents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IXL - DRB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IXL - 2HW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34055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/>
                        <a:t>12/6</a:t>
                      </a:r>
                    </a:p>
                    <a:p>
                      <a:pPr lvl="0" algn="ctr">
                        <a:buNone/>
                      </a:pPr>
                      <a:endParaRPr lang="en-US" sz="1050" b="1">
                        <a:solidFill>
                          <a:srgbClr val="FF0000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US" sz="3600" b="1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QUIZ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IXL - AN8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</a:t>
                      </a:r>
                      <a:r>
                        <a:rPr lang="en-US" sz="2800" b="1"/>
                        <a:t>QUIZ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QUIZ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/>
                        <a:t>BR: IXL - AN8</a:t>
                      </a:r>
                    </a:p>
                    <a:p>
                      <a:pPr lvl="0">
                        <a:buNone/>
                      </a:pPr>
                      <a:endParaRPr lang="en-US" sz="1600" b="0"/>
                    </a:p>
                    <a:p>
                      <a:pPr lvl="0">
                        <a:buNone/>
                      </a:pPr>
                      <a:r>
                        <a:rPr lang="en-US" sz="1600" b="0"/>
                        <a:t>HW: </a:t>
                      </a:r>
                      <a:r>
                        <a:rPr lang="en-US" sz="28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QUIZ</a:t>
                      </a:r>
                      <a:endParaRPr lang="en-U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Fractions/Decimals/Percents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BR: IXL - JAE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HW: Conversion Worksheet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70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776D0-D6A4-FEAB-E5D5-52489287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926363"/>
              </p:ext>
            </p:extLst>
          </p:nvPr>
        </p:nvGraphicFramePr>
        <p:xfrm>
          <a:off x="0" y="28754"/>
          <a:ext cx="12146562" cy="6858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239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72840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932203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2/4/5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RNE 1.3/1.4 Fraction Operations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</a:p>
                    <a:p>
                      <a:pPr lvl="0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1.3/1.4 Worksheet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3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3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1.5 Operations with Mixed Numbers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99math</a:t>
                      </a:r>
                    </a:p>
                    <a:p>
                      <a:pPr lvl="0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pg. 23: 4-22 evens</a:t>
                      </a:r>
                      <a:endParaRPr lang="en-US" dirty="0"/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9/10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3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32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1.7 Multiply and Divide Decimals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Pg. 30: 6,10,11,14,16,19,21</a:t>
                      </a:r>
                      <a:endParaRPr lang="en-US" dirty="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0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Decimals and Fractions Quiz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87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776D0-D6A4-FEAB-E5D5-52489287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42517"/>
              </p:ext>
            </p:extLst>
          </p:nvPr>
        </p:nvGraphicFramePr>
        <p:xfrm>
          <a:off x="0" y="28754"/>
          <a:ext cx="12146561" cy="6858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554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829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4230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400" dirty="0"/>
                        <a:t>Period:2/4/5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400" dirty="0"/>
                        <a:t>Period: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400" dirty="0"/>
                        <a:t>Period: 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2.1 Understanding Integers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2.2 Adding Integers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NSB (</a:t>
                      </a:r>
                      <a:r>
                        <a:rPr lang="en-US" sz="14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AbsVal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/Opp)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IXL - 4J9</a:t>
                      </a:r>
                      <a:endParaRPr lang="en-US"/>
                    </a:p>
                  </a:txBody>
                  <a:tcPr>
                    <a:lnR w="0">
                      <a:noFill/>
                    </a:ln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9/17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2.2 Adding Integers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ZM6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page 42-43: 10,12,14,20,22,30,31,32,34,36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93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776D0-D6A4-FEAB-E5D5-52489287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210582"/>
              </p:ext>
            </p:extLst>
          </p:nvPr>
        </p:nvGraphicFramePr>
        <p:xfrm>
          <a:off x="0" y="28754"/>
          <a:ext cx="12146567" cy="663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22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759947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7881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400" dirty="0"/>
                        <a:t>Period:2/4/5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400" dirty="0"/>
                        <a:t>Period: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400" dirty="0"/>
                        <a:t>Period: 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1712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9/22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2.3 Subtracting Integers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Agenda  </a:t>
                      </a:r>
                    </a:p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IXL - NYM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1686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9/23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US" sz="1200" b="1" dirty="0"/>
                        <a:t>RBHI Sched.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2.3 Subtracting Integers</a:t>
                      </a:r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99math</a:t>
                      </a:r>
                      <a:endParaRPr lang="en-US" sz="1400" dirty="0"/>
                    </a:p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pg. 50: 2-20 evens</a:t>
                      </a:r>
                      <a:endParaRPr lang="en-US" sz="1400" dirty="0"/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1686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9/24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US" sz="12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Review Add and Subtract Integers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99math</a:t>
                      </a:r>
                    </a:p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+/- Integers Collaborative Challenge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1686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dirty="0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2.4/2.5 Multiply &amp; Divide Integers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99math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IXL – J6V &amp; JZC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1686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02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776D0-D6A4-FEAB-E5D5-52489287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2132"/>
              </p:ext>
            </p:extLst>
          </p:nvPr>
        </p:nvGraphicFramePr>
        <p:xfrm>
          <a:off x="0" y="28754"/>
          <a:ext cx="12146569" cy="6726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72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607699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400" dirty="0"/>
                        <a:t>Period:2/4/5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400" dirty="0"/>
                        <a:t>Period: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400" dirty="0"/>
                        <a:t>Period: 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2603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40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440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0941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9/30</a:t>
                      </a:r>
                    </a:p>
                    <a:p>
                      <a:pPr lvl="0" algn="ctr">
                        <a:buNone/>
                      </a:pPr>
                      <a:endParaRPr lang="en-US" sz="12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2.7 Order of Operations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IXL - XDA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pg. 66: 2-14 evens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14950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10/1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2.7 Order of Operations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IXL - 7YN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pg. 67: 16-21 ALL &amp; 22-32 evens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2603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/>
                    </a:p>
                  </a:txBody>
                  <a:tcPr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Block 2 Review 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IXL – UBW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Any missing assignments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14950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Block 2 Test</a:t>
                      </a:r>
                    </a:p>
                    <a:p>
                      <a:pPr lvl="0">
                        <a:buNone/>
                      </a:pPr>
                      <a:endParaRPr lang="en-US" sz="16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3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TEST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7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776D0-D6A4-FEAB-E5D5-52489287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691127"/>
              </p:ext>
            </p:extLst>
          </p:nvPr>
        </p:nvGraphicFramePr>
        <p:xfrm>
          <a:off x="0" y="99310"/>
          <a:ext cx="12146563" cy="6293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292411503"/>
                    </a:ext>
                  </a:extLst>
                </a:gridCol>
                <a:gridCol w="3697108">
                  <a:extLst>
                    <a:ext uri="{9D8B030D-6E8A-4147-A177-3AD203B41FA5}">
                      <a16:colId xmlns:a16="http://schemas.microsoft.com/office/drawing/2014/main" val="2754449081"/>
                    </a:ext>
                  </a:extLst>
                </a:gridCol>
                <a:gridCol w="3788169">
                  <a:extLst>
                    <a:ext uri="{9D8B030D-6E8A-4147-A177-3AD203B41FA5}">
                      <a16:colId xmlns:a16="http://schemas.microsoft.com/office/drawing/2014/main" val="567470016"/>
                    </a:ext>
                  </a:extLst>
                </a:gridCol>
                <a:gridCol w="3264286">
                  <a:extLst>
                    <a:ext uri="{9D8B030D-6E8A-4147-A177-3AD203B41FA5}">
                      <a16:colId xmlns:a16="http://schemas.microsoft.com/office/drawing/2014/main" val="3360132501"/>
                    </a:ext>
                  </a:extLst>
                </a:gridCol>
              </a:tblGrid>
              <a:tr h="8188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2/4/5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Period: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298189"/>
                  </a:ext>
                </a:extLst>
              </a:tr>
              <a:tr h="10442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3.2 Add Rational Numbers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Agenda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pg. 82: 4-22 evens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6187"/>
                  </a:ext>
                </a:extLst>
              </a:tr>
              <a:tr h="10583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3.3 Subtracting Rational Numbers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Test Corrections/VFX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Explore Step 5</a:t>
                      </a:r>
                    </a:p>
                  </a:txBody>
                  <a:tcPr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370105"/>
                  </a:ext>
                </a:extLst>
              </a:tr>
              <a:tr h="10442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10/8</a:t>
                      </a:r>
                    </a:p>
                  </a:txBody>
                  <a:tcPr>
                    <a:lnR w="0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3.3 Subtracting Rational Numbers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Test Corrections/TPZ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pg. 86: 2,3,10,14,16,21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86750"/>
                  </a:ext>
                </a:extLst>
              </a:tr>
              <a:tr h="10583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/>
                    </a:p>
                  </a:txBody>
                  <a:tcPr>
                    <a:lnT w="0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/>
                    </a:p>
                  </a:txBody>
                  <a:tcPr>
                    <a:lnT w="0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3.1/3.4 Estimate Rational Numbers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Test Corrections/EFY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IXL - JKK</a:t>
                      </a:r>
                    </a:p>
                  </a:txBody>
                  <a:tcPr>
                    <a:lnT w="0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561820"/>
                  </a:ext>
                </a:extLst>
              </a:tr>
              <a:tr h="120783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600" b="1" dirty="0"/>
                        <a:t>10/10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3.1-3.4 Review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BR: Test Corrections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HW: 3.1-3.4 Exit Tasks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11539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od Typ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43</Slides>
  <Notes>43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Wood Type</vt:lpstr>
      <vt:lpstr>Jenifer Bivens 6th grade math Weekly Agenda</vt:lpstr>
      <vt:lpstr>PowerPoint Presentation</vt:lpstr>
      <vt:lpstr>PowerPoint Presentation</vt:lpstr>
      <vt:lpstr>UNDER CONSTRUCTION....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 CONSTRUCTION....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149</cp:revision>
  <cp:lastPrinted>2024-01-05T19:25:11Z</cp:lastPrinted>
  <dcterms:created xsi:type="dcterms:W3CDTF">2023-08-29T20:35:56Z</dcterms:created>
  <dcterms:modified xsi:type="dcterms:W3CDTF">2025-09-02T14:38:25Z</dcterms:modified>
</cp:coreProperties>
</file>