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84" r:id="rId3"/>
    <p:sldId id="285" r:id="rId4"/>
    <p:sldId id="287" r:id="rId5"/>
    <p:sldId id="286" r:id="rId6"/>
  </p:sldIdLst>
  <p:sldSz cx="7772400" cy="100584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A9C0"/>
    <a:srgbClr val="FC4284"/>
    <a:srgbClr val="FFFF66"/>
    <a:srgbClr val="F2045B"/>
    <a:srgbClr val="EFA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37D3BE-8703-409A-B0BF-67A87D5020B2}" v="26" dt="2025-08-18T20:59:54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812" y="-3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5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5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45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555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677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849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99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197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89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4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84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229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517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70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0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7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6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8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0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2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5039F-513D-4E86-9550-AE7AF01F28FF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3B902-0D5C-4C70-B52D-547570310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4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9E92C-05FA-432D-85D7-9C593321404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FC78A-54B2-431A-953C-AD1FA8027C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9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hyperlink" Target="mailto:jwischmeier@helenaschools.org" TargetMode="Externa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hyperlink" Target="mailto:bcurry@helenaschools.org" TargetMode="External"/><Relationship Id="rId5" Type="http://schemas.openxmlformats.org/officeDocument/2006/relationships/hyperlink" Target="mailto:jchandler@helenaschools.org" TargetMode="External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hyperlink" Target="mailto:bcurry@helenaschools.org" TargetMode="Externa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hyperlink" Target="mailto:jchandler@helenaschools.org" TargetMode="External"/><Relationship Id="rId17" Type="http://schemas.openxmlformats.org/officeDocument/2006/relationships/hyperlink" Target="https://staff.helenaschools.org/staff_page/jwischmeier/" TargetMode="External"/><Relationship Id="rId2" Type="http://schemas.openxmlformats.org/officeDocument/2006/relationships/tags" Target="../tags/tag5.xml"/><Relationship Id="rId16" Type="http://schemas.openxmlformats.org/officeDocument/2006/relationships/hyperlink" Target="https://staff.helenaschools.org/staff_page/bcurry/" TargetMode="Externa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1.png"/><Relationship Id="rId5" Type="http://schemas.openxmlformats.org/officeDocument/2006/relationships/tags" Target="../tags/tag8.xml"/><Relationship Id="rId15" Type="http://schemas.openxmlformats.org/officeDocument/2006/relationships/hyperlink" Target="https://staff.helenaschools.org/staff_page/jchandler/" TargetMode="External"/><Relationship Id="rId10" Type="http://schemas.openxmlformats.org/officeDocument/2006/relationships/slideLayout" Target="../slideLayouts/slideLayout13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hyperlink" Target="mailto:jwischmeier@helenaschools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7E9FC-571C-903D-D89E-EBFFD120D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C35EE8D-AA0A-156B-835D-61C599185DAC}"/>
              </a:ext>
            </a:extLst>
          </p:cNvPr>
          <p:cNvSpPr txBox="1"/>
          <p:nvPr/>
        </p:nvSpPr>
        <p:spPr>
          <a:xfrm>
            <a:off x="177648" y="1161375"/>
            <a:ext cx="7371080" cy="889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600" b="1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Course Description and Standards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This course advances </a:t>
            </a:r>
            <a:r>
              <a:rPr lang="en-US" sz="1100" b="1" dirty="0">
                <a:latin typeface="Century Gothic" panose="020B0502020202020204" pitchFamily="34" charset="0"/>
              </a:rPr>
              <a:t>mathematical excellence</a:t>
            </a:r>
            <a:r>
              <a:rPr lang="en-US" sz="1100" dirty="0">
                <a:latin typeface="Century Gothic" panose="020B0502020202020204" pitchFamily="34" charset="0"/>
              </a:rPr>
              <a:t> and deepens cultural 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understanding, aligning with Montana’s dual commitment to academic 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standards and Indian Education for All. </a:t>
            </a:r>
            <a:endParaRPr lang="en-US" sz="1600" b="1" kern="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11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According to Montana’s Mathematics standards, students engage with four </a:t>
            </a:r>
          </a:p>
          <a:p>
            <a:pPr marL="0" marR="0">
              <a:buNone/>
            </a:pPr>
            <a:r>
              <a:rPr lang="en-US" sz="11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major domains, while applying the Standards for Mathematical Practice. </a:t>
            </a:r>
            <a:endParaRPr lang="en-US" sz="1100" kern="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Century Gothic" panose="020B0502020202020204" pitchFamily="34" charset="0"/>
              </a:rPr>
              <a:t>Proportional Relationships</a:t>
            </a:r>
            <a:endParaRPr lang="en-US" sz="1100" dirty="0">
              <a:latin typeface="Century Gothic" panose="020B0502020202020204" pitchFamily="34" charset="0"/>
            </a:endParaRP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Deepen understanding of ratios, rates, and proportional reasoning.</a:t>
            </a: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Apply proportionality in complex problems including percent, discounts, taxes, interest, and tips</a:t>
            </a:r>
            <a:r>
              <a:rPr lang="en-US" sz="1100" dirty="0">
                <a:latin typeface="Century Gothic" panose="020B0502020202020204" pitchFamily="34" charset="0"/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Century Gothic" panose="020B0502020202020204" pitchFamily="34" charset="0"/>
              </a:rPr>
              <a:t>Operations with Rational Numbers &amp; Expressions</a:t>
            </a:r>
            <a:endParaRPr lang="en-US" sz="1100" dirty="0">
              <a:latin typeface="Century Gothic" panose="020B0502020202020204" pitchFamily="34" charset="0"/>
            </a:endParaRP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Perform operations (add, subtract, multiply, divide) with rational numbers.</a:t>
            </a: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Work with numeric and algebraic expressions and solve equations.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Century Gothic" panose="020B0502020202020204" pitchFamily="34" charset="0"/>
              </a:rPr>
              <a:t>Geometry: Scale Drawings, Surface Area, and Volume</a:t>
            </a:r>
            <a:endParaRPr lang="en-US" sz="1100" dirty="0">
              <a:latin typeface="Century Gothic" panose="020B0502020202020204" pitchFamily="34" charset="0"/>
            </a:endParaRP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Solve problems involving area, surface area, and volume for various shapes (triangles, polygons, prisms).</a:t>
            </a: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Explore scale and similarity in two and three-dimensional contexts.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Century Gothic" panose="020B0502020202020204" pitchFamily="34" charset="0"/>
              </a:rPr>
              <a:t>Statistics &amp; Probability</a:t>
            </a:r>
            <a:endParaRPr lang="en-US" sz="1100" dirty="0">
              <a:latin typeface="Century Gothic" panose="020B0502020202020204" pitchFamily="34" charset="0"/>
            </a:endParaRP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Analyze and compare data distributions.</a:t>
            </a:r>
          </a:p>
          <a:p>
            <a:pPr lvl="1"/>
            <a:r>
              <a:rPr lang="en-US" sz="1000" dirty="0">
                <a:latin typeface="Century Gothic" panose="020B0502020202020204" pitchFamily="34" charset="0"/>
              </a:rPr>
              <a:t>Engage in sampling, informal inference, and probability modeling. </a:t>
            </a:r>
            <a:endParaRPr lang="en-US" sz="1000" kern="0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buSzPts val="1000"/>
              <a:tabLst>
                <a:tab pos="457200" algn="l"/>
              </a:tabLst>
            </a:pPr>
            <a:endParaRPr lang="en-US" sz="11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latin typeface="Century Gothic" panose="020B0502020202020204" pitchFamily="34" charset="0"/>
              </a:rPr>
              <a:t>Standards for Mathematical Practice </a:t>
            </a:r>
            <a:r>
              <a:rPr lang="en-US" sz="1100" dirty="0">
                <a:latin typeface="Century Gothic" panose="020B0502020202020204" pitchFamily="34" charset="0"/>
              </a:rPr>
              <a:t>prompt students to: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Make sense of problems and persevere in solving them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Reason abstractly and quantitatively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Construct viable arguments and critique the reasoning of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Model with mathematics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Use appropriate tools strategically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Attend to precision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Look for and make use of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Look for and express regularity in repeated reasoning</a:t>
            </a:r>
          </a:p>
          <a:p>
            <a:pPr marR="0" lvl="0">
              <a:buSzPts val="1000"/>
              <a:tabLst>
                <a:tab pos="457200" algn="l"/>
              </a:tabLst>
            </a:pPr>
            <a:endParaRPr lang="en-US" sz="1100" dirty="0">
              <a:latin typeface="Century Gothic" panose="020B0502020202020204" pitchFamily="34" charset="0"/>
            </a:endParaRPr>
          </a:p>
          <a:p>
            <a:r>
              <a:rPr lang="en-US" sz="1100" b="1" dirty="0">
                <a:latin typeface="Century Gothic" panose="020B0502020202020204" pitchFamily="34" charset="0"/>
              </a:rPr>
              <a:t>Indian Education for All (IEFA)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Under Montana’s Constitution (Article X § 1(2)) and the law MCA 20-1-501, IEFA mandates that all students engage with the distinct cultural heritage of American Indians, and that educators incorporate these perspectives across Montana’s Essential Understandings guide this integration: recognizing tribal sovereignty, cultural diversity, oral traditions, and Indigenous worldviews. </a:t>
            </a:r>
          </a:p>
          <a:p>
            <a:endParaRPr lang="en-US" sz="1100" dirty="0">
              <a:latin typeface="Century Gothic" panose="020B0502020202020204" pitchFamily="34" charset="0"/>
            </a:endParaRPr>
          </a:p>
          <a:p>
            <a:r>
              <a:rPr lang="en-US" sz="1100" dirty="0">
                <a:latin typeface="Century Gothic" panose="020B0502020202020204" pitchFamily="34" charset="0"/>
              </a:rPr>
              <a:t>In 7</a:t>
            </a:r>
            <a:r>
              <a:rPr lang="en-US" sz="1100" baseline="30000" dirty="0">
                <a:latin typeface="Century Gothic" panose="020B0502020202020204" pitchFamily="34" charset="0"/>
              </a:rPr>
              <a:t>th</a:t>
            </a:r>
            <a:r>
              <a:rPr lang="en-US" sz="1100" dirty="0">
                <a:latin typeface="Century Gothic" panose="020B0502020202020204" pitchFamily="34" charset="0"/>
              </a:rPr>
              <a:t> Grade Math, we incorporate rich and engaging lessons for culturally grounded math experiences. 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Examples of IEFA activities: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latin typeface="Century Gothic" panose="020B0502020202020204" pitchFamily="34" charset="0"/>
              </a:rPr>
              <a:t>Contexts &amp; Applications</a:t>
            </a:r>
            <a:r>
              <a:rPr lang="en-US" sz="1000" dirty="0">
                <a:latin typeface="Century Gothic" panose="020B0502020202020204" pitchFamily="34" charset="0"/>
              </a:rPr>
              <a:t>: Math problems that reference </a:t>
            </a:r>
            <a:r>
              <a:rPr lang="en-US" sz="1000" b="1" dirty="0">
                <a:latin typeface="Century Gothic" panose="020B0502020202020204" pitchFamily="34" charset="0"/>
              </a:rPr>
              <a:t>Indigenous environments</a:t>
            </a:r>
            <a:r>
              <a:rPr lang="en-US" sz="1000" dirty="0">
                <a:latin typeface="Century Gothic" panose="020B0502020202020204" pitchFamily="34" charset="0"/>
              </a:rPr>
              <a:t>, such as patterns in traditional beadwork, proportions in canoe design, scaling models of tipis, or data based on local tribal art.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latin typeface="Century Gothic" panose="020B0502020202020204" pitchFamily="34" charset="0"/>
              </a:rPr>
              <a:t>Cultural Connections</a:t>
            </a:r>
            <a:r>
              <a:rPr lang="en-US" sz="1000" dirty="0">
                <a:latin typeface="Century Gothic" panose="020B0502020202020204" pitchFamily="34" charset="0"/>
              </a:rPr>
              <a:t>: Exploration of </a:t>
            </a:r>
            <a:r>
              <a:rPr lang="en-US" sz="1000" b="1" dirty="0">
                <a:latin typeface="Century Gothic" panose="020B0502020202020204" pitchFamily="34" charset="0"/>
              </a:rPr>
              <a:t>tribal mathematics</a:t>
            </a:r>
            <a:r>
              <a:rPr lang="en-US" sz="1000" dirty="0">
                <a:latin typeface="Century Gothic" panose="020B0502020202020204" pitchFamily="34" charset="0"/>
              </a:rPr>
              <a:t>, such as counting systems, geometric design elements, or spatial reasoning in traditional crafts.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latin typeface="Century Gothic" panose="020B0502020202020204" pitchFamily="34" charset="0"/>
              </a:rPr>
              <a:t>Collaborative Projects</a:t>
            </a:r>
            <a:r>
              <a:rPr lang="en-US" sz="1000" dirty="0">
                <a:latin typeface="Century Gothic" panose="020B0502020202020204" pitchFamily="34" charset="0"/>
              </a:rPr>
              <a:t>: Partnering with our IEFA tutor or inviting guest speakers to share how mathematical understanding is embedded in Indigenous knowledge systems.</a:t>
            </a:r>
          </a:p>
          <a:p>
            <a:endParaRPr lang="en-US" sz="1000" dirty="0">
              <a:latin typeface="Century Gothic" panose="020B0502020202020204" pitchFamily="34" charset="0"/>
            </a:endParaRPr>
          </a:p>
          <a:p>
            <a:r>
              <a:rPr lang="en-US" sz="1600" b="1" kern="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 Materials &amp; Textbooks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This year we are piloting </a:t>
            </a:r>
            <a:r>
              <a:rPr lang="en-US" sz="1100" b="1" dirty="0">
                <a:latin typeface="Century Gothic" panose="020B0502020202020204" pitchFamily="34" charset="0"/>
              </a:rPr>
              <a:t>Illustrative Mathematics </a:t>
            </a:r>
            <a:r>
              <a:rPr lang="en-US" sz="1100" dirty="0">
                <a:latin typeface="Century Gothic" panose="020B0502020202020204" pitchFamily="34" charset="0"/>
              </a:rPr>
              <a:t>(IM), a curricular recourse that is divided into 9 units. A detailed Scope, Sequence and Pacing Guide can be found on page three of this syllabi.</a:t>
            </a:r>
            <a:endParaRPr lang="en-US" sz="10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Unit 1: Scale Drawings 			</a:t>
            </a:r>
            <a:r>
              <a:rPr lang="en-US" sz="1000" b="1" dirty="0">
                <a:latin typeface="Century Gothic" panose="020B0502020202020204" pitchFamily="34" charset="0"/>
              </a:rPr>
              <a:t>Unit 6: Expressions, Equations, and Inequalities</a:t>
            </a:r>
            <a:endParaRPr lang="en-US" sz="10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Unit 2: Introducing Proportional Relationships		</a:t>
            </a:r>
            <a:r>
              <a:rPr lang="en-US" sz="1000" b="1" dirty="0">
                <a:latin typeface="Century Gothic" panose="020B0502020202020204" pitchFamily="34" charset="0"/>
              </a:rPr>
              <a:t>Unit 7: Angles, Triangles, and Prisms</a:t>
            </a:r>
            <a:endParaRPr lang="en-US" sz="10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Unit 3: Measuring Circles			</a:t>
            </a:r>
            <a:r>
              <a:rPr lang="en-US" sz="1000" b="1" dirty="0">
                <a:latin typeface="Century Gothic" panose="020B0502020202020204" pitchFamily="34" charset="0"/>
              </a:rPr>
              <a:t>Unit 8: Probability and Sampling</a:t>
            </a:r>
            <a:endParaRPr lang="en-US" sz="10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Unit 4: Proportions			</a:t>
            </a:r>
            <a:r>
              <a:rPr lang="en-US" sz="1000" b="1" dirty="0">
                <a:latin typeface="Century Gothic" panose="020B0502020202020204" pitchFamily="34" charset="0"/>
              </a:rPr>
              <a:t>Unit 9: Putting it All Together</a:t>
            </a:r>
            <a:endParaRPr lang="en-US" sz="10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Unit 5: Rational Number Arithmetic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32A5EB-95C8-5299-5F6D-866F1EFC05F0}"/>
              </a:ext>
            </a:extLst>
          </p:cNvPr>
          <p:cNvSpPr txBox="1"/>
          <p:nvPr/>
        </p:nvSpPr>
        <p:spPr>
          <a:xfrm>
            <a:off x="262128" y="182880"/>
            <a:ext cx="4413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entury Gothic" panose="020B0502020202020204" pitchFamily="34" charset="0"/>
              </a:rPr>
              <a:t>CR Anderson Middle School</a:t>
            </a:r>
          </a:p>
          <a:p>
            <a:r>
              <a:rPr lang="en-US" sz="4200" b="1" dirty="0">
                <a:latin typeface="Century Gothic" panose="020B0502020202020204" pitchFamily="34" charset="0"/>
              </a:rPr>
              <a:t>7</a:t>
            </a:r>
            <a:r>
              <a:rPr lang="en-US" sz="4200" b="1" baseline="30000" dirty="0">
                <a:latin typeface="Century Gothic" panose="020B0502020202020204" pitchFamily="34" charset="0"/>
              </a:rPr>
              <a:t>th</a:t>
            </a:r>
            <a:r>
              <a:rPr lang="en-US" sz="4200" b="1" dirty="0">
                <a:latin typeface="Century Gothic" panose="020B0502020202020204" pitchFamily="34" charset="0"/>
              </a:rPr>
              <a:t> Grade Math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987E42-9BE9-5B8B-5365-B9EEB1E440E3}"/>
              </a:ext>
            </a:extLst>
          </p:cNvPr>
          <p:cNvSpPr txBox="1"/>
          <p:nvPr/>
        </p:nvSpPr>
        <p:spPr>
          <a:xfrm>
            <a:off x="5520520" y="182880"/>
            <a:ext cx="199257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CONTACT INFO</a:t>
            </a:r>
          </a:p>
          <a:p>
            <a:r>
              <a:rPr lang="en-US" sz="1400" dirty="0"/>
              <a:t>Dr. Jilyn Chandler</a:t>
            </a:r>
          </a:p>
          <a:p>
            <a:r>
              <a:rPr lang="en-US" sz="800" dirty="0"/>
              <a:t>CRA - Room 102</a:t>
            </a:r>
          </a:p>
          <a:p>
            <a:r>
              <a:rPr lang="en-US" sz="1000" dirty="0">
                <a:hlinkClick r:id="rId5"/>
              </a:rPr>
              <a:t>jchandler@helenaschools.org</a:t>
            </a:r>
            <a:endParaRPr lang="en-US" sz="1000" dirty="0"/>
          </a:p>
          <a:p>
            <a:endParaRPr lang="en-US" sz="1200" dirty="0"/>
          </a:p>
          <a:p>
            <a:r>
              <a:rPr lang="en-US" sz="1400" dirty="0"/>
              <a:t>Miss Bryana Curry</a:t>
            </a:r>
          </a:p>
          <a:p>
            <a:r>
              <a:rPr lang="en-US" sz="800" dirty="0">
                <a:latin typeface="Century Gothic" panose="020B0502020202020204" pitchFamily="34" charset="0"/>
                <a:cs typeface="Dreaming Outloud Script Pro" panose="03050502040304050704" pitchFamily="66" charset="0"/>
              </a:rPr>
              <a:t>CRA -  Mobile Room 1</a:t>
            </a:r>
          </a:p>
          <a:p>
            <a:r>
              <a:rPr lang="en-US" sz="1000" dirty="0">
                <a:hlinkClick r:id="rId6"/>
              </a:rPr>
              <a:t>bcurry@helenaschools.org</a:t>
            </a:r>
            <a:r>
              <a:rPr lang="en-US" sz="1000" dirty="0"/>
              <a:t> </a:t>
            </a:r>
          </a:p>
          <a:p>
            <a:endParaRPr lang="en-US" sz="1200" dirty="0"/>
          </a:p>
          <a:p>
            <a:r>
              <a:rPr lang="en-US" sz="1400" dirty="0"/>
              <a:t>Ms. Jessicca Wischmeier</a:t>
            </a:r>
          </a:p>
          <a:p>
            <a:r>
              <a:rPr lang="en-US" sz="800" dirty="0"/>
              <a:t>CRA – Room 103 </a:t>
            </a:r>
          </a:p>
          <a:p>
            <a:r>
              <a:rPr lang="en-US" sz="1000" dirty="0">
                <a:hlinkClick r:id="rId7"/>
              </a:rPr>
              <a:t>jwischmeier@helenaschools.org</a:t>
            </a:r>
            <a:r>
              <a:rPr lang="en-US" sz="10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99F6E0-731D-0D7D-A5A0-5304400354E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-22532" y="859988"/>
            <a:ext cx="5665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………………………………….……………………….……..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F4DA59-B2CA-3A79-CCB5-FA55615A76B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 rot="5400000">
            <a:off x="4057367" y="1307388"/>
            <a:ext cx="307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……………………….......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EC425-3DF4-5EA7-49F6-18599CB2612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431807" y="2207391"/>
            <a:ext cx="2081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………..…………...</a:t>
            </a:r>
          </a:p>
        </p:txBody>
      </p:sp>
    </p:spTree>
    <p:extLst>
      <p:ext uri="{BB962C8B-B14F-4D97-AF65-F5344CB8AC3E}">
        <p14:creationId xmlns:p14="http://schemas.microsoft.com/office/powerpoint/2010/main" val="315735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49498-C074-7C44-8A8D-6F66E60E0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1354AEF-2BEC-6461-0320-1DF7393ED45B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-10815" y="3593842"/>
            <a:ext cx="7794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……………………………………………………………………………...……………..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DF0FAA-531E-2D6E-EA64-9F684FD80CB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76437" t="72537" r="-16015" b="-1800"/>
          <a:stretch>
            <a:fillRect/>
          </a:stretch>
        </p:blipFill>
        <p:spPr>
          <a:xfrm>
            <a:off x="4995890" y="8923176"/>
            <a:ext cx="2487753" cy="87553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C4C984C-C0A0-AE6F-3A97-9176A44E7D90}"/>
              </a:ext>
            </a:extLst>
          </p:cNvPr>
          <p:cNvSpPr txBox="1"/>
          <p:nvPr/>
        </p:nvSpPr>
        <p:spPr>
          <a:xfrm>
            <a:off x="142052" y="1312748"/>
            <a:ext cx="16899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600" b="1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Grading Policy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105025-568F-D4AF-A812-D5E0913F16C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62128" y="1747124"/>
            <a:ext cx="5041963" cy="4001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70%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B21E19-5D82-DDE4-8DA6-25200E2D566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62128" y="2277150"/>
            <a:ext cx="2314098" cy="4001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30%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48E746-4EFB-EEB7-CB01-C9EFAD5B9BD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5189" y="2253667"/>
            <a:ext cx="17186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Independent Work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(Worksheets and Activities)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20EBE8-A7D3-A1FC-04F0-2413896AF903}"/>
              </a:ext>
            </a:extLst>
          </p:cNvPr>
          <p:cNvSpPr txBox="1"/>
          <p:nvPr/>
        </p:nvSpPr>
        <p:spPr>
          <a:xfrm>
            <a:off x="128338" y="2730136"/>
            <a:ext cx="3549742" cy="860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kern="15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Students will be graded</a:t>
            </a:r>
            <a:r>
              <a:rPr lang="en-US" sz="1200" kern="15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200" kern="15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assessments (weekly quizzes &amp; end of the unit tests) and independent work (worksheets and class activities).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DD85D54-D4BA-63BA-2AC1-5E54E7D820A5}"/>
              </a:ext>
            </a:extLst>
          </p:cNvPr>
          <p:cNvSpPr/>
          <p:nvPr/>
        </p:nvSpPr>
        <p:spPr>
          <a:xfrm>
            <a:off x="3752822" y="2228413"/>
            <a:ext cx="1580630" cy="141976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Grading Scale</a:t>
            </a:r>
          </a:p>
          <a:p>
            <a:r>
              <a:rPr lang="en-US" sz="1400" dirty="0">
                <a:solidFill>
                  <a:schemeClr val="tx1"/>
                </a:solidFill>
              </a:rPr>
              <a:t>A = 90-100</a:t>
            </a:r>
          </a:p>
          <a:p>
            <a:r>
              <a:rPr lang="en-US" sz="1400" dirty="0">
                <a:solidFill>
                  <a:schemeClr val="tx1"/>
                </a:solidFill>
              </a:rPr>
              <a:t>B = 80-89</a:t>
            </a:r>
          </a:p>
          <a:p>
            <a:r>
              <a:rPr lang="en-US" sz="1400" dirty="0">
                <a:solidFill>
                  <a:schemeClr val="tx1"/>
                </a:solidFill>
              </a:rPr>
              <a:t>C = 70-79</a:t>
            </a:r>
          </a:p>
          <a:p>
            <a:r>
              <a:rPr lang="en-US" sz="1400" dirty="0">
                <a:solidFill>
                  <a:schemeClr val="tx1"/>
                </a:solidFill>
              </a:rPr>
              <a:t>D = 60-69</a:t>
            </a:r>
          </a:p>
          <a:p>
            <a:r>
              <a:rPr lang="en-US" sz="1400" dirty="0">
                <a:solidFill>
                  <a:schemeClr val="tx1"/>
                </a:solidFill>
              </a:rPr>
              <a:t>F = Below 60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E42A49-0898-2E69-0675-B518C65AA38E}"/>
              </a:ext>
            </a:extLst>
          </p:cNvPr>
          <p:cNvSpPr txBox="1"/>
          <p:nvPr/>
        </p:nvSpPr>
        <p:spPr>
          <a:xfrm>
            <a:off x="49101" y="7372679"/>
            <a:ext cx="740744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600" b="1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Classroom Expectations, Communication and Parent Engagement</a:t>
            </a:r>
          </a:p>
          <a:p>
            <a:r>
              <a:rPr lang="en-US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Students are expected to stay up to date with what is being covered in class. When absent, students are expected to complete the </a:t>
            </a:r>
            <a:r>
              <a:rPr lang="en-US" sz="12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Guided Practice (notes) </a:t>
            </a:r>
            <a:r>
              <a:rPr lang="en-US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and</a:t>
            </a:r>
            <a:r>
              <a:rPr lang="en-US" sz="12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 Independent Practice (worksheets) </a:t>
            </a:r>
            <a:r>
              <a:rPr lang="en-US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as outlined on the monthly calendar that is posted on their math teacher’s website.</a:t>
            </a:r>
          </a:p>
          <a:p>
            <a:r>
              <a:rPr lang="en-US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12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Websites: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AFCB5E-0B25-6EE1-F0F0-2461E2F5EB8D}"/>
              </a:ext>
            </a:extLst>
          </p:cNvPr>
          <p:cNvSpPr txBox="1"/>
          <p:nvPr/>
        </p:nvSpPr>
        <p:spPr>
          <a:xfrm>
            <a:off x="128338" y="4108157"/>
            <a:ext cx="7440863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Learning Goals &amp; Objectives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By the end of the 7</a:t>
            </a:r>
            <a:r>
              <a:rPr lang="en-US" sz="1200" baseline="30000" dirty="0">
                <a:latin typeface="Century Gothic" panose="020B0502020202020204" pitchFamily="34" charset="0"/>
              </a:rPr>
              <a:t>th</a:t>
            </a:r>
            <a:r>
              <a:rPr lang="en-US" sz="1200" dirty="0">
                <a:latin typeface="Century Gothic" panose="020B0502020202020204" pitchFamily="34" charset="0"/>
              </a:rPr>
              <a:t> Grade Math, students will be able to: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entury Gothic" panose="020B0502020202020204" pitchFamily="34" charset="0"/>
              </a:rPr>
              <a:t>Master proportional reasoning</a:t>
            </a:r>
            <a:r>
              <a:rPr lang="en-US" sz="1200" dirty="0">
                <a:latin typeface="Century Gothic" panose="020B0502020202020204" pitchFamily="34" charset="0"/>
              </a:rPr>
              <a:t> and apply it across diverse real-world and culturally relevant scenarios.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entury Gothic" panose="020B0502020202020204" pitchFamily="34" charset="0"/>
              </a:rPr>
              <a:t>Manipulate expressions, equations, and rational numbers</a:t>
            </a:r>
            <a:r>
              <a:rPr lang="en-US" sz="1200" dirty="0">
                <a:latin typeface="Century Gothic" panose="020B0502020202020204" pitchFamily="34" charset="0"/>
              </a:rPr>
              <a:t> with fluency and precision.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entury Gothic" panose="020B0502020202020204" pitchFamily="34" charset="0"/>
              </a:rPr>
              <a:t>Analyze geometric problems</a:t>
            </a:r>
            <a:r>
              <a:rPr lang="en-US" sz="1200" dirty="0">
                <a:latin typeface="Century Gothic" panose="020B0502020202020204" pitchFamily="34" charset="0"/>
              </a:rPr>
              <a:t>, confidently calculate area, surface area, and volume, and understanding scale.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entury Gothic" panose="020B0502020202020204" pitchFamily="34" charset="0"/>
              </a:rPr>
              <a:t>Interpret and model data</a:t>
            </a:r>
            <a:r>
              <a:rPr lang="en-US" sz="1200" dirty="0">
                <a:latin typeface="Century Gothic" panose="020B0502020202020204" pitchFamily="34" charset="0"/>
              </a:rPr>
              <a:t>, employ probability models, and make informed inferences.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entury Gothic" panose="020B0502020202020204" pitchFamily="34" charset="0"/>
              </a:rPr>
              <a:t>Employ </a:t>
            </a:r>
            <a:r>
              <a:rPr lang="en-US" sz="1200" b="1" dirty="0">
                <a:latin typeface="Century Gothic" panose="020B0502020202020204" pitchFamily="34" charset="0"/>
              </a:rPr>
              <a:t>mathematical practices</a:t>
            </a:r>
            <a:r>
              <a:rPr lang="en-US" sz="1200" dirty="0">
                <a:latin typeface="Century Gothic" panose="020B0502020202020204" pitchFamily="34" charset="0"/>
              </a:rPr>
              <a:t> including making sense of problems, constructing arguments, modeling, reasoning quantitatively, using tools effectively, and seeking structure and patterns.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entury Gothic" panose="020B0502020202020204" pitchFamily="34" charset="0"/>
              </a:rPr>
              <a:t>Articulate the connections</a:t>
            </a:r>
            <a:r>
              <a:rPr lang="en-US" sz="1200" dirty="0">
                <a:latin typeface="Century Gothic" panose="020B0502020202020204" pitchFamily="34" charset="0"/>
              </a:rPr>
              <a:t> between mathematics and Indigenous culture—demonstrating respect for and understanding of tribal knowledge, sovereignty, and identity as expressed through mathematical concepts.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entury Gothic" panose="020B0502020202020204" pitchFamily="34" charset="0"/>
              </a:rPr>
              <a:t>Collaborate respectfully and thoughtfully</a:t>
            </a:r>
            <a:r>
              <a:rPr lang="en-US" sz="1200" dirty="0">
                <a:latin typeface="Century Gothic" panose="020B0502020202020204" pitchFamily="34" charset="0"/>
              </a:rPr>
              <a:t> with peers and tribal partners in constructing culturally responsive mathematical explorations.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84B3FE-51C7-AB41-310C-31705DED353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0" y="6920526"/>
            <a:ext cx="7794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……………………………………………………………………………...……………..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ED35E-0B0C-78AF-DA79-5C949522F48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10815" y="900739"/>
            <a:ext cx="7794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…………………………………..……………...………..…..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9B20D3-5539-70B5-2F82-C00B6BD4E8BF}"/>
              </a:ext>
            </a:extLst>
          </p:cNvPr>
          <p:cNvSpPr txBox="1"/>
          <p:nvPr/>
        </p:nvSpPr>
        <p:spPr>
          <a:xfrm>
            <a:off x="262128" y="182880"/>
            <a:ext cx="4413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entury Gothic" panose="020B0502020202020204" pitchFamily="34" charset="0"/>
              </a:rPr>
              <a:t>CR Anderson Middle School</a:t>
            </a:r>
          </a:p>
          <a:p>
            <a:r>
              <a:rPr lang="en-US" sz="4200" b="1" dirty="0">
                <a:latin typeface="Century Gothic" panose="020B0502020202020204" pitchFamily="34" charset="0"/>
              </a:rPr>
              <a:t>7</a:t>
            </a:r>
            <a:r>
              <a:rPr lang="en-US" sz="4200" b="1" baseline="30000" dirty="0">
                <a:latin typeface="Century Gothic" panose="020B0502020202020204" pitchFamily="34" charset="0"/>
              </a:rPr>
              <a:t>th</a:t>
            </a:r>
            <a:r>
              <a:rPr lang="en-US" sz="4200" b="1" dirty="0">
                <a:latin typeface="Century Gothic" panose="020B0502020202020204" pitchFamily="34" charset="0"/>
              </a:rPr>
              <a:t> Grade Math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FB3D7C-2AF5-3D07-3240-26A22E08613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3384644" y="1736164"/>
            <a:ext cx="19925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Assessments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(Weekly Quizzes and Unit Tests)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748B19-EBDF-C180-8262-5D5B6EBF4E05}"/>
              </a:ext>
            </a:extLst>
          </p:cNvPr>
          <p:cNvSpPr txBox="1"/>
          <p:nvPr/>
        </p:nvSpPr>
        <p:spPr>
          <a:xfrm>
            <a:off x="5520520" y="182880"/>
            <a:ext cx="199257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CONTACT INFO</a:t>
            </a:r>
          </a:p>
          <a:p>
            <a:r>
              <a:rPr lang="en-US" sz="1400" dirty="0"/>
              <a:t>Dr. Jilyn Chandler</a:t>
            </a:r>
          </a:p>
          <a:p>
            <a:r>
              <a:rPr lang="en-US" sz="800" dirty="0"/>
              <a:t>CRA - Room 102</a:t>
            </a:r>
          </a:p>
          <a:p>
            <a:r>
              <a:rPr lang="en-US" sz="1000" dirty="0">
                <a:hlinkClick r:id="rId12"/>
              </a:rPr>
              <a:t>jchandler@helenaschools.org</a:t>
            </a:r>
            <a:endParaRPr lang="en-US" sz="1000" dirty="0"/>
          </a:p>
          <a:p>
            <a:endParaRPr lang="en-US" sz="1200" dirty="0"/>
          </a:p>
          <a:p>
            <a:r>
              <a:rPr lang="en-US" sz="1400" dirty="0"/>
              <a:t>Miss Bryana Curry</a:t>
            </a:r>
          </a:p>
          <a:p>
            <a:r>
              <a:rPr lang="en-US" sz="800" dirty="0">
                <a:latin typeface="Century Gothic" panose="020B0502020202020204" pitchFamily="34" charset="0"/>
                <a:cs typeface="Dreaming Outloud Script Pro" panose="03050502040304050704" pitchFamily="66" charset="0"/>
              </a:rPr>
              <a:t>CRA -  Mobile Room 1</a:t>
            </a:r>
          </a:p>
          <a:p>
            <a:r>
              <a:rPr lang="en-US" sz="1000" dirty="0">
                <a:hlinkClick r:id="rId13"/>
              </a:rPr>
              <a:t>bcurry@helenaschools.org</a:t>
            </a:r>
            <a:r>
              <a:rPr lang="en-US" sz="1000" dirty="0"/>
              <a:t> </a:t>
            </a:r>
          </a:p>
          <a:p>
            <a:endParaRPr lang="en-US" sz="1200" dirty="0"/>
          </a:p>
          <a:p>
            <a:r>
              <a:rPr lang="en-US" sz="1400" dirty="0"/>
              <a:t>Ms. Jessicca Wischmeier</a:t>
            </a:r>
          </a:p>
          <a:p>
            <a:r>
              <a:rPr lang="en-US" sz="800" dirty="0"/>
              <a:t>CRA – Room 103</a:t>
            </a:r>
          </a:p>
          <a:p>
            <a:r>
              <a:rPr lang="en-US" sz="1000" dirty="0">
                <a:hlinkClick r:id="rId14"/>
              </a:rPr>
              <a:t>jwischmeier@helenaschools.org</a:t>
            </a:r>
            <a:r>
              <a:rPr lang="en-US" sz="1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5F65BD-5194-2D9E-9D21-65AA07740ED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 rot="5400000">
            <a:off x="4057367" y="1307388"/>
            <a:ext cx="307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……………………….......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426CB5-E0FB-2EB9-968D-2A07BF770DF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431807" y="2207391"/>
            <a:ext cx="2081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KG All of Me" panose="02000000000000000000" pitchFamily="2" charset="0"/>
              </a:rPr>
              <a:t>………..…………...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9B1203C-6E92-A2C8-5E68-94E67FF30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185016"/>
              </p:ext>
            </p:extLst>
          </p:nvPr>
        </p:nvGraphicFramePr>
        <p:xfrm>
          <a:off x="128339" y="8634563"/>
          <a:ext cx="7440861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0287">
                  <a:extLst>
                    <a:ext uri="{9D8B030D-6E8A-4147-A177-3AD203B41FA5}">
                      <a16:colId xmlns:a16="http://schemas.microsoft.com/office/drawing/2014/main" val="3948109144"/>
                    </a:ext>
                  </a:extLst>
                </a:gridCol>
                <a:gridCol w="2480287">
                  <a:extLst>
                    <a:ext uri="{9D8B030D-6E8A-4147-A177-3AD203B41FA5}">
                      <a16:colId xmlns:a16="http://schemas.microsoft.com/office/drawing/2014/main" val="1091929471"/>
                    </a:ext>
                  </a:extLst>
                </a:gridCol>
                <a:gridCol w="2480287">
                  <a:extLst>
                    <a:ext uri="{9D8B030D-6E8A-4147-A177-3AD203B41FA5}">
                      <a16:colId xmlns:a16="http://schemas.microsoft.com/office/drawing/2014/main" val="2547033555"/>
                    </a:ext>
                  </a:extLst>
                </a:gridCol>
              </a:tblGrid>
              <a:tr h="659562">
                <a:tc>
                  <a:txBody>
                    <a:bodyPr/>
                    <a:lstStyle/>
                    <a:p>
                      <a:r>
                        <a:rPr lang="en-US" sz="1600" dirty="0"/>
                        <a:t>Dr. Jilyn Chandler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hlinkClick r:id="rId15"/>
                        </a:rPr>
                        <a:t>https://staff.helenaschools.org/staff_page/jchandler/</a:t>
                      </a:r>
                      <a:endParaRPr lang="en-US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endParaRPr lang="en-US" sz="16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Miss Bryana Curry</a:t>
                      </a:r>
                    </a:p>
                    <a:p>
                      <a:r>
                        <a:rPr lang="en-US" sz="1000" dirty="0">
                          <a:hlinkClick r:id="rId16"/>
                        </a:rPr>
                        <a:t>https://staff.helenaschools.org/staff_page/bcurry/</a:t>
                      </a: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Ms. Jessicca Wischmeier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hlinkClick r:id="rId17"/>
                        </a:rPr>
                        <a:t>https://staff.helenaschools.org/staff_page/jwischmeier/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061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36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485DA-1BA2-D1E7-F0B8-C1E1AA7E5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26A8BE1-50B9-96B7-0168-EA719A277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97" y="361666"/>
            <a:ext cx="7322024" cy="908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00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B18BF-EA31-2CFD-E9F1-7B719CAC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5465BF-F472-34FB-3E23-872280E9E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63" y="248652"/>
            <a:ext cx="7409385" cy="958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187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14471</TotalTime>
  <Words>937</Words>
  <Application>Microsoft Office PowerPoint</Application>
  <PresentationFormat>Custom</PresentationFormat>
  <Paragraphs>115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Staci Lamb</dc:creator>
  <cp:lastModifiedBy>Curry, Bryana</cp:lastModifiedBy>
  <cp:revision>71</cp:revision>
  <cp:lastPrinted>2024-09-05T18:22:08Z</cp:lastPrinted>
  <dcterms:created xsi:type="dcterms:W3CDTF">2016-06-23T01:55:28Z</dcterms:created>
  <dcterms:modified xsi:type="dcterms:W3CDTF">2025-08-19T02:47:22Z</dcterms:modified>
</cp:coreProperties>
</file>